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Anaheim" panose="020B0604020202020204" charset="0"/>
      <p:regular r:id="rId15"/>
    </p:embeddedFont>
    <p:embeddedFont>
      <p:font typeface="Barlow" panose="00000500000000000000" pitchFamily="2" charset="0"/>
      <p:regular r:id="rId16"/>
      <p:bold r:id="rId17"/>
      <p:italic r:id="rId18"/>
      <p:boldItalic r:id="rId19"/>
    </p:embeddedFont>
    <p:embeddedFont>
      <p:font typeface="Barlow ExtraBold" panose="00000900000000000000" pitchFamily="2" charset="0"/>
      <p:bold r:id="rId20"/>
      <p:boldItalic r:id="rId21"/>
    </p:embeddedFont>
    <p:embeddedFont>
      <p:font typeface="Barlow Light" panose="00000400000000000000" pitchFamily="2" charset="0"/>
      <p:regular r:id="rId22"/>
      <p:bold r:id="rId23"/>
      <p:italic r:id="rId24"/>
      <p:boldItalic r:id="rId25"/>
    </p:embeddedFont>
    <p:embeddedFont>
      <p:font typeface="Barlow Medium" panose="00000600000000000000" pitchFamily="2" charset="0"/>
      <p:regular r:id="rId26"/>
      <p:bold r:id="rId27"/>
      <p:italic r:id="rId28"/>
      <p:boldItalic r:id="rId29"/>
    </p:embeddedFont>
    <p:embeddedFont>
      <p:font typeface="Barlow SemiBold" panose="00000700000000000000" pitchFamily="2" charset="0"/>
      <p:regular r:id="rId30"/>
      <p:bold r:id="rId31"/>
      <p:italic r:id="rId32"/>
      <p:boldItalic r:id="rId33"/>
    </p:embeddedFont>
    <p:embeddedFont>
      <p:font typeface="Bebas Neue" panose="020B0606020202050201" pitchFamily="34" charset="0"/>
      <p:regular r:id="rId34"/>
    </p:embeddedFont>
    <p:embeddedFont>
      <p:font typeface="Nunito Light" pitchFamily="2" charset="0"/>
      <p:regular r:id="rId35"/>
      <p:italic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63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9" Type="http://schemas.openxmlformats.org/officeDocument/2006/relationships/theme" Target="theme/theme1.xml"/><Relationship Id="rId21" Type="http://schemas.openxmlformats.org/officeDocument/2006/relationships/font" Target="fonts/font7.fntdata"/><Relationship Id="rId34" Type="http://schemas.openxmlformats.org/officeDocument/2006/relationships/font" Target="fonts/font20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font" Target="fonts/font15.fntdata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32" Type="http://schemas.openxmlformats.org/officeDocument/2006/relationships/font" Target="fonts/font18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font" Target="fonts/font14.fntdata"/><Relationship Id="rId36" Type="http://schemas.openxmlformats.org/officeDocument/2006/relationships/font" Target="fonts/font22.fntdata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font" Target="fonts/font1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font" Target="fonts/font13.fntdata"/><Relationship Id="rId30" Type="http://schemas.openxmlformats.org/officeDocument/2006/relationships/font" Target="fonts/font16.fntdata"/><Relationship Id="rId35" Type="http://schemas.openxmlformats.org/officeDocument/2006/relationships/font" Target="fonts/font21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33" Type="http://schemas.openxmlformats.org/officeDocument/2006/relationships/font" Target="fonts/font19.fntdata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érémy LeBot" userId="ceacfc61980e8a87" providerId="LiveId" clId="{ADABFDCF-0260-4D9B-9E0A-A3293377C190}"/>
    <pc:docChg chg="modSld">
      <pc:chgData name="Jérémy LeBot" userId="ceacfc61980e8a87" providerId="LiveId" clId="{ADABFDCF-0260-4D9B-9E0A-A3293377C190}" dt="2023-09-14T22:01:25.966" v="9" actId="122"/>
      <pc:docMkLst>
        <pc:docMk/>
      </pc:docMkLst>
      <pc:sldChg chg="modSp mod">
        <pc:chgData name="Jérémy LeBot" userId="ceacfc61980e8a87" providerId="LiveId" clId="{ADABFDCF-0260-4D9B-9E0A-A3293377C190}" dt="2023-09-14T21:48:37.962" v="6" actId="20577"/>
        <pc:sldMkLst>
          <pc:docMk/>
          <pc:sldMk cId="0" sldId="259"/>
        </pc:sldMkLst>
        <pc:spChg chg="mod">
          <ac:chgData name="Jérémy LeBot" userId="ceacfc61980e8a87" providerId="LiveId" clId="{ADABFDCF-0260-4D9B-9E0A-A3293377C190}" dt="2023-09-14T21:48:37.962" v="6" actId="20577"/>
          <ac:spMkLst>
            <pc:docMk/>
            <pc:sldMk cId="0" sldId="259"/>
            <ac:spMk id="289" creationId="{00000000-0000-0000-0000-000000000000}"/>
          </ac:spMkLst>
        </pc:spChg>
      </pc:sldChg>
      <pc:sldChg chg="modSp mod">
        <pc:chgData name="Jérémy LeBot" userId="ceacfc61980e8a87" providerId="LiveId" clId="{ADABFDCF-0260-4D9B-9E0A-A3293377C190}" dt="2023-09-14T22:01:25.966" v="9" actId="122"/>
        <pc:sldMkLst>
          <pc:docMk/>
          <pc:sldMk cId="0" sldId="260"/>
        </pc:sldMkLst>
        <pc:spChg chg="mod">
          <ac:chgData name="Jérémy LeBot" userId="ceacfc61980e8a87" providerId="LiveId" clId="{ADABFDCF-0260-4D9B-9E0A-A3293377C190}" dt="2023-09-14T22:01:25.966" v="9" actId="122"/>
          <ac:spMkLst>
            <pc:docMk/>
            <pc:sldMk cId="0" sldId="260"/>
            <ac:spMk id="329" creationId="{00000000-0000-0000-0000-000000000000}"/>
          </ac:spMkLst>
        </pc:spChg>
      </pc:sldChg>
      <pc:sldChg chg="modSp mod">
        <pc:chgData name="Jérémy LeBot" userId="ceacfc61980e8a87" providerId="LiveId" clId="{ADABFDCF-0260-4D9B-9E0A-A3293377C190}" dt="2023-09-14T22:01:13.956" v="8" actId="122"/>
        <pc:sldMkLst>
          <pc:docMk/>
          <pc:sldMk cId="0" sldId="263"/>
        </pc:sldMkLst>
        <pc:spChg chg="mod">
          <ac:chgData name="Jérémy LeBot" userId="ceacfc61980e8a87" providerId="LiveId" clId="{ADABFDCF-0260-4D9B-9E0A-A3293377C190}" dt="2023-09-14T22:01:13.956" v="8" actId="122"/>
          <ac:spMkLst>
            <pc:docMk/>
            <pc:sldMk cId="0" sldId="263"/>
            <ac:spMk id="476" creationId="{00000000-0000-0000-0000-000000000000}"/>
          </ac:spMkLst>
        </pc:spChg>
      </pc:sldChg>
      <pc:sldChg chg="modSp mod">
        <pc:chgData name="Jérémy LeBot" userId="ceacfc61980e8a87" providerId="LiveId" clId="{ADABFDCF-0260-4D9B-9E0A-A3293377C190}" dt="2023-09-14T22:01:07.453" v="7" actId="122"/>
        <pc:sldMkLst>
          <pc:docMk/>
          <pc:sldMk cId="0" sldId="264"/>
        </pc:sldMkLst>
        <pc:spChg chg="mod">
          <ac:chgData name="Jérémy LeBot" userId="ceacfc61980e8a87" providerId="LiveId" clId="{ADABFDCF-0260-4D9B-9E0A-A3293377C190}" dt="2023-09-14T22:01:07.453" v="7" actId="122"/>
          <ac:spMkLst>
            <pc:docMk/>
            <pc:sldMk cId="0" sldId="264"/>
            <ac:spMk id="48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e32e947c6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1e32e947c6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g135e18421cc_13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4" name="Google Shape;494;g135e18421cc_13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7eb0d09105_0_2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7eb0d09105_0_2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g27eb0d09105_0_2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6" name="Google Shape;516;g27eb0d09105_0_2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1bebd3c4c27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1bebd3c4c27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1bc8b84118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1bc8b84118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1bc8b84118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1bc8b84118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1e337f601be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1e337f601be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244197755aa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244197755aa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27eb0d09105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Google Shape;468;g27eb0d09105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g27eb0d09105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9" name="Google Shape;479;g27eb0d09105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0" name="Google Shape;10;p2"/>
          <p:cNvSpPr/>
          <p:nvPr/>
        </p:nvSpPr>
        <p:spPr>
          <a:xfrm rot="-5400000">
            <a:off x="8523150" y="414850"/>
            <a:ext cx="415500" cy="664800"/>
          </a:xfrm>
          <a:prstGeom prst="chevron">
            <a:avLst>
              <a:gd name="adj" fmla="val 7892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rot="-5400000">
            <a:off x="8523150" y="1098125"/>
            <a:ext cx="415500" cy="664800"/>
          </a:xfrm>
          <a:prstGeom prst="chevron">
            <a:avLst>
              <a:gd name="adj" fmla="val 7892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-5400000">
            <a:off x="8523150" y="1268850"/>
            <a:ext cx="415500" cy="664800"/>
          </a:xfrm>
          <a:prstGeom prst="chevron">
            <a:avLst>
              <a:gd name="adj" fmla="val 7892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398500" y="1809000"/>
            <a:ext cx="664800" cy="415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527600" y="1315025"/>
            <a:ext cx="6315600" cy="202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1527600" y="3384925"/>
            <a:ext cx="6088800" cy="415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Barlow"/>
                <a:ea typeface="Barlow"/>
                <a:cs typeface="Barlow"/>
                <a:sym typeface="Barlow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288250"/>
            <a:ext cx="6576000" cy="197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04" name="Google Shape;104;p11"/>
          <p:cNvSpPr txBox="1">
            <a:spLocks noGrp="1"/>
          </p:cNvSpPr>
          <p:nvPr>
            <p:ph type="subTitle" idx="1"/>
          </p:nvPr>
        </p:nvSpPr>
        <p:spPr>
          <a:xfrm>
            <a:off x="1284000" y="3259075"/>
            <a:ext cx="6576000" cy="4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5" name="Google Shape;105;p11"/>
          <p:cNvSpPr/>
          <p:nvPr/>
        </p:nvSpPr>
        <p:spPr>
          <a:xfrm rot="-5400000">
            <a:off x="525558" y="-505387"/>
            <a:ext cx="599400" cy="1617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1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07" name="Google Shape;107;p11"/>
          <p:cNvSpPr/>
          <p:nvPr/>
        </p:nvSpPr>
        <p:spPr>
          <a:xfrm rot="10800000">
            <a:off x="119058" y="3681666"/>
            <a:ext cx="908100" cy="908100"/>
          </a:xfrm>
          <a:prstGeom prst="mathPlus">
            <a:avLst>
              <a:gd name="adj1" fmla="val 1664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11"/>
          <p:cNvGrpSpPr/>
          <p:nvPr/>
        </p:nvGrpSpPr>
        <p:grpSpPr>
          <a:xfrm rot="10800000">
            <a:off x="225821" y="1360226"/>
            <a:ext cx="503712" cy="1732433"/>
            <a:chOff x="160950" y="2075742"/>
            <a:chExt cx="503712" cy="1732433"/>
          </a:xfrm>
        </p:grpSpPr>
        <p:sp>
          <p:nvSpPr>
            <p:cNvPr id="109" name="Google Shape;109;p11"/>
            <p:cNvSpPr/>
            <p:nvPr/>
          </p:nvSpPr>
          <p:spPr>
            <a:xfrm rot="-5400000">
              <a:off x="255462" y="1981242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rot="-5400000">
              <a:off x="255462" y="2498905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255462" y="2628250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rot="-5400000">
              <a:off x="255462" y="3179717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160950" y="3549875"/>
              <a:ext cx="503700" cy="2583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" name="Google Shape;114;p11"/>
          <p:cNvSpPr/>
          <p:nvPr/>
        </p:nvSpPr>
        <p:spPr>
          <a:xfrm rot="-5400000">
            <a:off x="7743900" y="1547288"/>
            <a:ext cx="1739700" cy="9081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" name="Google Shape;115;p11"/>
          <p:cNvGrpSpPr/>
          <p:nvPr/>
        </p:nvGrpSpPr>
        <p:grpSpPr>
          <a:xfrm>
            <a:off x="7079630" y="4664342"/>
            <a:ext cx="1367453" cy="402958"/>
            <a:chOff x="-2063995" y="3325800"/>
            <a:chExt cx="1020487" cy="353100"/>
          </a:xfrm>
        </p:grpSpPr>
        <p:sp>
          <p:nvSpPr>
            <p:cNvPr id="116" name="Google Shape;116;p11"/>
            <p:cNvSpPr/>
            <p:nvPr/>
          </p:nvSpPr>
          <p:spPr>
            <a:xfrm flipH="1">
              <a:off x="-206399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-190855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flipH="1">
              <a:off x="-1753120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-1597682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flipH="1">
              <a:off x="-144224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-128680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_AND_BODY_3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3"/>
          <p:cNvSpPr txBox="1">
            <a:spLocks noGrp="1"/>
          </p:cNvSpPr>
          <p:nvPr>
            <p:ph type="title"/>
          </p:nvPr>
        </p:nvSpPr>
        <p:spPr>
          <a:xfrm>
            <a:off x="720000" y="43895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body" idx="1"/>
          </p:nvPr>
        </p:nvSpPr>
        <p:spPr>
          <a:xfrm>
            <a:off x="720000" y="1261709"/>
            <a:ext cx="7704000" cy="10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6" name="Google Shape;126;p13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4"/>
          <p:cNvSpPr txBox="1">
            <a:spLocks noGrp="1"/>
          </p:cNvSpPr>
          <p:nvPr>
            <p:ph type="title"/>
          </p:nvPr>
        </p:nvSpPr>
        <p:spPr>
          <a:xfrm>
            <a:off x="720000" y="438950"/>
            <a:ext cx="600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4"/>
          <p:cNvSpPr txBox="1">
            <a:spLocks noGrp="1"/>
          </p:cNvSpPr>
          <p:nvPr>
            <p:ph type="body" idx="1"/>
          </p:nvPr>
        </p:nvSpPr>
        <p:spPr>
          <a:xfrm>
            <a:off x="713100" y="1350000"/>
            <a:ext cx="7717800" cy="2793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 sz="1200"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30" name="Google Shape;130;p14"/>
          <p:cNvSpPr/>
          <p:nvPr/>
        </p:nvSpPr>
        <p:spPr>
          <a:xfrm>
            <a:off x="0" y="3525600"/>
            <a:ext cx="599400" cy="1617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4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grpSp>
        <p:nvGrpSpPr>
          <p:cNvPr id="132" name="Google Shape;132;p14"/>
          <p:cNvGrpSpPr/>
          <p:nvPr/>
        </p:nvGrpSpPr>
        <p:grpSpPr>
          <a:xfrm>
            <a:off x="160950" y="2359129"/>
            <a:ext cx="503712" cy="1732433"/>
            <a:chOff x="160950" y="2075742"/>
            <a:chExt cx="503712" cy="1732433"/>
          </a:xfrm>
        </p:grpSpPr>
        <p:sp>
          <p:nvSpPr>
            <p:cNvPr id="133" name="Google Shape;133;p14"/>
            <p:cNvSpPr/>
            <p:nvPr/>
          </p:nvSpPr>
          <p:spPr>
            <a:xfrm rot="-5400000">
              <a:off x="255462" y="1981242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4"/>
            <p:cNvSpPr/>
            <p:nvPr/>
          </p:nvSpPr>
          <p:spPr>
            <a:xfrm rot="-5400000">
              <a:off x="255462" y="2498905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14"/>
            <p:cNvSpPr/>
            <p:nvPr/>
          </p:nvSpPr>
          <p:spPr>
            <a:xfrm rot="-5400000">
              <a:off x="255462" y="2628250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14"/>
            <p:cNvSpPr/>
            <p:nvPr/>
          </p:nvSpPr>
          <p:spPr>
            <a:xfrm rot="-5400000">
              <a:off x="255462" y="3179717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4"/>
            <p:cNvSpPr/>
            <p:nvPr/>
          </p:nvSpPr>
          <p:spPr>
            <a:xfrm>
              <a:off x="160950" y="3549875"/>
              <a:ext cx="503700" cy="2583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_1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>
            <a:spLocks noGrp="1"/>
          </p:cNvSpPr>
          <p:nvPr>
            <p:ph type="title"/>
          </p:nvPr>
        </p:nvSpPr>
        <p:spPr>
          <a:xfrm>
            <a:off x="720000" y="441325"/>
            <a:ext cx="7704000" cy="572700"/>
          </a:xfrm>
          <a:prstGeom prst="rect">
            <a:avLst/>
          </a:prstGeom>
          <a:solidFill>
            <a:srgbClr val="FFFFFF">
              <a:alpha val="1190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203100" y="252875"/>
            <a:ext cx="139800" cy="2177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3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>
            <a:spLocks noGrp="1"/>
          </p:cNvSpPr>
          <p:nvPr>
            <p:ph type="title"/>
          </p:nvPr>
        </p:nvSpPr>
        <p:spPr>
          <a:xfrm>
            <a:off x="720000" y="43895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16"/>
          <p:cNvSpPr/>
          <p:nvPr/>
        </p:nvSpPr>
        <p:spPr>
          <a:xfrm rot="5400000">
            <a:off x="55975" y="-94050"/>
            <a:ext cx="1022700" cy="1172700"/>
          </a:xfrm>
          <a:prstGeom prst="corner">
            <a:avLst>
              <a:gd name="adj1" fmla="val 41338"/>
              <a:gd name="adj2" fmla="val 3733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6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_ONLY_4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7"/>
          <p:cNvSpPr txBox="1">
            <a:spLocks noGrp="1"/>
          </p:cNvSpPr>
          <p:nvPr>
            <p:ph type="title"/>
          </p:nvPr>
        </p:nvSpPr>
        <p:spPr>
          <a:xfrm>
            <a:off x="713225" y="3059500"/>
            <a:ext cx="2218800" cy="572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7"/>
          <p:cNvSpPr/>
          <p:nvPr/>
        </p:nvSpPr>
        <p:spPr>
          <a:xfrm>
            <a:off x="0" y="838200"/>
            <a:ext cx="1889700" cy="851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7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_1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8"/>
          <p:cNvSpPr txBox="1">
            <a:spLocks noGrp="1"/>
          </p:cNvSpPr>
          <p:nvPr>
            <p:ph type="title"/>
          </p:nvPr>
        </p:nvSpPr>
        <p:spPr>
          <a:xfrm>
            <a:off x="2798750" y="547300"/>
            <a:ext cx="3837300" cy="1058700"/>
          </a:xfrm>
          <a:prstGeom prst="rect">
            <a:avLst/>
          </a:prstGeom>
          <a:solidFill>
            <a:srgbClr val="FFFFFF">
              <a:alpha val="11900"/>
            </a:srgbClr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70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8"/>
          <p:cNvSpPr txBox="1">
            <a:spLocks noGrp="1"/>
          </p:cNvSpPr>
          <p:nvPr>
            <p:ph type="subTitle" idx="1"/>
          </p:nvPr>
        </p:nvSpPr>
        <p:spPr>
          <a:xfrm>
            <a:off x="2874950" y="2255312"/>
            <a:ext cx="3837300" cy="105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18"/>
          <p:cNvSpPr txBox="1"/>
          <p:nvPr/>
        </p:nvSpPr>
        <p:spPr>
          <a:xfrm>
            <a:off x="2874950" y="3382831"/>
            <a:ext cx="3837300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CREDITS:</a:t>
            </a: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This presentation template was created by </a:t>
            </a:r>
            <a:r>
              <a:rPr lang="en" sz="1200" b="1" u="sng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, and includes icons by </a:t>
            </a:r>
            <a:r>
              <a:rPr lang="en" sz="1200" b="1" u="sng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, and infographics &amp; images by </a:t>
            </a:r>
            <a:r>
              <a:rPr lang="en" sz="1200" b="1" u="sng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 u="sng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endParaRPr sz="1200" b="1" u="sng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4" name="Google Shape;154;p18"/>
          <p:cNvSpPr/>
          <p:nvPr/>
        </p:nvSpPr>
        <p:spPr>
          <a:xfrm rot="-5400000">
            <a:off x="-576562" y="2498325"/>
            <a:ext cx="2606100" cy="1360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8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56" name="Google Shape;156;p18"/>
          <p:cNvSpPr/>
          <p:nvPr/>
        </p:nvSpPr>
        <p:spPr>
          <a:xfrm rot="5400000">
            <a:off x="385808" y="1503475"/>
            <a:ext cx="1739700" cy="908100"/>
          </a:xfrm>
          <a:prstGeom prst="triangle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ONLY_2">
    <p:bg>
      <p:bgPr>
        <a:solidFill>
          <a:schemeClr val="dk1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9"/>
          <p:cNvSpPr/>
          <p:nvPr/>
        </p:nvSpPr>
        <p:spPr>
          <a:xfrm rot="10800000" flipH="1">
            <a:off x="7086600" y="-150"/>
            <a:ext cx="1581900" cy="1048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9"/>
          <p:cNvSpPr/>
          <p:nvPr/>
        </p:nvSpPr>
        <p:spPr>
          <a:xfrm rot="10800000" flipH="1">
            <a:off x="-114300" y="114300"/>
            <a:ext cx="3295800" cy="60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9"/>
          <p:cNvSpPr/>
          <p:nvPr/>
        </p:nvSpPr>
        <p:spPr>
          <a:xfrm rot="10800000" flipH="1">
            <a:off x="342900" y="24692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1" name="Google Shape;161;p19"/>
          <p:cNvSpPr/>
          <p:nvPr/>
        </p:nvSpPr>
        <p:spPr>
          <a:xfrm rot="5400000">
            <a:off x="6621150" y="4389900"/>
            <a:ext cx="52500" cy="148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9"/>
          <p:cNvSpPr/>
          <p:nvPr/>
        </p:nvSpPr>
        <p:spPr>
          <a:xfrm rot="5400000">
            <a:off x="6621150" y="4313700"/>
            <a:ext cx="52500" cy="148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9"/>
          <p:cNvSpPr/>
          <p:nvPr/>
        </p:nvSpPr>
        <p:spPr>
          <a:xfrm rot="5400000" flipH="1">
            <a:off x="6887700" y="-82350"/>
            <a:ext cx="52500" cy="493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4" name="Google Shape;164;p19"/>
          <p:cNvGrpSpPr/>
          <p:nvPr/>
        </p:nvGrpSpPr>
        <p:grpSpPr>
          <a:xfrm rot="10800000" flipH="1">
            <a:off x="7518076" y="4987050"/>
            <a:ext cx="1283024" cy="80100"/>
            <a:chOff x="7518076" y="76350"/>
            <a:chExt cx="1283024" cy="80100"/>
          </a:xfrm>
        </p:grpSpPr>
        <p:sp>
          <p:nvSpPr>
            <p:cNvPr id="165" name="Google Shape;165;p19"/>
            <p:cNvSpPr/>
            <p:nvPr/>
          </p:nvSpPr>
          <p:spPr>
            <a:xfrm>
              <a:off x="8721000" y="76350"/>
              <a:ext cx="80100" cy="80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9"/>
            <p:cNvSpPr/>
            <p:nvPr/>
          </p:nvSpPr>
          <p:spPr>
            <a:xfrm>
              <a:off x="8614838" y="76350"/>
              <a:ext cx="80100" cy="80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9"/>
            <p:cNvSpPr/>
            <p:nvPr/>
          </p:nvSpPr>
          <p:spPr>
            <a:xfrm>
              <a:off x="8508676" y="76350"/>
              <a:ext cx="80100" cy="80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9"/>
            <p:cNvSpPr/>
            <p:nvPr/>
          </p:nvSpPr>
          <p:spPr>
            <a:xfrm>
              <a:off x="8203876" y="76350"/>
              <a:ext cx="80100" cy="80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19"/>
            <p:cNvSpPr/>
            <p:nvPr/>
          </p:nvSpPr>
          <p:spPr>
            <a:xfrm>
              <a:off x="7975276" y="76350"/>
              <a:ext cx="80100" cy="80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9"/>
            <p:cNvSpPr/>
            <p:nvPr/>
          </p:nvSpPr>
          <p:spPr>
            <a:xfrm>
              <a:off x="7518076" y="76350"/>
              <a:ext cx="80100" cy="80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1" name="Google Shape;171;p19"/>
          <p:cNvGrpSpPr/>
          <p:nvPr/>
        </p:nvGrpSpPr>
        <p:grpSpPr>
          <a:xfrm rot="10800000" flipH="1">
            <a:off x="56225" y="1100975"/>
            <a:ext cx="52500" cy="1277100"/>
            <a:chOff x="76200" y="2765425"/>
            <a:chExt cx="52500" cy="1277100"/>
          </a:xfrm>
        </p:grpSpPr>
        <p:sp>
          <p:nvSpPr>
            <p:cNvPr id="172" name="Google Shape;172;p19"/>
            <p:cNvSpPr/>
            <p:nvPr/>
          </p:nvSpPr>
          <p:spPr>
            <a:xfrm>
              <a:off x="76200" y="3990025"/>
              <a:ext cx="52500" cy="52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9"/>
            <p:cNvSpPr/>
            <p:nvPr/>
          </p:nvSpPr>
          <p:spPr>
            <a:xfrm>
              <a:off x="76200" y="3840257"/>
              <a:ext cx="52500" cy="52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9"/>
            <p:cNvSpPr/>
            <p:nvPr/>
          </p:nvSpPr>
          <p:spPr>
            <a:xfrm>
              <a:off x="76200" y="3760041"/>
              <a:ext cx="52500" cy="52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9"/>
            <p:cNvSpPr/>
            <p:nvPr/>
          </p:nvSpPr>
          <p:spPr>
            <a:xfrm>
              <a:off x="76200" y="3679825"/>
              <a:ext cx="52500" cy="52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9"/>
            <p:cNvSpPr/>
            <p:nvPr/>
          </p:nvSpPr>
          <p:spPr>
            <a:xfrm>
              <a:off x="76200" y="3451225"/>
              <a:ext cx="52500" cy="52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9"/>
            <p:cNvSpPr/>
            <p:nvPr/>
          </p:nvSpPr>
          <p:spPr>
            <a:xfrm>
              <a:off x="76200" y="3146425"/>
              <a:ext cx="52500" cy="52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19"/>
            <p:cNvSpPr/>
            <p:nvPr/>
          </p:nvSpPr>
          <p:spPr>
            <a:xfrm>
              <a:off x="76200" y="2765425"/>
              <a:ext cx="52500" cy="52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" name="Google Shape;179;p19"/>
          <p:cNvGrpSpPr/>
          <p:nvPr/>
        </p:nvGrpSpPr>
        <p:grpSpPr>
          <a:xfrm rot="10800000" flipH="1">
            <a:off x="0" y="27"/>
            <a:ext cx="257700" cy="246898"/>
            <a:chOff x="0" y="4855800"/>
            <a:chExt cx="257700" cy="246898"/>
          </a:xfrm>
        </p:grpSpPr>
        <p:sp>
          <p:nvSpPr>
            <p:cNvPr id="180" name="Google Shape;180;p19"/>
            <p:cNvSpPr/>
            <p:nvPr/>
          </p:nvSpPr>
          <p:spPr>
            <a:xfrm>
              <a:off x="0" y="4855800"/>
              <a:ext cx="257700" cy="41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9"/>
            <p:cNvSpPr/>
            <p:nvPr/>
          </p:nvSpPr>
          <p:spPr>
            <a:xfrm>
              <a:off x="0" y="4958399"/>
              <a:ext cx="257700" cy="41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9"/>
            <p:cNvSpPr/>
            <p:nvPr/>
          </p:nvSpPr>
          <p:spPr>
            <a:xfrm>
              <a:off x="0" y="5060998"/>
              <a:ext cx="257700" cy="41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3" name="Google Shape;183;p19"/>
          <p:cNvSpPr/>
          <p:nvPr/>
        </p:nvSpPr>
        <p:spPr>
          <a:xfrm rot="-5400000" flipH="1">
            <a:off x="8523150" y="4063850"/>
            <a:ext cx="415500" cy="664800"/>
          </a:xfrm>
          <a:prstGeom prst="chevron">
            <a:avLst>
              <a:gd name="adj" fmla="val 7892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9"/>
          <p:cNvSpPr/>
          <p:nvPr/>
        </p:nvSpPr>
        <p:spPr>
          <a:xfrm rot="-5400000" flipH="1">
            <a:off x="8523150" y="3380575"/>
            <a:ext cx="415500" cy="664800"/>
          </a:xfrm>
          <a:prstGeom prst="chevron">
            <a:avLst>
              <a:gd name="adj" fmla="val 7892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9"/>
          <p:cNvSpPr/>
          <p:nvPr/>
        </p:nvSpPr>
        <p:spPr>
          <a:xfrm rot="-5400000" flipH="1">
            <a:off x="8523150" y="3209850"/>
            <a:ext cx="415500" cy="664800"/>
          </a:xfrm>
          <a:prstGeom prst="chevron">
            <a:avLst>
              <a:gd name="adj" fmla="val 7892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9"/>
          <p:cNvSpPr/>
          <p:nvPr/>
        </p:nvSpPr>
        <p:spPr>
          <a:xfrm rot="10800000" flipH="1">
            <a:off x="8398500" y="2919000"/>
            <a:ext cx="664800" cy="415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9"/>
          <p:cNvSpPr/>
          <p:nvPr/>
        </p:nvSpPr>
        <p:spPr>
          <a:xfrm rot="5400000" flipH="1">
            <a:off x="8101350" y="729750"/>
            <a:ext cx="1048500" cy="6558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9"/>
          <p:cNvSpPr/>
          <p:nvPr/>
        </p:nvSpPr>
        <p:spPr>
          <a:xfrm rot="10800000" flipH="1">
            <a:off x="188375" y="3252625"/>
            <a:ext cx="154500" cy="163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9" name="Google Shape;189;p19"/>
          <p:cNvGrpSpPr/>
          <p:nvPr/>
        </p:nvGrpSpPr>
        <p:grpSpPr>
          <a:xfrm rot="10800000" flipH="1">
            <a:off x="819150" y="-85800"/>
            <a:ext cx="372100" cy="5315100"/>
            <a:chOff x="876300" y="-85800"/>
            <a:chExt cx="372100" cy="5315100"/>
          </a:xfrm>
        </p:grpSpPr>
        <p:sp>
          <p:nvSpPr>
            <p:cNvPr id="190" name="Google Shape;190;p19"/>
            <p:cNvSpPr/>
            <p:nvPr/>
          </p:nvSpPr>
          <p:spPr>
            <a:xfrm>
              <a:off x="8763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9"/>
            <p:cNvSpPr/>
            <p:nvPr/>
          </p:nvSpPr>
          <p:spPr>
            <a:xfrm>
              <a:off x="10361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9"/>
            <p:cNvSpPr/>
            <p:nvPr/>
          </p:nvSpPr>
          <p:spPr>
            <a:xfrm>
              <a:off x="11959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3" name="Google Shape;193;p19"/>
          <p:cNvSpPr/>
          <p:nvPr/>
        </p:nvSpPr>
        <p:spPr>
          <a:xfrm rot="10800000" flipH="1">
            <a:off x="-50922" y="1965488"/>
            <a:ext cx="1283100" cy="1283100"/>
          </a:xfrm>
          <a:prstGeom prst="mathPlus">
            <a:avLst>
              <a:gd name="adj1" fmla="val 1664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9"/>
          <p:cNvSpPr/>
          <p:nvPr/>
        </p:nvSpPr>
        <p:spPr>
          <a:xfrm rot="5400000" flipH="1">
            <a:off x="7655825" y="980400"/>
            <a:ext cx="246900" cy="154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bg>
      <p:bgPr>
        <a:solidFill>
          <a:schemeClr val="dk1"/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0"/>
          <p:cNvSpPr/>
          <p:nvPr/>
        </p:nvSpPr>
        <p:spPr>
          <a:xfrm rot="-5400000" flipH="1">
            <a:off x="-576562" y="1314904"/>
            <a:ext cx="2606100" cy="1360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0"/>
          <p:cNvSpPr/>
          <p:nvPr/>
        </p:nvSpPr>
        <p:spPr>
          <a:xfrm rot="10800000" flipH="1">
            <a:off x="342900" y="265016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grpSp>
        <p:nvGrpSpPr>
          <p:cNvPr id="198" name="Google Shape;198;p20"/>
          <p:cNvGrpSpPr/>
          <p:nvPr/>
        </p:nvGrpSpPr>
        <p:grpSpPr>
          <a:xfrm rot="10800000" flipH="1">
            <a:off x="8939876" y="277160"/>
            <a:ext cx="55675" cy="1110394"/>
            <a:chOff x="189750" y="2027451"/>
            <a:chExt cx="67200" cy="1340084"/>
          </a:xfrm>
        </p:grpSpPr>
        <p:sp>
          <p:nvSpPr>
            <p:cNvPr id="199" name="Google Shape;199;p20"/>
            <p:cNvSpPr/>
            <p:nvPr/>
          </p:nvSpPr>
          <p:spPr>
            <a:xfrm>
              <a:off x="189750" y="2027451"/>
              <a:ext cx="67200" cy="67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0"/>
            <p:cNvSpPr/>
            <p:nvPr/>
          </p:nvSpPr>
          <p:spPr>
            <a:xfrm>
              <a:off x="189750" y="2465864"/>
              <a:ext cx="67200" cy="67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0"/>
            <p:cNvSpPr/>
            <p:nvPr/>
          </p:nvSpPr>
          <p:spPr>
            <a:xfrm>
              <a:off x="189750" y="2617211"/>
              <a:ext cx="67200" cy="67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0"/>
            <p:cNvSpPr/>
            <p:nvPr/>
          </p:nvSpPr>
          <p:spPr>
            <a:xfrm>
              <a:off x="189750" y="2795463"/>
              <a:ext cx="67200" cy="67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0"/>
            <p:cNvSpPr/>
            <p:nvPr/>
          </p:nvSpPr>
          <p:spPr>
            <a:xfrm>
              <a:off x="189750" y="3030551"/>
              <a:ext cx="67200" cy="67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0"/>
            <p:cNvSpPr/>
            <p:nvPr/>
          </p:nvSpPr>
          <p:spPr>
            <a:xfrm>
              <a:off x="189750" y="3300335"/>
              <a:ext cx="67200" cy="67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5" name="Google Shape;205;p20"/>
          <p:cNvSpPr/>
          <p:nvPr/>
        </p:nvSpPr>
        <p:spPr>
          <a:xfrm rot="5400000" flipH="1">
            <a:off x="385808" y="2762154"/>
            <a:ext cx="1739700" cy="908100"/>
          </a:xfrm>
          <a:prstGeom prst="triangle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6" name="Google Shape;206;p20"/>
          <p:cNvGrpSpPr/>
          <p:nvPr/>
        </p:nvGrpSpPr>
        <p:grpSpPr>
          <a:xfrm rot="10800000" flipH="1">
            <a:off x="7877500" y="-119850"/>
            <a:ext cx="372100" cy="5413429"/>
            <a:chOff x="876300" y="-85800"/>
            <a:chExt cx="372100" cy="5315100"/>
          </a:xfrm>
        </p:grpSpPr>
        <p:sp>
          <p:nvSpPr>
            <p:cNvPr id="207" name="Google Shape;207;p20"/>
            <p:cNvSpPr/>
            <p:nvPr/>
          </p:nvSpPr>
          <p:spPr>
            <a:xfrm>
              <a:off x="8763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0"/>
            <p:cNvSpPr/>
            <p:nvPr/>
          </p:nvSpPr>
          <p:spPr>
            <a:xfrm>
              <a:off x="10361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0"/>
            <p:cNvSpPr/>
            <p:nvPr/>
          </p:nvSpPr>
          <p:spPr>
            <a:xfrm>
              <a:off x="11959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0" name="Google Shape;210;p20"/>
          <p:cNvGrpSpPr/>
          <p:nvPr/>
        </p:nvGrpSpPr>
        <p:grpSpPr>
          <a:xfrm flipH="1">
            <a:off x="713226" y="4231283"/>
            <a:ext cx="1367453" cy="402958"/>
            <a:chOff x="-2063995" y="3325800"/>
            <a:chExt cx="1020487" cy="353100"/>
          </a:xfrm>
        </p:grpSpPr>
        <p:sp>
          <p:nvSpPr>
            <p:cNvPr id="211" name="Google Shape;211;p20"/>
            <p:cNvSpPr/>
            <p:nvPr/>
          </p:nvSpPr>
          <p:spPr>
            <a:xfrm flipH="1">
              <a:off x="-206399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0"/>
            <p:cNvSpPr/>
            <p:nvPr/>
          </p:nvSpPr>
          <p:spPr>
            <a:xfrm flipH="1">
              <a:off x="-190855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0"/>
            <p:cNvSpPr/>
            <p:nvPr/>
          </p:nvSpPr>
          <p:spPr>
            <a:xfrm flipH="1">
              <a:off x="-1753120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0"/>
            <p:cNvSpPr/>
            <p:nvPr/>
          </p:nvSpPr>
          <p:spPr>
            <a:xfrm flipH="1">
              <a:off x="-1597682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0"/>
            <p:cNvSpPr/>
            <p:nvPr/>
          </p:nvSpPr>
          <p:spPr>
            <a:xfrm flipH="1">
              <a:off x="-144224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0"/>
            <p:cNvSpPr/>
            <p:nvPr/>
          </p:nvSpPr>
          <p:spPr>
            <a:xfrm flipH="1">
              <a:off x="-128680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7" name="Google Shape;217;p20"/>
          <p:cNvSpPr/>
          <p:nvPr/>
        </p:nvSpPr>
        <p:spPr>
          <a:xfrm rot="10800000" flipH="1">
            <a:off x="7344138" y="3859557"/>
            <a:ext cx="908100" cy="908100"/>
          </a:xfrm>
          <a:prstGeom prst="mathPlus">
            <a:avLst>
              <a:gd name="adj1" fmla="val 1664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720000" y="2414400"/>
            <a:ext cx="5067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 idx="2" hasCustomPrompt="1"/>
          </p:nvPr>
        </p:nvSpPr>
        <p:spPr>
          <a:xfrm>
            <a:off x="842797" y="1601375"/>
            <a:ext cx="900900" cy="8418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720000" y="3167125"/>
            <a:ext cx="5067600" cy="3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/>
          <p:nvPr/>
        </p:nvSpPr>
        <p:spPr>
          <a:xfrm flipH="1">
            <a:off x="342908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grpSp>
        <p:nvGrpSpPr>
          <p:cNvPr id="21" name="Google Shape;21;p3"/>
          <p:cNvGrpSpPr/>
          <p:nvPr/>
        </p:nvGrpSpPr>
        <p:grpSpPr>
          <a:xfrm rot="-5400000" flipH="1">
            <a:off x="6702448" y="-1753601"/>
            <a:ext cx="354314" cy="4104852"/>
            <a:chOff x="1036100" y="-85800"/>
            <a:chExt cx="372100" cy="5315100"/>
          </a:xfrm>
        </p:grpSpPr>
        <p:sp>
          <p:nvSpPr>
            <p:cNvPr id="22" name="Google Shape;22;p3"/>
            <p:cNvSpPr/>
            <p:nvPr/>
          </p:nvSpPr>
          <p:spPr>
            <a:xfrm>
              <a:off x="10361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11959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13557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3"/>
          <p:cNvSpPr/>
          <p:nvPr/>
        </p:nvSpPr>
        <p:spPr>
          <a:xfrm flipH="1">
            <a:off x="7743495" y="4159575"/>
            <a:ext cx="1020600" cy="1020600"/>
          </a:xfrm>
          <a:prstGeom prst="mathPlus">
            <a:avLst>
              <a:gd name="adj1" fmla="val 1664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720000" y="438950"/>
            <a:ext cx="7704000" cy="572700"/>
          </a:xfrm>
          <a:prstGeom prst="rect">
            <a:avLst/>
          </a:prstGeom>
          <a:solidFill>
            <a:srgbClr val="FFFFFF">
              <a:alpha val="1190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720000" y="1261717"/>
            <a:ext cx="7704000" cy="11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"/>
              <a:buChar char="●"/>
              <a:defRPr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/>
          <p:nvPr/>
        </p:nvSpPr>
        <p:spPr>
          <a:xfrm rot="5400000">
            <a:off x="8035350" y="4034850"/>
            <a:ext cx="599400" cy="1617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4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8133150" y="557597"/>
            <a:ext cx="908100" cy="908100"/>
          </a:xfrm>
          <a:prstGeom prst="mathPlus">
            <a:avLst>
              <a:gd name="adj1" fmla="val 1664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32;p4"/>
          <p:cNvGrpSpPr/>
          <p:nvPr/>
        </p:nvGrpSpPr>
        <p:grpSpPr>
          <a:xfrm>
            <a:off x="8430775" y="2054704"/>
            <a:ext cx="503712" cy="1732433"/>
            <a:chOff x="160950" y="2075742"/>
            <a:chExt cx="503712" cy="1732433"/>
          </a:xfrm>
        </p:grpSpPr>
        <p:sp>
          <p:nvSpPr>
            <p:cNvPr id="33" name="Google Shape;33;p4"/>
            <p:cNvSpPr/>
            <p:nvPr/>
          </p:nvSpPr>
          <p:spPr>
            <a:xfrm rot="-5400000">
              <a:off x="255462" y="1981242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 rot="-5400000">
              <a:off x="255462" y="2498905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 rot="-5400000">
              <a:off x="255462" y="2628250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4"/>
            <p:cNvSpPr/>
            <p:nvPr/>
          </p:nvSpPr>
          <p:spPr>
            <a:xfrm rot="-5400000">
              <a:off x="255462" y="3179717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160950" y="3549875"/>
              <a:ext cx="503700" cy="2583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Google Shape;38;p4"/>
          <p:cNvSpPr/>
          <p:nvPr/>
        </p:nvSpPr>
        <p:spPr>
          <a:xfrm rot="5400000">
            <a:off x="-323292" y="2691975"/>
            <a:ext cx="1739700" cy="9081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1"/>
          </p:nvPr>
        </p:nvSpPr>
        <p:spPr>
          <a:xfrm>
            <a:off x="5055284" y="3608749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2"/>
          </p:nvPr>
        </p:nvSpPr>
        <p:spPr>
          <a:xfrm>
            <a:off x="1583300" y="3608749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3"/>
          </p:nvPr>
        </p:nvSpPr>
        <p:spPr>
          <a:xfrm>
            <a:off x="5055275" y="3300725"/>
            <a:ext cx="25056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4"/>
          </p:nvPr>
        </p:nvSpPr>
        <p:spPr>
          <a:xfrm>
            <a:off x="1583300" y="3300725"/>
            <a:ext cx="25056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/>
          <p:nvPr/>
        </p:nvSpPr>
        <p:spPr>
          <a:xfrm rot="-5400000">
            <a:off x="291379" y="-283955"/>
            <a:ext cx="372600" cy="94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grpSp>
        <p:nvGrpSpPr>
          <p:cNvPr id="47" name="Google Shape;47;p5"/>
          <p:cNvGrpSpPr/>
          <p:nvPr/>
        </p:nvGrpSpPr>
        <p:grpSpPr>
          <a:xfrm rot="10800000">
            <a:off x="225821" y="1360226"/>
            <a:ext cx="503712" cy="1732433"/>
            <a:chOff x="160950" y="2075742"/>
            <a:chExt cx="503712" cy="1732433"/>
          </a:xfrm>
        </p:grpSpPr>
        <p:sp>
          <p:nvSpPr>
            <p:cNvPr id="48" name="Google Shape;48;p5"/>
            <p:cNvSpPr/>
            <p:nvPr/>
          </p:nvSpPr>
          <p:spPr>
            <a:xfrm rot="-5400000">
              <a:off x="255462" y="1981242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5"/>
            <p:cNvSpPr/>
            <p:nvPr/>
          </p:nvSpPr>
          <p:spPr>
            <a:xfrm rot="-5400000">
              <a:off x="255462" y="2498905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5"/>
            <p:cNvSpPr/>
            <p:nvPr/>
          </p:nvSpPr>
          <p:spPr>
            <a:xfrm rot="-5400000">
              <a:off x="255462" y="2628250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rot="-5400000">
              <a:off x="255462" y="3179717"/>
              <a:ext cx="314700" cy="503700"/>
            </a:xfrm>
            <a:prstGeom prst="chevron">
              <a:avLst>
                <a:gd name="adj" fmla="val 7892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160950" y="3549875"/>
              <a:ext cx="503700" cy="2583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" name="Google Shape;53;p5"/>
          <p:cNvSpPr/>
          <p:nvPr/>
        </p:nvSpPr>
        <p:spPr>
          <a:xfrm rot="-5400000">
            <a:off x="7743900" y="1547288"/>
            <a:ext cx="1739700" cy="9081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"/>
          <p:cNvSpPr txBox="1">
            <a:spLocks noGrp="1"/>
          </p:cNvSpPr>
          <p:nvPr>
            <p:ph type="title"/>
          </p:nvPr>
        </p:nvSpPr>
        <p:spPr>
          <a:xfrm>
            <a:off x="953300" y="539500"/>
            <a:ext cx="3451200" cy="428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subTitle" idx="1"/>
          </p:nvPr>
        </p:nvSpPr>
        <p:spPr>
          <a:xfrm>
            <a:off x="720000" y="1541950"/>
            <a:ext cx="4294800" cy="22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●"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7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grpSp>
        <p:nvGrpSpPr>
          <p:cNvPr id="61" name="Google Shape;61;p7"/>
          <p:cNvGrpSpPr/>
          <p:nvPr/>
        </p:nvGrpSpPr>
        <p:grpSpPr>
          <a:xfrm rot="-5400000">
            <a:off x="8046826" y="1182038"/>
            <a:ext cx="1367453" cy="402958"/>
            <a:chOff x="-2063995" y="3325800"/>
            <a:chExt cx="1020487" cy="353100"/>
          </a:xfrm>
        </p:grpSpPr>
        <p:sp>
          <p:nvSpPr>
            <p:cNvPr id="62" name="Google Shape;62;p7"/>
            <p:cNvSpPr/>
            <p:nvPr/>
          </p:nvSpPr>
          <p:spPr>
            <a:xfrm flipH="1">
              <a:off x="-206399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7"/>
            <p:cNvSpPr/>
            <p:nvPr/>
          </p:nvSpPr>
          <p:spPr>
            <a:xfrm flipH="1">
              <a:off x="-190855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7"/>
            <p:cNvSpPr/>
            <p:nvPr/>
          </p:nvSpPr>
          <p:spPr>
            <a:xfrm flipH="1">
              <a:off x="-1753120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-1597682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7"/>
            <p:cNvSpPr/>
            <p:nvPr/>
          </p:nvSpPr>
          <p:spPr>
            <a:xfrm flipH="1">
              <a:off x="-144224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7"/>
            <p:cNvSpPr/>
            <p:nvPr/>
          </p:nvSpPr>
          <p:spPr>
            <a:xfrm flipH="1">
              <a:off x="-128680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" name="Google Shape;68;p7"/>
          <p:cNvGrpSpPr/>
          <p:nvPr/>
        </p:nvGrpSpPr>
        <p:grpSpPr>
          <a:xfrm rot="5400000">
            <a:off x="1760721" y="-1753601"/>
            <a:ext cx="354314" cy="4104852"/>
            <a:chOff x="1036100" y="-85800"/>
            <a:chExt cx="372100" cy="5315100"/>
          </a:xfrm>
        </p:grpSpPr>
        <p:sp>
          <p:nvSpPr>
            <p:cNvPr id="69" name="Google Shape;69;p7"/>
            <p:cNvSpPr/>
            <p:nvPr/>
          </p:nvSpPr>
          <p:spPr>
            <a:xfrm>
              <a:off x="10361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7"/>
            <p:cNvSpPr/>
            <p:nvPr/>
          </p:nvSpPr>
          <p:spPr>
            <a:xfrm>
              <a:off x="11959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7"/>
            <p:cNvSpPr/>
            <p:nvPr/>
          </p:nvSpPr>
          <p:spPr>
            <a:xfrm>
              <a:off x="13557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"/>
          <p:cNvSpPr txBox="1">
            <a:spLocks noGrp="1"/>
          </p:cNvSpPr>
          <p:nvPr>
            <p:ph type="title"/>
          </p:nvPr>
        </p:nvSpPr>
        <p:spPr>
          <a:xfrm>
            <a:off x="2317950" y="1307100"/>
            <a:ext cx="45081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4" name="Google Shape;74;p8"/>
          <p:cNvSpPr/>
          <p:nvPr/>
        </p:nvSpPr>
        <p:spPr>
          <a:xfrm rot="5400000">
            <a:off x="7012251" y="1314904"/>
            <a:ext cx="2606100" cy="1360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8"/>
          <p:cNvSpPr/>
          <p:nvPr/>
        </p:nvSpPr>
        <p:spPr>
          <a:xfrm rot="10800000" flipH="1">
            <a:off x="342900" y="265016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76" name="Google Shape;76;p8"/>
          <p:cNvSpPr/>
          <p:nvPr/>
        </p:nvSpPr>
        <p:spPr>
          <a:xfrm rot="-5400000">
            <a:off x="6916281" y="2762154"/>
            <a:ext cx="1739700" cy="908100"/>
          </a:xfrm>
          <a:prstGeom prst="triangle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" name="Google Shape;77;p8"/>
          <p:cNvGrpSpPr/>
          <p:nvPr/>
        </p:nvGrpSpPr>
        <p:grpSpPr>
          <a:xfrm rot="10800000">
            <a:off x="792189" y="-119850"/>
            <a:ext cx="372100" cy="5413429"/>
            <a:chOff x="876300" y="-85800"/>
            <a:chExt cx="372100" cy="5315100"/>
          </a:xfrm>
        </p:grpSpPr>
        <p:sp>
          <p:nvSpPr>
            <p:cNvPr id="78" name="Google Shape;78;p8"/>
            <p:cNvSpPr/>
            <p:nvPr/>
          </p:nvSpPr>
          <p:spPr>
            <a:xfrm>
              <a:off x="8763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>
              <a:off x="10361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11959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" name="Google Shape;81;p8"/>
          <p:cNvGrpSpPr/>
          <p:nvPr/>
        </p:nvGrpSpPr>
        <p:grpSpPr>
          <a:xfrm>
            <a:off x="6961111" y="4231283"/>
            <a:ext cx="1367453" cy="402958"/>
            <a:chOff x="-2063995" y="3325800"/>
            <a:chExt cx="1020487" cy="353100"/>
          </a:xfrm>
        </p:grpSpPr>
        <p:sp>
          <p:nvSpPr>
            <p:cNvPr id="82" name="Google Shape;82;p8"/>
            <p:cNvSpPr/>
            <p:nvPr/>
          </p:nvSpPr>
          <p:spPr>
            <a:xfrm flipH="1">
              <a:off x="-206399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-190855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flipH="1">
              <a:off x="-1753120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-1597682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flipH="1">
              <a:off x="-144224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-128680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9"/>
          <p:cNvSpPr txBox="1">
            <a:spLocks noGrp="1"/>
          </p:cNvSpPr>
          <p:nvPr>
            <p:ph type="title"/>
          </p:nvPr>
        </p:nvSpPr>
        <p:spPr>
          <a:xfrm>
            <a:off x="2135550" y="1189100"/>
            <a:ext cx="4872900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9"/>
          <p:cNvSpPr txBox="1">
            <a:spLocks noGrp="1"/>
          </p:cNvSpPr>
          <p:nvPr>
            <p:ph type="subTitle" idx="1"/>
          </p:nvPr>
        </p:nvSpPr>
        <p:spPr>
          <a:xfrm>
            <a:off x="2135550" y="3153500"/>
            <a:ext cx="4872900" cy="67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9"/>
          <p:cNvSpPr/>
          <p:nvPr/>
        </p:nvSpPr>
        <p:spPr>
          <a:xfrm>
            <a:off x="342900" y="252875"/>
            <a:ext cx="8458200" cy="4643700"/>
          </a:xfrm>
          <a:prstGeom prst="frame">
            <a:avLst>
              <a:gd name="adj1" fmla="val 302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92" name="Google Shape;92;p9"/>
          <p:cNvSpPr/>
          <p:nvPr/>
        </p:nvSpPr>
        <p:spPr>
          <a:xfrm rot="10800000">
            <a:off x="8812480" y="2229426"/>
            <a:ext cx="139800" cy="2177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9"/>
          <p:cNvSpPr/>
          <p:nvPr/>
        </p:nvSpPr>
        <p:spPr>
          <a:xfrm rot="10800000">
            <a:off x="8243856" y="96140"/>
            <a:ext cx="728400" cy="728400"/>
          </a:xfrm>
          <a:prstGeom prst="mathPlus">
            <a:avLst>
              <a:gd name="adj1" fmla="val 1664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9"/>
          <p:cNvSpPr/>
          <p:nvPr/>
        </p:nvSpPr>
        <p:spPr>
          <a:xfrm rot="-5400000">
            <a:off x="162030" y="4592376"/>
            <a:ext cx="717600" cy="448800"/>
          </a:xfrm>
          <a:prstGeom prst="triangle">
            <a:avLst>
              <a:gd name="adj" fmla="val 50000"/>
            </a:avLst>
          </a:prstGeom>
          <a:solidFill>
            <a:srgbClr val="3335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95" name="Google Shape;95;p9"/>
          <p:cNvSpPr/>
          <p:nvPr/>
        </p:nvSpPr>
        <p:spPr>
          <a:xfrm rot="-5400000">
            <a:off x="1015542" y="4764021"/>
            <a:ext cx="168900" cy="105600"/>
          </a:xfrm>
          <a:prstGeom prst="triangle">
            <a:avLst>
              <a:gd name="adj" fmla="val 50000"/>
            </a:avLst>
          </a:prstGeom>
          <a:solidFill>
            <a:srgbClr val="3335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96" name="Google Shape;96;p9"/>
          <p:cNvSpPr/>
          <p:nvPr/>
        </p:nvSpPr>
        <p:spPr>
          <a:xfrm rot="10800000">
            <a:off x="7733680" y="4902726"/>
            <a:ext cx="1078800" cy="7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 rot="10800000">
            <a:off x="6292405" y="4902726"/>
            <a:ext cx="1078800" cy="7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 rot="10800000">
            <a:off x="4851130" y="4902726"/>
            <a:ext cx="1078800" cy="7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9"/>
          <p:cNvSpPr/>
          <p:nvPr/>
        </p:nvSpPr>
        <p:spPr>
          <a:xfrm rot="10800000">
            <a:off x="3409855" y="4902726"/>
            <a:ext cx="1078800" cy="7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"/>
          <p:cNvSpPr txBox="1">
            <a:spLocks noGrp="1"/>
          </p:cNvSpPr>
          <p:nvPr>
            <p:ph type="title"/>
          </p:nvPr>
        </p:nvSpPr>
        <p:spPr>
          <a:xfrm>
            <a:off x="720000" y="4014450"/>
            <a:ext cx="7704000" cy="5727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arlow"/>
              <a:buNone/>
              <a:defRPr sz="3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arlow"/>
              <a:buNone/>
              <a:defRPr sz="3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arlow"/>
              <a:buNone/>
              <a:defRPr sz="3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arlow"/>
              <a:buNone/>
              <a:defRPr sz="3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arlow"/>
              <a:buNone/>
              <a:defRPr sz="3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arlow"/>
              <a:buNone/>
              <a:defRPr sz="3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arlow"/>
              <a:buNone/>
              <a:defRPr sz="3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arlow"/>
              <a:buNone/>
              <a:defRPr sz="3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arlow"/>
              <a:buNone/>
              <a:defRPr sz="3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-org.bibelec.univ-lyon2.fr/10.3917/nrp.022.0069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doi-org.bibelec.univ-lyon2.fr/10.3917/lobs.054.009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-org.bibelec.univ-lyon2.fr/10.3917/dbu.devel.2013.02.0155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doi.org/10.1002/ejsp.242001020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1"/>
          <p:cNvSpPr txBox="1">
            <a:spLocks noGrp="1"/>
          </p:cNvSpPr>
          <p:nvPr>
            <p:ph type="ctrTitle"/>
          </p:nvPr>
        </p:nvSpPr>
        <p:spPr>
          <a:xfrm>
            <a:off x="1527600" y="1633288"/>
            <a:ext cx="6871800" cy="122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/>
              <a:t>Soutenance Master 2 Psychologie Sociale, du Travail et des Organisations 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Psychologie Sociale Appliquée							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arlow SemiBold"/>
              <a:ea typeface="Barlow SemiBold"/>
              <a:cs typeface="Barlow SemiBold"/>
              <a:sym typeface="Barlow SemiBo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Barlow SemiBold"/>
                <a:ea typeface="Barlow SemiBold"/>
                <a:cs typeface="Barlow SemiBold"/>
                <a:sym typeface="Barlow SemiBold"/>
              </a:rPr>
              <a:t>Etude des enjeux identitaires chez les artistes médiateurs</a:t>
            </a:r>
            <a:endParaRPr sz="1500"/>
          </a:p>
        </p:txBody>
      </p:sp>
      <p:sp>
        <p:nvSpPr>
          <p:cNvPr id="223" name="Google Shape;223;p21"/>
          <p:cNvSpPr txBox="1">
            <a:spLocks noGrp="1"/>
          </p:cNvSpPr>
          <p:nvPr>
            <p:ph type="subTitle" idx="1"/>
          </p:nvPr>
        </p:nvSpPr>
        <p:spPr>
          <a:xfrm>
            <a:off x="2232450" y="2807250"/>
            <a:ext cx="5462100" cy="19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Barlow Light"/>
                <a:ea typeface="Barlow Light"/>
                <a:cs typeface="Barlow Light"/>
                <a:sym typeface="Barlow Light"/>
              </a:rPr>
              <a:t>Membres du jury </a:t>
            </a:r>
            <a:endParaRPr sz="1300">
              <a:latin typeface="Barlow Light"/>
              <a:ea typeface="Barlow Light"/>
              <a:cs typeface="Barlow Light"/>
              <a:sym typeface="Barlow Light"/>
            </a:endParaRPr>
          </a:p>
          <a:p>
            <a:pPr marL="0" lvl="0" indent="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000000"/>
                </a:solidFill>
              </a:rPr>
              <a:t>Nikos Kalampalikis</a:t>
            </a:r>
            <a:r>
              <a:rPr lang="en" sz="1000">
                <a:solidFill>
                  <a:srgbClr val="000000"/>
                </a:solidFill>
                <a:latin typeface="Barlow Light"/>
                <a:ea typeface="Barlow Light"/>
                <a:cs typeface="Barlow Light"/>
                <a:sym typeface="Barlow Light"/>
              </a:rPr>
              <a:t>, Professeur de Psychologie sociale (UR GRePS, Lyon 2)</a:t>
            </a:r>
            <a:endParaRPr sz="1000">
              <a:solidFill>
                <a:srgbClr val="000000"/>
              </a:solidFill>
              <a:latin typeface="Barlow Light"/>
              <a:ea typeface="Barlow Light"/>
              <a:cs typeface="Barlow Light"/>
              <a:sym typeface="Barlow Ligh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000000"/>
                </a:solidFill>
              </a:rPr>
              <a:t>Amel Leboukh</a:t>
            </a:r>
            <a:r>
              <a:rPr lang="en" sz="1000">
                <a:solidFill>
                  <a:srgbClr val="000000"/>
                </a:solidFill>
                <a:latin typeface="Barlow Light"/>
                <a:ea typeface="Barlow Light"/>
                <a:cs typeface="Barlow Light"/>
                <a:sym typeface="Barlow Light"/>
              </a:rPr>
              <a:t>, Enseignante-chercheuse en Psychologie</a:t>
            </a:r>
            <a:endParaRPr sz="1000">
              <a:solidFill>
                <a:srgbClr val="000000"/>
              </a:solidFill>
              <a:latin typeface="Barlow Light"/>
              <a:ea typeface="Barlow Light"/>
              <a:cs typeface="Barlow Light"/>
              <a:sym typeface="Barlow Ligh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000000"/>
                </a:solidFill>
              </a:rPr>
              <a:t>Aura Hernandez</a:t>
            </a:r>
            <a:r>
              <a:rPr lang="en" sz="1000">
                <a:solidFill>
                  <a:srgbClr val="000000"/>
                </a:solidFill>
                <a:latin typeface="Barlow Light"/>
                <a:ea typeface="Barlow Light"/>
                <a:cs typeface="Barlow Light"/>
                <a:sym typeface="Barlow Light"/>
              </a:rPr>
              <a:t>, Psychologue sociale - Psychologue Praticienne Référente</a:t>
            </a:r>
            <a:endParaRPr sz="1000">
              <a:solidFill>
                <a:srgbClr val="000000"/>
              </a:solidFill>
              <a:latin typeface="Barlow Light"/>
              <a:ea typeface="Barlow Light"/>
              <a:cs typeface="Barlow Light"/>
              <a:sym typeface="Barlow Ligh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000000"/>
                </a:solidFill>
              </a:rPr>
              <a:t>Hélène Chauveau</a:t>
            </a:r>
            <a:r>
              <a:rPr lang="en" sz="1000">
                <a:solidFill>
                  <a:srgbClr val="000000"/>
                </a:solidFill>
                <a:latin typeface="Barlow Light"/>
                <a:ea typeface="Barlow Light"/>
                <a:cs typeface="Barlow Light"/>
                <a:sym typeface="Barlow Light"/>
              </a:rPr>
              <a:t>, Chargée de projet BDS - Tutrice de stage</a:t>
            </a:r>
            <a:endParaRPr sz="1000">
              <a:latin typeface="Barlow Light"/>
              <a:ea typeface="Barlow Light"/>
              <a:cs typeface="Barlow Light"/>
              <a:sym typeface="Barlow Light"/>
            </a:endParaRPr>
          </a:p>
        </p:txBody>
      </p:sp>
      <p:grpSp>
        <p:nvGrpSpPr>
          <p:cNvPr id="224" name="Google Shape;224;p21"/>
          <p:cNvGrpSpPr/>
          <p:nvPr/>
        </p:nvGrpSpPr>
        <p:grpSpPr>
          <a:xfrm>
            <a:off x="819150" y="-85800"/>
            <a:ext cx="372100" cy="5315100"/>
            <a:chOff x="876300" y="-85800"/>
            <a:chExt cx="372100" cy="5315100"/>
          </a:xfrm>
        </p:grpSpPr>
        <p:sp>
          <p:nvSpPr>
            <p:cNvPr id="225" name="Google Shape;225;p21"/>
            <p:cNvSpPr/>
            <p:nvPr/>
          </p:nvSpPr>
          <p:spPr>
            <a:xfrm>
              <a:off x="8763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1"/>
            <p:cNvSpPr/>
            <p:nvPr/>
          </p:nvSpPr>
          <p:spPr>
            <a:xfrm>
              <a:off x="10361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1"/>
            <p:cNvSpPr/>
            <p:nvPr/>
          </p:nvSpPr>
          <p:spPr>
            <a:xfrm>
              <a:off x="11959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28" name="Google Shape;22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7600" y="644225"/>
            <a:ext cx="2416349" cy="519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80300" y="623775"/>
            <a:ext cx="2416393" cy="519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33041" y="593488"/>
            <a:ext cx="1031907" cy="579800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21"/>
          <p:cNvSpPr txBox="1"/>
          <p:nvPr/>
        </p:nvSpPr>
        <p:spPr>
          <a:xfrm>
            <a:off x="3096150" y="2863000"/>
            <a:ext cx="3734700" cy="3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Par Jérémy LeBot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32" name="Google Shape;232;p21"/>
          <p:cNvSpPr txBox="1">
            <a:spLocks noGrp="1"/>
          </p:cNvSpPr>
          <p:nvPr>
            <p:ph type="title" idx="4294967295"/>
          </p:nvPr>
        </p:nvSpPr>
        <p:spPr>
          <a:xfrm>
            <a:off x="1471650" y="2311475"/>
            <a:ext cx="6983700" cy="428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Barlow SemiBold"/>
                <a:ea typeface="Barlow SemiBold"/>
                <a:cs typeface="Barlow SemiBold"/>
                <a:sym typeface="Barlow SemiBold"/>
              </a:rPr>
              <a:t>Etude des enjeux identitaires chez les artistes médiateurs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233" name="Google Shape;233;p21"/>
          <p:cNvSpPr txBox="1">
            <a:spLocks noGrp="1"/>
          </p:cNvSpPr>
          <p:nvPr>
            <p:ph type="title" idx="4294967295"/>
          </p:nvPr>
        </p:nvSpPr>
        <p:spPr>
          <a:xfrm>
            <a:off x="3865950" y="2931250"/>
            <a:ext cx="20592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accent1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Par Jérémy LeBot</a:t>
            </a:r>
            <a:endParaRPr sz="1600">
              <a:solidFill>
                <a:schemeClr val="accent1"/>
              </a:solidFill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0"/>
          <p:cNvSpPr txBox="1">
            <a:spLocks noGrp="1"/>
          </p:cNvSpPr>
          <p:nvPr>
            <p:ph type="title"/>
          </p:nvPr>
        </p:nvSpPr>
        <p:spPr>
          <a:xfrm>
            <a:off x="2080675" y="1774025"/>
            <a:ext cx="5395500" cy="10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/>
              <a:t>Merci de votre attention</a:t>
            </a:r>
            <a:endParaRPr sz="3700"/>
          </a:p>
        </p:txBody>
      </p:sp>
      <p:grpSp>
        <p:nvGrpSpPr>
          <p:cNvPr id="497" name="Google Shape;497;p30"/>
          <p:cNvGrpSpPr/>
          <p:nvPr/>
        </p:nvGrpSpPr>
        <p:grpSpPr>
          <a:xfrm>
            <a:off x="7877500" y="-119850"/>
            <a:ext cx="372100" cy="5413429"/>
            <a:chOff x="876300" y="-85800"/>
            <a:chExt cx="372100" cy="5315100"/>
          </a:xfrm>
        </p:grpSpPr>
        <p:sp>
          <p:nvSpPr>
            <p:cNvPr id="498" name="Google Shape;498;p30"/>
            <p:cNvSpPr/>
            <p:nvPr/>
          </p:nvSpPr>
          <p:spPr>
            <a:xfrm>
              <a:off x="8763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0"/>
            <p:cNvSpPr/>
            <p:nvPr/>
          </p:nvSpPr>
          <p:spPr>
            <a:xfrm>
              <a:off x="10361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0"/>
            <p:cNvSpPr/>
            <p:nvPr/>
          </p:nvSpPr>
          <p:spPr>
            <a:xfrm>
              <a:off x="1195900" y="-85800"/>
              <a:ext cx="52500" cy="531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1" name="Google Shape;501;p30"/>
          <p:cNvGrpSpPr/>
          <p:nvPr/>
        </p:nvGrpSpPr>
        <p:grpSpPr>
          <a:xfrm rot="10800000">
            <a:off x="713226" y="539488"/>
            <a:ext cx="1367453" cy="402958"/>
            <a:chOff x="-2063995" y="3325800"/>
            <a:chExt cx="1020487" cy="353100"/>
          </a:xfrm>
        </p:grpSpPr>
        <p:sp>
          <p:nvSpPr>
            <p:cNvPr id="502" name="Google Shape;502;p30"/>
            <p:cNvSpPr/>
            <p:nvPr/>
          </p:nvSpPr>
          <p:spPr>
            <a:xfrm flipH="1">
              <a:off x="-206399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0"/>
            <p:cNvSpPr/>
            <p:nvPr/>
          </p:nvSpPr>
          <p:spPr>
            <a:xfrm flipH="1">
              <a:off x="-190855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0"/>
            <p:cNvSpPr/>
            <p:nvPr/>
          </p:nvSpPr>
          <p:spPr>
            <a:xfrm flipH="1">
              <a:off x="-1753120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0"/>
            <p:cNvSpPr/>
            <p:nvPr/>
          </p:nvSpPr>
          <p:spPr>
            <a:xfrm flipH="1">
              <a:off x="-1597682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0"/>
            <p:cNvSpPr/>
            <p:nvPr/>
          </p:nvSpPr>
          <p:spPr>
            <a:xfrm flipH="1">
              <a:off x="-1442245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0"/>
            <p:cNvSpPr/>
            <p:nvPr/>
          </p:nvSpPr>
          <p:spPr>
            <a:xfrm flipH="1">
              <a:off x="-1286807" y="3325800"/>
              <a:ext cx="243300" cy="353100"/>
            </a:xfrm>
            <a:prstGeom prst="parallelogram">
              <a:avLst>
                <a:gd name="adj" fmla="val 8045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8" name="Google Shape;508;p30"/>
          <p:cNvSpPr/>
          <p:nvPr/>
        </p:nvSpPr>
        <p:spPr>
          <a:xfrm>
            <a:off x="2884575" y="3392775"/>
            <a:ext cx="3715200" cy="736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31"/>
          <p:cNvSpPr txBox="1"/>
          <p:nvPr/>
        </p:nvSpPr>
        <p:spPr>
          <a:xfrm>
            <a:off x="492450" y="424100"/>
            <a:ext cx="8201700" cy="43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Bibliographie </a:t>
            </a:r>
            <a:endParaRPr sz="1600"/>
          </a:p>
          <a:p>
            <a:pPr marL="360000" lvl="0" indent="-1800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232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Cohen-Scali, V. (2000). Chapitre Premier - Définitions et modèles de l’identité professionnelle. Dans : , V. Cohen-Scali, </a:t>
            </a:r>
            <a:r>
              <a:rPr lang="en" sz="1200" i="1">
                <a:solidFill>
                  <a:srgbClr val="3232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Alternance et identité professionnelle</a:t>
            </a:r>
            <a:r>
              <a:rPr lang="en" sz="1200">
                <a:solidFill>
                  <a:srgbClr val="3232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(pp. 81-92). Paris cedex 14: Presses Universitaires de France.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Dupuy, R. &amp; Bui, T. (2016). Multi-activité : modes renouvelés de socialisation professionnelle: L’exemple de jeunes diplômées vietnamiennes. </a:t>
            </a:r>
            <a:r>
              <a:rPr lang="en" sz="1200" i="1">
                <a:latin typeface="Times New Roman"/>
                <a:ea typeface="Times New Roman"/>
                <a:cs typeface="Times New Roman"/>
                <a:sym typeface="Times New Roman"/>
              </a:rPr>
              <a:t>Nouvelle revue de psychosociologie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, 22, 69-94. </a:t>
            </a:r>
            <a:r>
              <a:rPr lang="en" sz="12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https://doi-org.bibelec.univ-lyon2.fr/10.3917/nrp.022.0069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Filiod, J. (2008). Des artistes dans l'école : brouillages et bricolages professionnels. </a:t>
            </a:r>
            <a:r>
              <a:rPr lang="en" sz="1200" i="1">
                <a:latin typeface="Times New Roman"/>
                <a:ea typeface="Times New Roman"/>
                <a:cs typeface="Times New Roman"/>
                <a:sym typeface="Times New Roman"/>
              </a:rPr>
              <a:t>Ethnologie française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, 38, 89-99. https://doi-org.bibelec.univ-lyon2.fr/10.3917/ethn.081.0089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Langeard, C. (2015). Les projets artistiques et culturels de territoire. Sens et enjeux d’un nouvel instrument d’action publique. </a:t>
            </a:r>
            <a:r>
              <a:rPr lang="en" sz="1200" i="1">
                <a:latin typeface="Times New Roman"/>
                <a:ea typeface="Times New Roman"/>
                <a:cs typeface="Times New Roman"/>
                <a:sym typeface="Times New Roman"/>
              </a:rPr>
              <a:t>Informations sociales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, 190, 64-72. https://doi.org/10.3917/inso.190.0064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Langeard, C. (2019). Œuvrer dans les territoires: De nouvelles manières d’être artiste. </a:t>
            </a:r>
            <a:r>
              <a:rPr lang="en" sz="1200" i="1">
                <a:latin typeface="Times New Roman"/>
                <a:ea typeface="Times New Roman"/>
                <a:cs typeface="Times New Roman"/>
                <a:sym typeface="Times New Roman"/>
              </a:rPr>
              <a:t>L'Observatoire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, 54, 90-92. </a:t>
            </a:r>
            <a:r>
              <a:rPr lang="en" sz="12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https://doi-org.bibelec.univ-lyon2.fr/10.3917/lobs.054.0090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32"/>
          <p:cNvSpPr txBox="1"/>
          <p:nvPr/>
        </p:nvSpPr>
        <p:spPr>
          <a:xfrm>
            <a:off x="471150" y="0"/>
            <a:ext cx="8201700" cy="43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Lebon, F. 2013 . Les musiciens intervenants : artistes, pédagogues ou travailleurs sociaux ? ,</a:t>
            </a:r>
            <a:r>
              <a:rPr lang="en" sz="1200" i="1">
                <a:latin typeface="Times New Roman"/>
                <a:ea typeface="Times New Roman"/>
                <a:cs typeface="Times New Roman"/>
                <a:sym typeface="Times New Roman"/>
              </a:rPr>
              <a:t>Diversité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, 173 87-92 https://www.persee.fr/doc/diver_1769-8502_2013_num_173_1_3767?q=l%27artiste+pluriel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Patureau, F. &amp; Sinigaglia, J. (2020). La pluriactivité : nécessité économique et enjeux identitaires. In F. Patureau &amp; J. Sinigaglia (Eds.),</a:t>
            </a:r>
            <a:r>
              <a:rPr lang="en" sz="1200" i="1">
                <a:latin typeface="Times New Roman"/>
                <a:ea typeface="Times New Roman"/>
                <a:cs typeface="Times New Roman"/>
                <a:sym typeface="Times New Roman"/>
              </a:rPr>
              <a:t> Artistes plasticiens : de l’école au marché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(pp. 153-185). Paris: Ministère de la Culture - DEPS.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232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Piaser, A. (2013). Identité professionnelle. Dans : Anne Jorro éd., </a:t>
            </a:r>
            <a:r>
              <a:rPr lang="en" sz="1200" i="1">
                <a:solidFill>
                  <a:srgbClr val="3232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Dictionnaire des concepts de la professionnalisation</a:t>
            </a:r>
            <a:r>
              <a:rPr lang="en" sz="1200">
                <a:solidFill>
                  <a:srgbClr val="3232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(pp. 155-159). Louvain-la-Neuve: De Boeck Supérieur. </a:t>
            </a:r>
            <a:r>
              <a:rPr lang="en" sz="1200">
                <a:solidFill>
                  <a:schemeClr val="hlink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https://doi-org.bibelec.univ-lyon2.fr/10.3917/dbu.devel.2013.02.0155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Tajfel, H., Billig, M., Bundy, R. P., &amp; Flament, C. (1971). Social categorization and intergroup behaviour. </a:t>
            </a:r>
            <a:r>
              <a:rPr lang="en" sz="1200" i="1">
                <a:latin typeface="Times New Roman"/>
                <a:ea typeface="Times New Roman"/>
                <a:cs typeface="Times New Roman"/>
                <a:sym typeface="Times New Roman"/>
              </a:rPr>
              <a:t>European Journal of Social Psychology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, 1(2), 149‑178. </a:t>
            </a:r>
            <a:r>
              <a:rPr lang="en" sz="12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https://doi.org/10.1002/ejsp.2420010202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Tajfel, H. (1972). La catégorisation sociale. In S. MOSCOVICI (Ed.), Introduction à la psychologie sociale, t. 1, Paris, Librairie Larousse, pp. 272-299.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Vilatte, J. C. (2007). L’entretien comme outil d’évaluation. Laboratoire Culture et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communication, Université d’Avignon, 41-42.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Schwartz S. H., 1992. – « Universals in the content and structure of values : theory and empirical tests in 20 countries » In M. Zanna (Eds.), Advances in experimental social psychology, Vol. 25, New York, Academic Press, pp. 1-65.</a:t>
            </a:r>
            <a:endParaRPr sz="1600"/>
          </a:p>
          <a:p>
            <a:pPr marL="360000" lvl="0" indent="-1800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lvl="0" indent="-177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2"/>
          <p:cNvSpPr txBox="1"/>
          <p:nvPr/>
        </p:nvSpPr>
        <p:spPr>
          <a:xfrm>
            <a:off x="3701702" y="3600275"/>
            <a:ext cx="3982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39" name="Google Shape;239;p22"/>
          <p:cNvSpPr txBox="1">
            <a:spLocks noGrp="1"/>
          </p:cNvSpPr>
          <p:nvPr>
            <p:ph type="title"/>
          </p:nvPr>
        </p:nvSpPr>
        <p:spPr>
          <a:xfrm>
            <a:off x="2137375" y="1403888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Introduction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40" name="Google Shape;240;p22"/>
          <p:cNvSpPr txBox="1">
            <a:spLocks noGrp="1"/>
          </p:cNvSpPr>
          <p:nvPr>
            <p:ph type="title"/>
          </p:nvPr>
        </p:nvSpPr>
        <p:spPr>
          <a:xfrm>
            <a:off x="1400887" y="1403888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41" name="Google Shape;241;p22"/>
          <p:cNvSpPr txBox="1">
            <a:spLocks noGrp="1"/>
          </p:cNvSpPr>
          <p:nvPr>
            <p:ph type="title"/>
          </p:nvPr>
        </p:nvSpPr>
        <p:spPr>
          <a:xfrm>
            <a:off x="2147000" y="1801517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Phase exploratoire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42" name="Google Shape;242;p22"/>
          <p:cNvSpPr txBox="1">
            <a:spLocks noGrp="1"/>
          </p:cNvSpPr>
          <p:nvPr>
            <p:ph type="title"/>
          </p:nvPr>
        </p:nvSpPr>
        <p:spPr>
          <a:xfrm>
            <a:off x="1410512" y="1801517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43" name="Google Shape;243;p22"/>
          <p:cNvSpPr txBox="1">
            <a:spLocks noGrp="1"/>
          </p:cNvSpPr>
          <p:nvPr>
            <p:ph type="title"/>
          </p:nvPr>
        </p:nvSpPr>
        <p:spPr>
          <a:xfrm>
            <a:off x="2147000" y="2199146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Méthode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44" name="Google Shape;244;p22"/>
          <p:cNvSpPr txBox="1">
            <a:spLocks noGrp="1"/>
          </p:cNvSpPr>
          <p:nvPr>
            <p:ph type="title"/>
          </p:nvPr>
        </p:nvSpPr>
        <p:spPr>
          <a:xfrm>
            <a:off x="1410512" y="2199146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III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45" name="Google Shape;245;p22"/>
          <p:cNvSpPr txBox="1">
            <a:spLocks noGrp="1"/>
          </p:cNvSpPr>
          <p:nvPr>
            <p:ph type="title"/>
          </p:nvPr>
        </p:nvSpPr>
        <p:spPr>
          <a:xfrm>
            <a:off x="2137375" y="2596775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Résultats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46" name="Google Shape;246;p22"/>
          <p:cNvSpPr txBox="1">
            <a:spLocks noGrp="1"/>
          </p:cNvSpPr>
          <p:nvPr>
            <p:ph type="title"/>
          </p:nvPr>
        </p:nvSpPr>
        <p:spPr>
          <a:xfrm>
            <a:off x="1400887" y="2596775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IV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47" name="Google Shape;247;p22"/>
          <p:cNvSpPr txBox="1">
            <a:spLocks noGrp="1"/>
          </p:cNvSpPr>
          <p:nvPr>
            <p:ph type="title"/>
          </p:nvPr>
        </p:nvSpPr>
        <p:spPr>
          <a:xfrm>
            <a:off x="2137375" y="2994400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Limites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48" name="Google Shape;248;p22"/>
          <p:cNvSpPr txBox="1">
            <a:spLocks noGrp="1"/>
          </p:cNvSpPr>
          <p:nvPr>
            <p:ph type="title"/>
          </p:nvPr>
        </p:nvSpPr>
        <p:spPr>
          <a:xfrm>
            <a:off x="1400887" y="2994400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V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49" name="Google Shape;249;p22"/>
          <p:cNvSpPr txBox="1">
            <a:spLocks noGrp="1"/>
          </p:cNvSpPr>
          <p:nvPr>
            <p:ph type="title"/>
          </p:nvPr>
        </p:nvSpPr>
        <p:spPr>
          <a:xfrm>
            <a:off x="2137375" y="3392025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Préconisations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50" name="Google Shape;250;p22"/>
          <p:cNvSpPr txBox="1">
            <a:spLocks noGrp="1"/>
          </p:cNvSpPr>
          <p:nvPr>
            <p:ph type="title"/>
          </p:nvPr>
        </p:nvSpPr>
        <p:spPr>
          <a:xfrm>
            <a:off x="1400887" y="3392025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VI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51" name="Google Shape;251;p22"/>
          <p:cNvSpPr txBox="1">
            <a:spLocks noGrp="1"/>
          </p:cNvSpPr>
          <p:nvPr>
            <p:ph type="title"/>
          </p:nvPr>
        </p:nvSpPr>
        <p:spPr>
          <a:xfrm>
            <a:off x="2147000" y="3789650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Posture professionnelle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52" name="Google Shape;252;p22"/>
          <p:cNvSpPr txBox="1">
            <a:spLocks noGrp="1"/>
          </p:cNvSpPr>
          <p:nvPr>
            <p:ph type="title"/>
          </p:nvPr>
        </p:nvSpPr>
        <p:spPr>
          <a:xfrm>
            <a:off x="1410512" y="3789650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VII</a:t>
            </a:r>
            <a:endParaRPr sz="1400" b="1">
              <a:solidFill>
                <a:schemeClr val="lt1"/>
              </a:solidFill>
            </a:endParaRPr>
          </a:p>
        </p:txBody>
      </p:sp>
      <p:grpSp>
        <p:nvGrpSpPr>
          <p:cNvPr id="253" name="Google Shape;253;p22"/>
          <p:cNvGrpSpPr/>
          <p:nvPr/>
        </p:nvGrpSpPr>
        <p:grpSpPr>
          <a:xfrm rot="-5400000">
            <a:off x="6728452" y="812525"/>
            <a:ext cx="3785539" cy="3878994"/>
            <a:chOff x="1328300" y="3026150"/>
            <a:chExt cx="1368300" cy="1368300"/>
          </a:xfrm>
        </p:grpSpPr>
        <p:sp>
          <p:nvSpPr>
            <p:cNvPr id="254" name="Google Shape;254;p22"/>
            <p:cNvSpPr/>
            <p:nvPr/>
          </p:nvSpPr>
          <p:spPr>
            <a:xfrm>
              <a:off x="1328300" y="3026150"/>
              <a:ext cx="1368300" cy="1368300"/>
            </a:xfrm>
            <a:prstGeom prst="blockArc">
              <a:avLst>
                <a:gd name="adj1" fmla="val 10800000"/>
                <a:gd name="adj2" fmla="val 50368"/>
                <a:gd name="adj3" fmla="val 0"/>
              </a:avLst>
            </a:prstGeom>
            <a:solidFill>
              <a:schemeClr val="dk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14300" dist="7620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  <p:sp>
          <p:nvSpPr>
            <p:cNvPr id="255" name="Google Shape;255;p22"/>
            <p:cNvSpPr/>
            <p:nvPr/>
          </p:nvSpPr>
          <p:spPr>
            <a:xfrm>
              <a:off x="1409922" y="3107772"/>
              <a:ext cx="1205100" cy="1205100"/>
            </a:xfrm>
            <a:prstGeom prst="blockArc">
              <a:avLst>
                <a:gd name="adj1" fmla="val 10800000"/>
                <a:gd name="adj2" fmla="val 50368"/>
                <a:gd name="adj3" fmla="val 0"/>
              </a:avLst>
            </a:prstGeom>
            <a:solidFill>
              <a:schemeClr val="dk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14300" dist="7620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  <p:sp>
          <p:nvSpPr>
            <p:cNvPr id="256" name="Google Shape;256;p22"/>
            <p:cNvSpPr/>
            <p:nvPr/>
          </p:nvSpPr>
          <p:spPr>
            <a:xfrm>
              <a:off x="1502056" y="3199906"/>
              <a:ext cx="1020900" cy="1020900"/>
            </a:xfrm>
            <a:prstGeom prst="blockArc">
              <a:avLst>
                <a:gd name="adj1" fmla="val 10800000"/>
                <a:gd name="adj2" fmla="val 50368"/>
                <a:gd name="adj3" fmla="val 0"/>
              </a:avLst>
            </a:prstGeom>
            <a:solidFill>
              <a:schemeClr val="dk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14300" dist="7620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  <p:sp>
          <p:nvSpPr>
            <p:cNvPr id="257" name="Google Shape;257;p22"/>
            <p:cNvSpPr/>
            <p:nvPr/>
          </p:nvSpPr>
          <p:spPr>
            <a:xfrm>
              <a:off x="1603395" y="3301245"/>
              <a:ext cx="818100" cy="818100"/>
            </a:xfrm>
            <a:prstGeom prst="blockArc">
              <a:avLst>
                <a:gd name="adj1" fmla="val 10800000"/>
                <a:gd name="adj2" fmla="val 50368"/>
                <a:gd name="adj3" fmla="val 0"/>
              </a:avLst>
            </a:prstGeom>
            <a:solidFill>
              <a:schemeClr val="dk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14300" dist="7620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  <p:sp>
          <p:nvSpPr>
            <p:cNvPr id="258" name="Google Shape;258;p22"/>
            <p:cNvSpPr/>
            <p:nvPr/>
          </p:nvSpPr>
          <p:spPr>
            <a:xfrm>
              <a:off x="1704771" y="3402621"/>
              <a:ext cx="615300" cy="615300"/>
            </a:xfrm>
            <a:prstGeom prst="blockArc">
              <a:avLst>
                <a:gd name="adj1" fmla="val 10800000"/>
                <a:gd name="adj2" fmla="val 50368"/>
                <a:gd name="adj3" fmla="val 0"/>
              </a:avLst>
            </a:prstGeom>
            <a:solidFill>
              <a:schemeClr val="dk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14300" dist="7620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  <p:sp>
          <p:nvSpPr>
            <p:cNvPr id="259" name="Google Shape;259;p22"/>
            <p:cNvSpPr/>
            <p:nvPr/>
          </p:nvSpPr>
          <p:spPr>
            <a:xfrm>
              <a:off x="1827911" y="3525761"/>
              <a:ext cx="369300" cy="369000"/>
            </a:xfrm>
            <a:prstGeom prst="blockArc">
              <a:avLst>
                <a:gd name="adj1" fmla="val 10800000"/>
                <a:gd name="adj2" fmla="val 50368"/>
                <a:gd name="adj3" fmla="val 0"/>
              </a:avLst>
            </a:prstGeom>
            <a:solidFill>
              <a:schemeClr val="dk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14300" dist="7620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3"/>
          <p:cNvSpPr/>
          <p:nvPr/>
        </p:nvSpPr>
        <p:spPr>
          <a:xfrm>
            <a:off x="758225" y="823650"/>
            <a:ext cx="2218800" cy="21276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23"/>
          <p:cNvSpPr txBox="1">
            <a:spLocks noGrp="1"/>
          </p:cNvSpPr>
          <p:nvPr>
            <p:ph type="title"/>
          </p:nvPr>
        </p:nvSpPr>
        <p:spPr>
          <a:xfrm>
            <a:off x="2222175" y="3165175"/>
            <a:ext cx="6709800" cy="123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2"/>
                </a:solidFill>
              </a:rPr>
              <a:t>0</a:t>
            </a:r>
            <a:endParaRPr b="1">
              <a:solidFill>
                <a:schemeClr val="lt2"/>
              </a:solidFill>
            </a:endParaRPr>
          </a:p>
        </p:txBody>
      </p:sp>
      <p:sp>
        <p:nvSpPr>
          <p:cNvPr id="266" name="Google Shape;266;p23"/>
          <p:cNvSpPr txBox="1">
            <a:spLocks noGrp="1"/>
          </p:cNvSpPr>
          <p:nvPr>
            <p:ph type="body" idx="4294967295"/>
          </p:nvPr>
        </p:nvSpPr>
        <p:spPr>
          <a:xfrm>
            <a:off x="3193050" y="883330"/>
            <a:ext cx="5116200" cy="88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114300" lvl="0" indent="-1333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/>
              <a:t>Faire avec les publics</a:t>
            </a:r>
            <a:endParaRPr sz="1200"/>
          </a:p>
          <a:p>
            <a:pPr marL="114300" lvl="0" indent="-1333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/>
              <a:t>Artiste en support pour l'expression des bénéficiaires</a:t>
            </a:r>
            <a:endParaRPr sz="1200"/>
          </a:p>
          <a:p>
            <a:pPr marL="114300" lvl="0" indent="-133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naheim"/>
              <a:buChar char="●"/>
            </a:pPr>
            <a:r>
              <a:rPr lang="en" sz="1200"/>
              <a:t>Encourager l’expression au travers de la pratique artistique</a:t>
            </a:r>
            <a:endParaRPr sz="1200"/>
          </a:p>
        </p:txBody>
      </p:sp>
      <p:pic>
        <p:nvPicPr>
          <p:cNvPr id="267" name="Google Shape;267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3225" y="640427"/>
            <a:ext cx="2189100" cy="21891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268" name="Google Shape;268;p23"/>
          <p:cNvSpPr txBox="1">
            <a:spLocks noGrp="1"/>
          </p:cNvSpPr>
          <p:nvPr>
            <p:ph type="title"/>
          </p:nvPr>
        </p:nvSpPr>
        <p:spPr>
          <a:xfrm>
            <a:off x="3193050" y="640425"/>
            <a:ext cx="2455200" cy="428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Mediation artistique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269" name="Google Shape;269;p23"/>
          <p:cNvSpPr txBox="1">
            <a:spLocks noGrp="1"/>
          </p:cNvSpPr>
          <p:nvPr>
            <p:ph type="body" idx="4294967295"/>
          </p:nvPr>
        </p:nvSpPr>
        <p:spPr>
          <a:xfrm>
            <a:off x="2086200" y="3165175"/>
            <a:ext cx="3764100" cy="1085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-3048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rgbClr val="000000"/>
                </a:solidFill>
              </a:rPr>
              <a:t>la perception des artistes dans notre société</a:t>
            </a:r>
            <a:endParaRPr sz="1200">
              <a:solidFill>
                <a:srgbClr val="000000"/>
              </a:solidFill>
            </a:endParaRPr>
          </a:p>
          <a:p>
            <a:pPr marL="457200" lvl="0" indent="-3048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rgbClr val="000000"/>
                </a:solidFill>
              </a:rPr>
              <a:t>la définition de leur rôle</a:t>
            </a:r>
            <a:endParaRPr sz="1200">
              <a:solidFill>
                <a:srgbClr val="000000"/>
              </a:solidFill>
            </a:endParaRPr>
          </a:p>
          <a:p>
            <a:pPr marL="457200" lvl="0" indent="-3048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rgbClr val="000000"/>
                </a:solidFill>
              </a:rPr>
              <a:t>l’utilité sociale de leurs missions</a:t>
            </a:r>
            <a:endParaRPr sz="1200">
              <a:solidFill>
                <a:srgbClr val="000000"/>
              </a:solidFill>
            </a:endParaRPr>
          </a:p>
          <a:p>
            <a:pPr marL="45720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270" name="Google Shape;270;p23"/>
          <p:cNvSpPr txBox="1">
            <a:spLocks noGrp="1"/>
          </p:cNvSpPr>
          <p:nvPr>
            <p:ph type="body" idx="4294967295"/>
          </p:nvPr>
        </p:nvSpPr>
        <p:spPr>
          <a:xfrm>
            <a:off x="5690500" y="3312175"/>
            <a:ext cx="3009600" cy="1085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rgbClr val="000000"/>
                </a:solidFill>
              </a:rPr>
              <a:t>la reconnaissance de leur métier</a:t>
            </a:r>
            <a:endParaRPr sz="1200">
              <a:solidFill>
                <a:srgbClr val="000000"/>
              </a:solidFill>
            </a:endParaRPr>
          </a:p>
          <a:p>
            <a:pPr marL="457200" lvl="0" indent="-3048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rgbClr val="000000"/>
                </a:solidFill>
              </a:rPr>
              <a:t>la prise en compte de leur expertise</a:t>
            </a:r>
            <a:endParaRPr sz="1200">
              <a:solidFill>
                <a:srgbClr val="000000"/>
              </a:solidFill>
            </a:endParaRPr>
          </a:p>
          <a:p>
            <a:pPr marL="457200" lvl="0" indent="-3048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rgbClr val="000000"/>
                </a:solidFill>
              </a:rPr>
              <a:t>le parcours de formation </a:t>
            </a:r>
            <a:endParaRPr sz="1200"/>
          </a:p>
        </p:txBody>
      </p:sp>
      <p:sp>
        <p:nvSpPr>
          <p:cNvPr id="271" name="Google Shape;271;p23"/>
          <p:cNvSpPr txBox="1">
            <a:spLocks noGrp="1"/>
          </p:cNvSpPr>
          <p:nvPr>
            <p:ph type="title"/>
          </p:nvPr>
        </p:nvSpPr>
        <p:spPr>
          <a:xfrm>
            <a:off x="3185550" y="2197575"/>
            <a:ext cx="2455200" cy="428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BDS Lyon 2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272" name="Google Shape;272;p23"/>
          <p:cNvSpPr txBox="1">
            <a:spLocks noGrp="1"/>
          </p:cNvSpPr>
          <p:nvPr>
            <p:ph type="title"/>
          </p:nvPr>
        </p:nvSpPr>
        <p:spPr>
          <a:xfrm>
            <a:off x="5967700" y="2197575"/>
            <a:ext cx="2455200" cy="428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Filigrane</a:t>
            </a:r>
            <a:endParaRPr sz="1800" b="1">
              <a:solidFill>
                <a:schemeClr val="lt1"/>
              </a:solidFill>
            </a:endParaRPr>
          </a:p>
        </p:txBody>
      </p:sp>
      <p:grpSp>
        <p:nvGrpSpPr>
          <p:cNvPr id="273" name="Google Shape;273;p23"/>
          <p:cNvGrpSpPr/>
          <p:nvPr/>
        </p:nvGrpSpPr>
        <p:grpSpPr>
          <a:xfrm rot="-5400000">
            <a:off x="5481553" y="2256317"/>
            <a:ext cx="539196" cy="1278522"/>
            <a:chOff x="1056023" y="1645136"/>
            <a:chExt cx="178335" cy="538325"/>
          </a:xfrm>
        </p:grpSpPr>
        <p:sp>
          <p:nvSpPr>
            <p:cNvPr id="274" name="Google Shape;274;p23"/>
            <p:cNvSpPr/>
            <p:nvPr/>
          </p:nvSpPr>
          <p:spPr>
            <a:xfrm>
              <a:off x="1066902" y="1914079"/>
              <a:ext cx="167456" cy="269382"/>
            </a:xfrm>
            <a:custGeom>
              <a:avLst/>
              <a:gdLst/>
              <a:ahLst/>
              <a:cxnLst/>
              <a:rect l="l" t="t" r="r" b="b"/>
              <a:pathLst>
                <a:path w="25153" h="40463" fill="none" extrusionOk="0">
                  <a:moveTo>
                    <a:pt x="25152" y="40463"/>
                  </a:moveTo>
                  <a:cubicBezTo>
                    <a:pt x="19315" y="40463"/>
                    <a:pt x="14378" y="32724"/>
                    <a:pt x="12777" y="22150"/>
                  </a:cubicBezTo>
                  <a:lnTo>
                    <a:pt x="12810" y="22350"/>
                  </a:lnTo>
                  <a:cubicBezTo>
                    <a:pt x="10542" y="7606"/>
                    <a:pt x="6372" y="1"/>
                    <a:pt x="1" y="1"/>
                  </a:cubicBezTo>
                  <a:lnTo>
                    <a:pt x="1" y="1"/>
                  </a:lnTo>
                </a:path>
              </a:pathLst>
            </a:custGeom>
            <a:solidFill>
              <a:schemeClr val="dk2"/>
            </a:solidFill>
            <a:ln w="9525" cap="rnd" cmpd="sng">
              <a:solidFill>
                <a:srgbClr val="435D7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3"/>
            <p:cNvSpPr/>
            <p:nvPr/>
          </p:nvSpPr>
          <p:spPr>
            <a:xfrm>
              <a:off x="1066902" y="1645136"/>
              <a:ext cx="167456" cy="269382"/>
            </a:xfrm>
            <a:custGeom>
              <a:avLst/>
              <a:gdLst/>
              <a:ahLst/>
              <a:cxnLst/>
              <a:rect l="l" t="t" r="r" b="b"/>
              <a:pathLst>
                <a:path w="25153" h="40463" fill="none" extrusionOk="0">
                  <a:moveTo>
                    <a:pt x="25152" y="0"/>
                  </a:moveTo>
                  <a:cubicBezTo>
                    <a:pt x="19315" y="0"/>
                    <a:pt x="14378" y="7706"/>
                    <a:pt x="12777" y="18313"/>
                  </a:cubicBezTo>
                  <a:lnTo>
                    <a:pt x="12810" y="18113"/>
                  </a:lnTo>
                  <a:cubicBezTo>
                    <a:pt x="10542" y="32857"/>
                    <a:pt x="6372" y="40462"/>
                    <a:pt x="1" y="40462"/>
                  </a:cubicBezTo>
                  <a:lnTo>
                    <a:pt x="1" y="40462"/>
                  </a:lnTo>
                </a:path>
              </a:pathLst>
            </a:custGeom>
            <a:solidFill>
              <a:schemeClr val="dk2"/>
            </a:solidFill>
            <a:ln w="9525" cap="rnd" cmpd="sng">
              <a:solidFill>
                <a:srgbClr val="435D7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3"/>
            <p:cNvSpPr/>
            <p:nvPr/>
          </p:nvSpPr>
          <p:spPr>
            <a:xfrm>
              <a:off x="1056023" y="1893872"/>
              <a:ext cx="40644" cy="40644"/>
            </a:xfrm>
            <a:custGeom>
              <a:avLst/>
              <a:gdLst/>
              <a:ahLst/>
              <a:cxnLst/>
              <a:rect l="l" t="t" r="r" b="b"/>
              <a:pathLst>
                <a:path w="6105" h="6105" extrusionOk="0">
                  <a:moveTo>
                    <a:pt x="3069" y="0"/>
                  </a:moveTo>
                  <a:cubicBezTo>
                    <a:pt x="1368" y="0"/>
                    <a:pt x="0" y="1368"/>
                    <a:pt x="0" y="3036"/>
                  </a:cubicBezTo>
                  <a:cubicBezTo>
                    <a:pt x="0" y="4737"/>
                    <a:pt x="1368" y="6105"/>
                    <a:pt x="3069" y="6105"/>
                  </a:cubicBezTo>
                  <a:cubicBezTo>
                    <a:pt x="4737" y="6105"/>
                    <a:pt x="6105" y="4737"/>
                    <a:pt x="6105" y="3036"/>
                  </a:cubicBezTo>
                  <a:cubicBezTo>
                    <a:pt x="6105" y="1368"/>
                    <a:pt x="4737" y="0"/>
                    <a:pt x="30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7" name="Google Shape;277;p23"/>
          <p:cNvSpPr txBox="1">
            <a:spLocks noGrp="1"/>
          </p:cNvSpPr>
          <p:nvPr>
            <p:ph type="title"/>
          </p:nvPr>
        </p:nvSpPr>
        <p:spPr>
          <a:xfrm>
            <a:off x="878675" y="129338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Introduction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78" name="Google Shape;278;p23"/>
          <p:cNvSpPr txBox="1">
            <a:spLocks noGrp="1"/>
          </p:cNvSpPr>
          <p:nvPr>
            <p:ph type="title"/>
          </p:nvPr>
        </p:nvSpPr>
        <p:spPr>
          <a:xfrm>
            <a:off x="142187" y="129338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</a:t>
            </a:r>
            <a:endParaRPr sz="14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4"/>
          <p:cNvSpPr txBox="1">
            <a:spLocks noGrp="1"/>
          </p:cNvSpPr>
          <p:nvPr>
            <p:ph type="title"/>
          </p:nvPr>
        </p:nvSpPr>
        <p:spPr>
          <a:xfrm>
            <a:off x="1482300" y="2493968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Revue bibliographique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84" name="Google Shape;284;p24"/>
          <p:cNvSpPr txBox="1">
            <a:spLocks noGrp="1"/>
          </p:cNvSpPr>
          <p:nvPr>
            <p:ph type="title"/>
          </p:nvPr>
        </p:nvSpPr>
        <p:spPr>
          <a:xfrm>
            <a:off x="745812" y="2493979"/>
            <a:ext cx="736500" cy="258300"/>
          </a:xfrm>
          <a:prstGeom prst="rect">
            <a:avLst/>
          </a:prstGeom>
          <a:solidFill>
            <a:srgbClr val="667E9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85" name="Google Shape;285;p24"/>
          <p:cNvSpPr txBox="1">
            <a:spLocks noGrp="1"/>
          </p:cNvSpPr>
          <p:nvPr>
            <p:ph type="title"/>
          </p:nvPr>
        </p:nvSpPr>
        <p:spPr>
          <a:xfrm>
            <a:off x="5937175" y="624696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Observation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86" name="Google Shape;286;p24"/>
          <p:cNvSpPr txBox="1">
            <a:spLocks noGrp="1"/>
          </p:cNvSpPr>
          <p:nvPr>
            <p:ph type="title"/>
          </p:nvPr>
        </p:nvSpPr>
        <p:spPr>
          <a:xfrm>
            <a:off x="5200687" y="624696"/>
            <a:ext cx="736500" cy="258300"/>
          </a:xfrm>
          <a:prstGeom prst="rect">
            <a:avLst/>
          </a:prstGeom>
          <a:solidFill>
            <a:srgbClr val="667E9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III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87" name="Google Shape;287;p24"/>
          <p:cNvSpPr txBox="1">
            <a:spLocks noGrp="1"/>
          </p:cNvSpPr>
          <p:nvPr>
            <p:ph type="title"/>
          </p:nvPr>
        </p:nvSpPr>
        <p:spPr>
          <a:xfrm>
            <a:off x="5869525" y="2493975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Entretien informel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88" name="Google Shape;288;p24"/>
          <p:cNvSpPr txBox="1">
            <a:spLocks noGrp="1"/>
          </p:cNvSpPr>
          <p:nvPr>
            <p:ph type="title"/>
          </p:nvPr>
        </p:nvSpPr>
        <p:spPr>
          <a:xfrm>
            <a:off x="5133312" y="2493975"/>
            <a:ext cx="736500" cy="258300"/>
          </a:xfrm>
          <a:prstGeom prst="rect">
            <a:avLst/>
          </a:prstGeom>
          <a:solidFill>
            <a:srgbClr val="667E9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IV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89" name="Google Shape;289;p24"/>
          <p:cNvSpPr txBox="1"/>
          <p:nvPr/>
        </p:nvSpPr>
        <p:spPr>
          <a:xfrm>
            <a:off x="772825" y="1036550"/>
            <a:ext cx="37761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 dirty="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Entretien Filigrane &amp; Consultation de document </a:t>
            </a:r>
            <a:endParaRPr sz="1200" dirty="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       Reformulation de la demande</a:t>
            </a:r>
            <a:endParaRPr lang="fr-FR" sz="1200" dirty="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 dirty="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Entretien DUCAAMA &amp; CFMI</a:t>
            </a:r>
            <a:endParaRPr sz="1200" dirty="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 dirty="0">
                <a:latin typeface="Barlow"/>
                <a:ea typeface="Barlow"/>
                <a:cs typeface="Barlow"/>
                <a:sym typeface="Barlow"/>
              </a:rPr>
              <a:t>(Lebon, 2013)</a:t>
            </a:r>
            <a:endParaRPr sz="1200" i="1" dirty="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90" name="Google Shape;290;p24"/>
          <p:cNvSpPr txBox="1"/>
          <p:nvPr/>
        </p:nvSpPr>
        <p:spPr>
          <a:xfrm>
            <a:off x="5255800" y="1115511"/>
            <a:ext cx="3451200" cy="13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Enjeux d’identité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Enjeux de competence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Les objectifs des ateliers 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91" name="Google Shape;291;p24"/>
          <p:cNvSpPr txBox="1"/>
          <p:nvPr/>
        </p:nvSpPr>
        <p:spPr>
          <a:xfrm>
            <a:off x="5255800" y="2956200"/>
            <a:ext cx="3707100" cy="77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Refus du terme Médiateur artistique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92" name="Google Shape;292;p24"/>
          <p:cNvSpPr txBox="1"/>
          <p:nvPr/>
        </p:nvSpPr>
        <p:spPr>
          <a:xfrm>
            <a:off x="571300" y="2918700"/>
            <a:ext cx="4422300" cy="18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Pluriactivité        Enjeux identitaires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(Dupuy &amp; Bui, 2016) ; (Patureau &amp; Sinigaglia, 2020)</a:t>
            </a:r>
            <a:endParaRPr sz="1200" i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i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Pratique de la médiation artistique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      Transmission de compétence 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(Langeard, 2015 ; 2019)</a:t>
            </a:r>
            <a:endParaRPr sz="1200" i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      Repositionnement de l'artiste       Enjeux identitaires  (</a:t>
            </a:r>
            <a:r>
              <a:rPr lang="en" sz="1200" i="1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Filiod, 2008) </a:t>
            </a:r>
            <a:endParaRPr sz="1200" i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93" name="Google Shape;293;p24"/>
          <p:cNvSpPr/>
          <p:nvPr/>
        </p:nvSpPr>
        <p:spPr>
          <a:xfrm>
            <a:off x="4717792" y="519300"/>
            <a:ext cx="50100" cy="4104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4"/>
          <p:cNvSpPr txBox="1">
            <a:spLocks noGrp="1"/>
          </p:cNvSpPr>
          <p:nvPr>
            <p:ph type="title"/>
          </p:nvPr>
        </p:nvSpPr>
        <p:spPr>
          <a:xfrm>
            <a:off x="881275" y="108717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Phase exploratoire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95" name="Google Shape;295;p24"/>
          <p:cNvSpPr txBox="1">
            <a:spLocks noGrp="1"/>
          </p:cNvSpPr>
          <p:nvPr>
            <p:ph type="title"/>
          </p:nvPr>
        </p:nvSpPr>
        <p:spPr>
          <a:xfrm>
            <a:off x="144787" y="108717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296" name="Google Shape;296;p24"/>
          <p:cNvSpPr txBox="1">
            <a:spLocks noGrp="1"/>
          </p:cNvSpPr>
          <p:nvPr>
            <p:ph type="title"/>
          </p:nvPr>
        </p:nvSpPr>
        <p:spPr>
          <a:xfrm>
            <a:off x="1461225" y="624688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Entretien &amp; consultation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297" name="Google Shape;297;p24"/>
          <p:cNvSpPr txBox="1">
            <a:spLocks noGrp="1"/>
          </p:cNvSpPr>
          <p:nvPr>
            <p:ph type="title"/>
          </p:nvPr>
        </p:nvSpPr>
        <p:spPr>
          <a:xfrm>
            <a:off x="724737" y="624688"/>
            <a:ext cx="736500" cy="258300"/>
          </a:xfrm>
          <a:prstGeom prst="rect">
            <a:avLst/>
          </a:prstGeom>
          <a:solidFill>
            <a:srgbClr val="5F819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</a:t>
            </a:r>
            <a:endParaRPr sz="1400" b="1">
              <a:solidFill>
                <a:schemeClr val="lt1"/>
              </a:solidFill>
            </a:endParaRPr>
          </a:p>
        </p:txBody>
      </p:sp>
      <p:grpSp>
        <p:nvGrpSpPr>
          <p:cNvPr id="298" name="Google Shape;298;p24"/>
          <p:cNvGrpSpPr/>
          <p:nvPr/>
        </p:nvGrpSpPr>
        <p:grpSpPr>
          <a:xfrm>
            <a:off x="1982444" y="3063707"/>
            <a:ext cx="125190" cy="127858"/>
            <a:chOff x="4676550" y="2160575"/>
            <a:chExt cx="51400" cy="52500"/>
          </a:xfrm>
        </p:grpSpPr>
        <p:sp>
          <p:nvSpPr>
            <p:cNvPr id="299" name="Google Shape;299;p24"/>
            <p:cNvSpPr/>
            <p:nvPr/>
          </p:nvSpPr>
          <p:spPr>
            <a:xfrm>
              <a:off x="4676550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3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4"/>
            <p:cNvSpPr/>
            <p:nvPr/>
          </p:nvSpPr>
          <p:spPr>
            <a:xfrm>
              <a:off x="4688275" y="2160575"/>
              <a:ext cx="27975" cy="52500"/>
            </a:xfrm>
            <a:custGeom>
              <a:avLst/>
              <a:gdLst/>
              <a:ahLst/>
              <a:cxnLst/>
              <a:rect l="l" t="t" r="r" b="b"/>
              <a:pathLst>
                <a:path w="1119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96" y="2100"/>
                  </a:lnTo>
                  <a:lnTo>
                    <a:pt x="1118" y="1047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4"/>
            <p:cNvSpPr/>
            <p:nvPr/>
          </p:nvSpPr>
          <p:spPr>
            <a:xfrm>
              <a:off x="4700175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2" name="Google Shape;302;p24"/>
          <p:cNvGrpSpPr/>
          <p:nvPr/>
        </p:nvGrpSpPr>
        <p:grpSpPr>
          <a:xfrm>
            <a:off x="1152797" y="3728693"/>
            <a:ext cx="125174" cy="127848"/>
            <a:chOff x="4676550" y="2160575"/>
            <a:chExt cx="51400" cy="52500"/>
          </a:xfrm>
        </p:grpSpPr>
        <p:sp>
          <p:nvSpPr>
            <p:cNvPr id="303" name="Google Shape;303;p24"/>
            <p:cNvSpPr/>
            <p:nvPr/>
          </p:nvSpPr>
          <p:spPr>
            <a:xfrm>
              <a:off x="4676550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3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4"/>
            <p:cNvSpPr/>
            <p:nvPr/>
          </p:nvSpPr>
          <p:spPr>
            <a:xfrm>
              <a:off x="4688275" y="2160575"/>
              <a:ext cx="27975" cy="52500"/>
            </a:xfrm>
            <a:custGeom>
              <a:avLst/>
              <a:gdLst/>
              <a:ahLst/>
              <a:cxnLst/>
              <a:rect l="l" t="t" r="r" b="b"/>
              <a:pathLst>
                <a:path w="1119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96" y="2100"/>
                  </a:lnTo>
                  <a:lnTo>
                    <a:pt x="1118" y="1047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4"/>
            <p:cNvSpPr/>
            <p:nvPr/>
          </p:nvSpPr>
          <p:spPr>
            <a:xfrm>
              <a:off x="4700175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6" name="Google Shape;306;p24"/>
          <p:cNvGrpSpPr/>
          <p:nvPr/>
        </p:nvGrpSpPr>
        <p:grpSpPr>
          <a:xfrm>
            <a:off x="1152798" y="4110619"/>
            <a:ext cx="125174" cy="127874"/>
            <a:chOff x="4676550" y="2160575"/>
            <a:chExt cx="51400" cy="52500"/>
          </a:xfrm>
        </p:grpSpPr>
        <p:sp>
          <p:nvSpPr>
            <p:cNvPr id="307" name="Google Shape;307;p24"/>
            <p:cNvSpPr/>
            <p:nvPr/>
          </p:nvSpPr>
          <p:spPr>
            <a:xfrm>
              <a:off x="4676550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3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4"/>
            <p:cNvSpPr/>
            <p:nvPr/>
          </p:nvSpPr>
          <p:spPr>
            <a:xfrm>
              <a:off x="4688275" y="2160575"/>
              <a:ext cx="27975" cy="52500"/>
            </a:xfrm>
            <a:custGeom>
              <a:avLst/>
              <a:gdLst/>
              <a:ahLst/>
              <a:cxnLst/>
              <a:rect l="l" t="t" r="r" b="b"/>
              <a:pathLst>
                <a:path w="1119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96" y="2100"/>
                  </a:lnTo>
                  <a:lnTo>
                    <a:pt x="1118" y="1047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4"/>
            <p:cNvSpPr/>
            <p:nvPr/>
          </p:nvSpPr>
          <p:spPr>
            <a:xfrm>
              <a:off x="4700175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" name="Google Shape;310;p24"/>
          <p:cNvGrpSpPr/>
          <p:nvPr/>
        </p:nvGrpSpPr>
        <p:grpSpPr>
          <a:xfrm>
            <a:off x="1357072" y="1340019"/>
            <a:ext cx="125174" cy="154476"/>
            <a:chOff x="4676550" y="2160575"/>
            <a:chExt cx="51400" cy="52500"/>
          </a:xfrm>
        </p:grpSpPr>
        <p:sp>
          <p:nvSpPr>
            <p:cNvPr id="311" name="Google Shape;311;p24"/>
            <p:cNvSpPr/>
            <p:nvPr/>
          </p:nvSpPr>
          <p:spPr>
            <a:xfrm>
              <a:off x="4676550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3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4"/>
            <p:cNvSpPr/>
            <p:nvPr/>
          </p:nvSpPr>
          <p:spPr>
            <a:xfrm>
              <a:off x="4688275" y="2160575"/>
              <a:ext cx="27975" cy="52500"/>
            </a:xfrm>
            <a:custGeom>
              <a:avLst/>
              <a:gdLst/>
              <a:ahLst/>
              <a:cxnLst/>
              <a:rect l="l" t="t" r="r" b="b"/>
              <a:pathLst>
                <a:path w="1119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96" y="2100"/>
                  </a:lnTo>
                  <a:lnTo>
                    <a:pt x="1118" y="1047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4"/>
            <p:cNvSpPr/>
            <p:nvPr/>
          </p:nvSpPr>
          <p:spPr>
            <a:xfrm>
              <a:off x="4700175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4" name="Google Shape;314;p24"/>
          <p:cNvGrpSpPr/>
          <p:nvPr/>
        </p:nvGrpSpPr>
        <p:grpSpPr>
          <a:xfrm>
            <a:off x="3329123" y="4110619"/>
            <a:ext cx="125174" cy="127874"/>
            <a:chOff x="4676550" y="2160575"/>
            <a:chExt cx="51400" cy="52500"/>
          </a:xfrm>
        </p:grpSpPr>
        <p:sp>
          <p:nvSpPr>
            <p:cNvPr id="315" name="Google Shape;315;p24"/>
            <p:cNvSpPr/>
            <p:nvPr/>
          </p:nvSpPr>
          <p:spPr>
            <a:xfrm>
              <a:off x="4676550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3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4"/>
            <p:cNvSpPr/>
            <p:nvPr/>
          </p:nvSpPr>
          <p:spPr>
            <a:xfrm>
              <a:off x="4688275" y="2160575"/>
              <a:ext cx="27975" cy="52500"/>
            </a:xfrm>
            <a:custGeom>
              <a:avLst/>
              <a:gdLst/>
              <a:ahLst/>
              <a:cxnLst/>
              <a:rect l="l" t="t" r="r" b="b"/>
              <a:pathLst>
                <a:path w="1119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96" y="2100"/>
                  </a:lnTo>
                  <a:lnTo>
                    <a:pt x="1118" y="1047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4"/>
            <p:cNvSpPr/>
            <p:nvPr/>
          </p:nvSpPr>
          <p:spPr>
            <a:xfrm>
              <a:off x="4700175" y="2160575"/>
              <a:ext cx="27775" cy="52500"/>
            </a:xfrm>
            <a:custGeom>
              <a:avLst/>
              <a:gdLst/>
              <a:ahLst/>
              <a:cxnLst/>
              <a:rect l="l" t="t" r="r" b="b"/>
              <a:pathLst>
                <a:path w="1111" h="2100" extrusionOk="0">
                  <a:moveTo>
                    <a:pt x="0" y="1"/>
                  </a:moveTo>
                  <a:lnTo>
                    <a:pt x="822" y="1047"/>
                  </a:lnTo>
                  <a:lnTo>
                    <a:pt x="0" y="2100"/>
                  </a:lnTo>
                  <a:lnTo>
                    <a:pt x="289" y="2100"/>
                  </a:lnTo>
                  <a:lnTo>
                    <a:pt x="1111" y="1047"/>
                  </a:lnTo>
                  <a:lnTo>
                    <a:pt x="289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8" name="Google Shape;318;p24"/>
          <p:cNvSpPr/>
          <p:nvPr/>
        </p:nvSpPr>
        <p:spPr>
          <a:xfrm>
            <a:off x="8353147" y="3728700"/>
            <a:ext cx="601200" cy="6012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24"/>
          <p:cNvSpPr/>
          <p:nvPr/>
        </p:nvSpPr>
        <p:spPr>
          <a:xfrm>
            <a:off x="7853400" y="4329800"/>
            <a:ext cx="601200" cy="601200"/>
          </a:xfrm>
          <a:prstGeom prst="ellips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5"/>
          <p:cNvSpPr/>
          <p:nvPr/>
        </p:nvSpPr>
        <p:spPr>
          <a:xfrm>
            <a:off x="1701525" y="2761825"/>
            <a:ext cx="5958000" cy="153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2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25" name="Google Shape;325;p25"/>
          <p:cNvSpPr txBox="1">
            <a:spLocks noGrp="1"/>
          </p:cNvSpPr>
          <p:nvPr>
            <p:ph type="body" idx="1"/>
          </p:nvPr>
        </p:nvSpPr>
        <p:spPr>
          <a:xfrm>
            <a:off x="713100" y="816600"/>
            <a:ext cx="7717800" cy="359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i="1">
              <a:latin typeface="Barlow SemiBold"/>
              <a:ea typeface="Barlow SemiBold"/>
              <a:cs typeface="Barlow SemiBold"/>
              <a:sym typeface="Barlow SemiBold"/>
            </a:endParaRPr>
          </a:p>
          <a:p>
            <a:pPr marL="0" lvl="0" indent="45720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 Concepts psychosociaux :</a:t>
            </a:r>
            <a:endParaRPr>
              <a:solidFill>
                <a:srgbClr val="000000"/>
              </a:solidFill>
            </a:endParaRPr>
          </a:p>
          <a:p>
            <a:pPr marL="13716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">
                <a:solidFill>
                  <a:srgbClr val="000000"/>
                </a:solidFill>
              </a:rPr>
              <a:t>Identité sociale               </a:t>
            </a:r>
            <a:r>
              <a:rPr lang="en" i="1">
                <a:solidFill>
                  <a:srgbClr val="000000"/>
                </a:solidFill>
              </a:rPr>
              <a:t>(Tajfel, Billig, Bundy &amp; Flament, 1971; Tajfel, 1972)</a:t>
            </a:r>
            <a:endParaRPr sz="1100" i="1">
              <a:solidFill>
                <a:srgbClr val="000000"/>
              </a:solidFill>
              <a:highlight>
                <a:srgbClr val="93C47D"/>
              </a:highlight>
            </a:endParaRPr>
          </a:p>
          <a:p>
            <a:pPr marL="13716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">
                <a:solidFill>
                  <a:srgbClr val="000000"/>
                </a:solidFill>
              </a:rPr>
              <a:t>Identité professionn     </a:t>
            </a:r>
            <a:r>
              <a:rPr lang="en" i="1">
                <a:solidFill>
                  <a:srgbClr val="000000"/>
                </a:solidFill>
              </a:rPr>
              <a:t>(</a:t>
            </a:r>
            <a:r>
              <a:rPr lang="en" i="1">
                <a:solidFill>
                  <a:srgbClr val="323232"/>
                </a:solidFill>
              </a:rPr>
              <a:t>Cohen-Scali, 2000) ; </a:t>
            </a:r>
            <a:r>
              <a:rPr lang="en" i="1">
                <a:solidFill>
                  <a:srgbClr val="000000"/>
                </a:solidFill>
              </a:rPr>
              <a:t>(</a:t>
            </a:r>
            <a:r>
              <a:rPr lang="en" i="1">
                <a:solidFill>
                  <a:srgbClr val="323232"/>
                </a:solidFill>
              </a:rPr>
              <a:t>Piaser, 2013)</a:t>
            </a:r>
            <a:endParaRPr i="1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1">
              <a:solidFill>
                <a:srgbClr val="323232"/>
              </a:solidFill>
            </a:endParaRPr>
          </a:p>
          <a:p>
            <a:pPr marL="914400" lvl="0" indent="45720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Barlow Medium"/>
                <a:ea typeface="Barlow Medium"/>
                <a:cs typeface="Barlow Medium"/>
                <a:sym typeface="Barlow Medium"/>
              </a:rPr>
              <a:t>Leurs représentations sur leurs activités de médiation</a:t>
            </a:r>
            <a:endParaRPr sz="1000">
              <a:solidFill>
                <a:srgbClr val="000000"/>
              </a:solidFill>
              <a:latin typeface="Barlow Medium"/>
              <a:ea typeface="Barlow Medium"/>
              <a:cs typeface="Barlow Medium"/>
              <a:sym typeface="Barlow Medium"/>
            </a:endParaRPr>
          </a:p>
          <a:p>
            <a:pPr marL="914400" lvl="0" indent="45720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Barlow Medium"/>
                <a:ea typeface="Barlow Medium"/>
                <a:cs typeface="Barlow Medium"/>
                <a:sym typeface="Barlow Medium"/>
              </a:rPr>
              <a:t>L’existence de valeurs communes  </a:t>
            </a:r>
            <a:endParaRPr sz="1000">
              <a:solidFill>
                <a:srgbClr val="000000"/>
              </a:solidFill>
              <a:latin typeface="Barlow Medium"/>
              <a:ea typeface="Barlow Medium"/>
              <a:cs typeface="Barlow Medium"/>
              <a:sym typeface="Barlow Medium"/>
            </a:endParaRPr>
          </a:p>
          <a:p>
            <a:pPr marL="914400" lvl="0" indent="45720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Barlow Medium"/>
                <a:ea typeface="Barlow Medium"/>
                <a:cs typeface="Barlow Medium"/>
                <a:sym typeface="Barlow Medium"/>
              </a:rPr>
              <a:t>La reconnaissance de leur métier (Pair, bénéficiaire, institution, commanditaire et économique)</a:t>
            </a:r>
            <a:endParaRPr sz="1000">
              <a:solidFill>
                <a:srgbClr val="000000"/>
              </a:solidFill>
              <a:latin typeface="Barlow Medium"/>
              <a:ea typeface="Barlow Medium"/>
              <a:cs typeface="Barlow Medium"/>
              <a:sym typeface="Barlow Medium"/>
            </a:endParaRPr>
          </a:p>
          <a:p>
            <a:pPr marL="914400" lvl="0" indent="45720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Barlow Medium"/>
                <a:ea typeface="Barlow Medium"/>
                <a:cs typeface="Barlow Medium"/>
                <a:sym typeface="Barlow Medium"/>
              </a:rPr>
              <a:t>Les compétences spécifiques auxquelles ont recours les Am (expertise, savoir-faire, savoir-être)</a:t>
            </a:r>
            <a:endParaRPr sz="1000">
              <a:solidFill>
                <a:srgbClr val="000000"/>
              </a:solidFill>
              <a:latin typeface="Barlow Medium"/>
              <a:ea typeface="Barlow Medium"/>
              <a:cs typeface="Barlow Medium"/>
              <a:sym typeface="Barlow Medium"/>
            </a:endParaRPr>
          </a:p>
          <a:p>
            <a:pPr marL="914400" lvl="0" indent="45720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Barlow Medium"/>
                <a:ea typeface="Barlow Medium"/>
                <a:cs typeface="Barlow Medium"/>
                <a:sym typeface="Barlow Medium"/>
              </a:rPr>
              <a:t>Le parcours de formation de ces professionnels </a:t>
            </a:r>
            <a:r>
              <a:rPr lang="en" sz="1000">
                <a:latin typeface="Barlow Medium"/>
                <a:ea typeface="Barlow Medium"/>
                <a:cs typeface="Barlow Medium"/>
                <a:sym typeface="Barlow Medium"/>
              </a:rPr>
              <a:t> </a:t>
            </a:r>
            <a:endParaRPr sz="1000"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326" name="Google Shape;326;p25"/>
          <p:cNvSpPr txBox="1">
            <a:spLocks noGrp="1"/>
          </p:cNvSpPr>
          <p:nvPr>
            <p:ph type="title"/>
          </p:nvPr>
        </p:nvSpPr>
        <p:spPr>
          <a:xfrm>
            <a:off x="1552075" y="1729500"/>
            <a:ext cx="20436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Théorie de l'identité sociale</a:t>
            </a:r>
            <a:endParaRPr sz="120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327" name="Google Shape;327;p25"/>
          <p:cNvSpPr txBox="1">
            <a:spLocks noGrp="1"/>
          </p:cNvSpPr>
          <p:nvPr>
            <p:ph type="title"/>
          </p:nvPr>
        </p:nvSpPr>
        <p:spPr>
          <a:xfrm>
            <a:off x="713100" y="898525"/>
            <a:ext cx="77178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Barlow SemiBold"/>
                <a:ea typeface="Barlow SemiBold"/>
                <a:cs typeface="Barlow SemiBold"/>
                <a:sym typeface="Barlow SemiBold"/>
              </a:rPr>
              <a:t>En quoi la pratique de la médiation artistique peut influer l’identité professionnelle des artistes ?</a:t>
            </a:r>
            <a:endParaRPr sz="1200" i="1"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sp>
        <p:nvSpPr>
          <p:cNvPr id="328" name="Google Shape;328;p25"/>
          <p:cNvSpPr txBox="1">
            <a:spLocks noGrp="1"/>
          </p:cNvSpPr>
          <p:nvPr>
            <p:ph type="title"/>
          </p:nvPr>
        </p:nvSpPr>
        <p:spPr>
          <a:xfrm>
            <a:off x="881275" y="184917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Phase exploratoire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329" name="Google Shape;329;p25"/>
          <p:cNvSpPr txBox="1">
            <a:spLocks noGrp="1"/>
          </p:cNvSpPr>
          <p:nvPr>
            <p:ph type="title"/>
          </p:nvPr>
        </p:nvSpPr>
        <p:spPr>
          <a:xfrm>
            <a:off x="144787" y="184917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II</a:t>
            </a:r>
            <a:endParaRPr sz="1400" b="1" dirty="0">
              <a:solidFill>
                <a:schemeClr val="lt1"/>
              </a:solidFill>
            </a:endParaRPr>
          </a:p>
        </p:txBody>
      </p:sp>
      <p:sp>
        <p:nvSpPr>
          <p:cNvPr id="330" name="Google Shape;330;p25"/>
          <p:cNvSpPr txBox="1">
            <a:spLocks noGrp="1"/>
          </p:cNvSpPr>
          <p:nvPr>
            <p:ph type="title"/>
          </p:nvPr>
        </p:nvSpPr>
        <p:spPr>
          <a:xfrm>
            <a:off x="1552075" y="2055150"/>
            <a:ext cx="20436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Identité professionnelle </a:t>
            </a:r>
            <a:endParaRPr sz="120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Google Shape;335;p26"/>
          <p:cNvGrpSpPr/>
          <p:nvPr/>
        </p:nvGrpSpPr>
        <p:grpSpPr>
          <a:xfrm flipH="1">
            <a:off x="7153183" y="2137269"/>
            <a:ext cx="950802" cy="950631"/>
            <a:chOff x="4049800" y="640400"/>
            <a:chExt cx="858900" cy="858900"/>
          </a:xfrm>
        </p:grpSpPr>
        <p:sp>
          <p:nvSpPr>
            <p:cNvPr id="336" name="Google Shape;336;p26"/>
            <p:cNvSpPr/>
            <p:nvPr/>
          </p:nvSpPr>
          <p:spPr>
            <a:xfrm>
              <a:off x="4049800" y="640400"/>
              <a:ext cx="858900" cy="858900"/>
            </a:xfrm>
            <a:prstGeom prst="donut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6"/>
            <p:cNvSpPr/>
            <p:nvPr/>
          </p:nvSpPr>
          <p:spPr>
            <a:xfrm>
              <a:off x="4049800" y="640400"/>
              <a:ext cx="858900" cy="858900"/>
            </a:xfrm>
            <a:prstGeom prst="blockArc">
              <a:avLst>
                <a:gd name="adj1" fmla="val 21572600"/>
                <a:gd name="adj2" fmla="val 16248412"/>
                <a:gd name="adj3" fmla="val 24936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1"/>
                  </a:solidFill>
                  <a:latin typeface="Barlow"/>
                  <a:ea typeface="Barlow"/>
                  <a:cs typeface="Barlow"/>
                  <a:sym typeface="Barlow"/>
                </a:rPr>
                <a:t>                   6</a:t>
              </a:r>
              <a:endParaRPr>
                <a:solidFill>
                  <a:schemeClr val="accent1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</p:grpSp>
      <p:grpSp>
        <p:nvGrpSpPr>
          <p:cNvPr id="338" name="Google Shape;338;p26"/>
          <p:cNvGrpSpPr/>
          <p:nvPr/>
        </p:nvGrpSpPr>
        <p:grpSpPr>
          <a:xfrm flipH="1">
            <a:off x="5696979" y="2137269"/>
            <a:ext cx="950802" cy="950631"/>
            <a:chOff x="4049800" y="640400"/>
            <a:chExt cx="858900" cy="858900"/>
          </a:xfrm>
        </p:grpSpPr>
        <p:sp>
          <p:nvSpPr>
            <p:cNvPr id="339" name="Google Shape;339;p26"/>
            <p:cNvSpPr/>
            <p:nvPr/>
          </p:nvSpPr>
          <p:spPr>
            <a:xfrm>
              <a:off x="4049800" y="640400"/>
              <a:ext cx="858900" cy="858900"/>
            </a:xfrm>
            <a:prstGeom prst="donut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6"/>
            <p:cNvSpPr/>
            <p:nvPr/>
          </p:nvSpPr>
          <p:spPr>
            <a:xfrm>
              <a:off x="4049800" y="640400"/>
              <a:ext cx="858900" cy="858900"/>
            </a:xfrm>
            <a:prstGeom prst="blockArc">
              <a:avLst>
                <a:gd name="adj1" fmla="val 10701474"/>
                <a:gd name="adj2" fmla="val 16248412"/>
                <a:gd name="adj3" fmla="val 24936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1"/>
                  </a:solidFill>
                  <a:latin typeface="Barlow"/>
                  <a:ea typeface="Barlow"/>
                  <a:cs typeface="Barlow"/>
                  <a:sym typeface="Barlow"/>
                </a:rPr>
                <a:t>   2</a:t>
              </a:r>
              <a:endParaRPr>
                <a:solidFill>
                  <a:schemeClr val="accent1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</p:grpSp>
      <p:sp>
        <p:nvSpPr>
          <p:cNvPr id="341" name="Google Shape;341;p26"/>
          <p:cNvSpPr txBox="1">
            <a:spLocks noGrp="1"/>
          </p:cNvSpPr>
          <p:nvPr>
            <p:ph type="title"/>
          </p:nvPr>
        </p:nvSpPr>
        <p:spPr>
          <a:xfrm>
            <a:off x="5697030" y="3146263"/>
            <a:ext cx="950700" cy="353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arlow ExtraBold"/>
                <a:ea typeface="Barlow ExtraBold"/>
                <a:cs typeface="Barlow ExtraBold"/>
                <a:sym typeface="Barlow ExtraBold"/>
              </a:rPr>
              <a:t>♀</a:t>
            </a:r>
            <a:endParaRPr sz="1800">
              <a:latin typeface="Barlow ExtraBold"/>
              <a:ea typeface="Barlow ExtraBold"/>
              <a:cs typeface="Barlow ExtraBold"/>
              <a:sym typeface="Barlow ExtraBold"/>
            </a:endParaRPr>
          </a:p>
        </p:txBody>
      </p:sp>
      <p:sp>
        <p:nvSpPr>
          <p:cNvPr id="342" name="Google Shape;342;p26"/>
          <p:cNvSpPr txBox="1">
            <a:spLocks noGrp="1"/>
          </p:cNvSpPr>
          <p:nvPr>
            <p:ph type="title"/>
          </p:nvPr>
        </p:nvSpPr>
        <p:spPr>
          <a:xfrm>
            <a:off x="6953725" y="889250"/>
            <a:ext cx="1349700" cy="307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50 min à 1h30</a:t>
            </a:r>
            <a:endParaRPr sz="1400">
              <a:solidFill>
                <a:schemeClr val="dk1"/>
              </a:solidFill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grpSp>
        <p:nvGrpSpPr>
          <p:cNvPr id="343" name="Google Shape;343;p26"/>
          <p:cNvGrpSpPr/>
          <p:nvPr/>
        </p:nvGrpSpPr>
        <p:grpSpPr>
          <a:xfrm>
            <a:off x="5268908" y="4305913"/>
            <a:ext cx="3078893" cy="185566"/>
            <a:chOff x="5345108" y="3450450"/>
            <a:chExt cx="3078893" cy="185566"/>
          </a:xfrm>
        </p:grpSpPr>
        <p:sp>
          <p:nvSpPr>
            <p:cNvPr id="344" name="Google Shape;344;p26"/>
            <p:cNvSpPr/>
            <p:nvPr/>
          </p:nvSpPr>
          <p:spPr>
            <a:xfrm>
              <a:off x="5345108" y="3450450"/>
              <a:ext cx="236641" cy="185498"/>
            </a:xfrm>
            <a:custGeom>
              <a:avLst/>
              <a:gdLst/>
              <a:ahLst/>
              <a:cxnLst/>
              <a:rect l="l" t="t" r="r" b="b"/>
              <a:pathLst>
                <a:path w="8543" h="37876" extrusionOk="0">
                  <a:moveTo>
                    <a:pt x="620" y="1"/>
                  </a:moveTo>
                  <a:cubicBezTo>
                    <a:pt x="276" y="1"/>
                    <a:pt x="0" y="263"/>
                    <a:pt x="0" y="607"/>
                  </a:cubicBezTo>
                  <a:lnTo>
                    <a:pt x="0" y="37270"/>
                  </a:lnTo>
                  <a:cubicBezTo>
                    <a:pt x="0" y="37614"/>
                    <a:pt x="276" y="37876"/>
                    <a:pt x="620" y="37876"/>
                  </a:cubicBezTo>
                  <a:lnTo>
                    <a:pt x="7936" y="37876"/>
                  </a:lnTo>
                  <a:cubicBezTo>
                    <a:pt x="8267" y="37876"/>
                    <a:pt x="8542" y="37614"/>
                    <a:pt x="8542" y="37270"/>
                  </a:cubicBezTo>
                  <a:lnTo>
                    <a:pt x="8542" y="607"/>
                  </a:lnTo>
                  <a:cubicBezTo>
                    <a:pt x="8542" y="263"/>
                    <a:pt x="8267" y="1"/>
                    <a:pt x="79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6"/>
            <p:cNvSpPr/>
            <p:nvPr/>
          </p:nvSpPr>
          <p:spPr>
            <a:xfrm>
              <a:off x="5660910" y="3450450"/>
              <a:ext cx="236641" cy="185566"/>
            </a:xfrm>
            <a:custGeom>
              <a:avLst/>
              <a:gdLst/>
              <a:ahLst/>
              <a:cxnLst/>
              <a:rect l="l" t="t" r="r" b="b"/>
              <a:pathLst>
                <a:path w="8543" h="37890" extrusionOk="0">
                  <a:moveTo>
                    <a:pt x="606" y="1"/>
                  </a:moveTo>
                  <a:cubicBezTo>
                    <a:pt x="276" y="1"/>
                    <a:pt x="0" y="277"/>
                    <a:pt x="0" y="607"/>
                  </a:cubicBezTo>
                  <a:lnTo>
                    <a:pt x="0" y="37270"/>
                  </a:lnTo>
                  <a:cubicBezTo>
                    <a:pt x="0" y="37614"/>
                    <a:pt x="276" y="37890"/>
                    <a:pt x="606" y="37890"/>
                  </a:cubicBezTo>
                  <a:lnTo>
                    <a:pt x="7936" y="37890"/>
                  </a:lnTo>
                  <a:cubicBezTo>
                    <a:pt x="8267" y="37890"/>
                    <a:pt x="8542" y="37614"/>
                    <a:pt x="8542" y="37270"/>
                  </a:cubicBezTo>
                  <a:lnTo>
                    <a:pt x="8542" y="607"/>
                  </a:lnTo>
                  <a:cubicBezTo>
                    <a:pt x="8542" y="277"/>
                    <a:pt x="8267" y="1"/>
                    <a:pt x="79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6"/>
            <p:cNvSpPr/>
            <p:nvPr/>
          </p:nvSpPr>
          <p:spPr>
            <a:xfrm>
              <a:off x="5976713" y="3450450"/>
              <a:ext cx="236641" cy="185498"/>
            </a:xfrm>
            <a:custGeom>
              <a:avLst/>
              <a:gdLst/>
              <a:ahLst/>
              <a:cxnLst/>
              <a:rect l="l" t="t" r="r" b="b"/>
              <a:pathLst>
                <a:path w="8543" h="37876" extrusionOk="0">
                  <a:moveTo>
                    <a:pt x="607" y="1"/>
                  </a:moveTo>
                  <a:cubicBezTo>
                    <a:pt x="276" y="1"/>
                    <a:pt x="0" y="263"/>
                    <a:pt x="0" y="607"/>
                  </a:cubicBezTo>
                  <a:lnTo>
                    <a:pt x="0" y="37270"/>
                  </a:lnTo>
                  <a:cubicBezTo>
                    <a:pt x="0" y="37614"/>
                    <a:pt x="276" y="37876"/>
                    <a:pt x="607" y="37876"/>
                  </a:cubicBezTo>
                  <a:lnTo>
                    <a:pt x="7936" y="37876"/>
                  </a:lnTo>
                  <a:cubicBezTo>
                    <a:pt x="8267" y="37876"/>
                    <a:pt x="8543" y="37614"/>
                    <a:pt x="8543" y="37270"/>
                  </a:cubicBezTo>
                  <a:lnTo>
                    <a:pt x="8543" y="607"/>
                  </a:lnTo>
                  <a:cubicBezTo>
                    <a:pt x="8543" y="263"/>
                    <a:pt x="8267" y="1"/>
                    <a:pt x="79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6"/>
            <p:cNvSpPr/>
            <p:nvPr/>
          </p:nvSpPr>
          <p:spPr>
            <a:xfrm>
              <a:off x="6292515" y="3450450"/>
              <a:ext cx="236641" cy="185566"/>
            </a:xfrm>
            <a:custGeom>
              <a:avLst/>
              <a:gdLst/>
              <a:ahLst/>
              <a:cxnLst/>
              <a:rect l="l" t="t" r="r" b="b"/>
              <a:pathLst>
                <a:path w="8543" h="37890" extrusionOk="0">
                  <a:moveTo>
                    <a:pt x="607" y="1"/>
                  </a:moveTo>
                  <a:cubicBezTo>
                    <a:pt x="262" y="1"/>
                    <a:pt x="1" y="277"/>
                    <a:pt x="1" y="607"/>
                  </a:cubicBezTo>
                  <a:lnTo>
                    <a:pt x="1" y="37270"/>
                  </a:lnTo>
                  <a:cubicBezTo>
                    <a:pt x="1" y="37614"/>
                    <a:pt x="262" y="37890"/>
                    <a:pt x="607" y="37890"/>
                  </a:cubicBezTo>
                  <a:lnTo>
                    <a:pt x="7923" y="37890"/>
                  </a:lnTo>
                  <a:cubicBezTo>
                    <a:pt x="8267" y="37890"/>
                    <a:pt x="8543" y="37614"/>
                    <a:pt x="8543" y="37270"/>
                  </a:cubicBezTo>
                  <a:lnTo>
                    <a:pt x="8543" y="607"/>
                  </a:lnTo>
                  <a:cubicBezTo>
                    <a:pt x="8543" y="277"/>
                    <a:pt x="8267" y="1"/>
                    <a:pt x="79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6"/>
            <p:cNvSpPr/>
            <p:nvPr/>
          </p:nvSpPr>
          <p:spPr>
            <a:xfrm>
              <a:off x="6608318" y="3450450"/>
              <a:ext cx="236641" cy="185566"/>
            </a:xfrm>
            <a:custGeom>
              <a:avLst/>
              <a:gdLst/>
              <a:ahLst/>
              <a:cxnLst/>
              <a:rect l="l" t="t" r="r" b="b"/>
              <a:pathLst>
                <a:path w="8543" h="37890" extrusionOk="0">
                  <a:moveTo>
                    <a:pt x="607" y="1"/>
                  </a:moveTo>
                  <a:cubicBezTo>
                    <a:pt x="263" y="1"/>
                    <a:pt x="1" y="263"/>
                    <a:pt x="1" y="607"/>
                  </a:cubicBezTo>
                  <a:lnTo>
                    <a:pt x="1" y="37270"/>
                  </a:lnTo>
                  <a:cubicBezTo>
                    <a:pt x="1" y="37614"/>
                    <a:pt x="263" y="37890"/>
                    <a:pt x="607" y="37890"/>
                  </a:cubicBezTo>
                  <a:lnTo>
                    <a:pt x="7923" y="37890"/>
                  </a:lnTo>
                  <a:cubicBezTo>
                    <a:pt x="8267" y="37890"/>
                    <a:pt x="8543" y="37614"/>
                    <a:pt x="8543" y="37270"/>
                  </a:cubicBezTo>
                  <a:lnTo>
                    <a:pt x="8543" y="607"/>
                  </a:lnTo>
                  <a:cubicBezTo>
                    <a:pt x="8543" y="263"/>
                    <a:pt x="8267" y="1"/>
                    <a:pt x="79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6"/>
            <p:cNvSpPr/>
            <p:nvPr/>
          </p:nvSpPr>
          <p:spPr>
            <a:xfrm>
              <a:off x="6924121" y="3450450"/>
              <a:ext cx="236641" cy="185566"/>
            </a:xfrm>
            <a:custGeom>
              <a:avLst/>
              <a:gdLst/>
              <a:ahLst/>
              <a:cxnLst/>
              <a:rect l="l" t="t" r="r" b="b"/>
              <a:pathLst>
                <a:path w="8543" h="37890" extrusionOk="0">
                  <a:moveTo>
                    <a:pt x="620" y="1"/>
                  </a:moveTo>
                  <a:cubicBezTo>
                    <a:pt x="276" y="1"/>
                    <a:pt x="0" y="277"/>
                    <a:pt x="0" y="607"/>
                  </a:cubicBezTo>
                  <a:lnTo>
                    <a:pt x="0" y="37270"/>
                  </a:lnTo>
                  <a:cubicBezTo>
                    <a:pt x="0" y="37614"/>
                    <a:pt x="276" y="37890"/>
                    <a:pt x="620" y="37890"/>
                  </a:cubicBezTo>
                  <a:lnTo>
                    <a:pt x="7936" y="37890"/>
                  </a:lnTo>
                  <a:cubicBezTo>
                    <a:pt x="8267" y="37890"/>
                    <a:pt x="8542" y="37614"/>
                    <a:pt x="8542" y="37270"/>
                  </a:cubicBezTo>
                  <a:lnTo>
                    <a:pt x="8542" y="607"/>
                  </a:lnTo>
                  <a:cubicBezTo>
                    <a:pt x="8542" y="277"/>
                    <a:pt x="8267" y="1"/>
                    <a:pt x="79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6"/>
            <p:cNvSpPr/>
            <p:nvPr/>
          </p:nvSpPr>
          <p:spPr>
            <a:xfrm>
              <a:off x="7239923" y="3450450"/>
              <a:ext cx="236641" cy="185566"/>
            </a:xfrm>
            <a:custGeom>
              <a:avLst/>
              <a:gdLst/>
              <a:ahLst/>
              <a:cxnLst/>
              <a:rect l="l" t="t" r="r" b="b"/>
              <a:pathLst>
                <a:path w="8543" h="37890" extrusionOk="0">
                  <a:moveTo>
                    <a:pt x="620" y="1"/>
                  </a:moveTo>
                  <a:cubicBezTo>
                    <a:pt x="276" y="1"/>
                    <a:pt x="0" y="263"/>
                    <a:pt x="0" y="607"/>
                  </a:cubicBezTo>
                  <a:lnTo>
                    <a:pt x="0" y="37270"/>
                  </a:lnTo>
                  <a:cubicBezTo>
                    <a:pt x="0" y="37614"/>
                    <a:pt x="276" y="37890"/>
                    <a:pt x="620" y="37890"/>
                  </a:cubicBezTo>
                  <a:lnTo>
                    <a:pt x="7936" y="37890"/>
                  </a:lnTo>
                  <a:cubicBezTo>
                    <a:pt x="8267" y="37890"/>
                    <a:pt x="8543" y="37614"/>
                    <a:pt x="8543" y="37270"/>
                  </a:cubicBezTo>
                  <a:lnTo>
                    <a:pt x="8543" y="607"/>
                  </a:lnTo>
                  <a:cubicBezTo>
                    <a:pt x="8543" y="263"/>
                    <a:pt x="8267" y="1"/>
                    <a:pt x="79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6"/>
            <p:cNvSpPr/>
            <p:nvPr/>
          </p:nvSpPr>
          <p:spPr>
            <a:xfrm>
              <a:off x="7555726" y="3450450"/>
              <a:ext cx="236641" cy="185566"/>
            </a:xfrm>
            <a:custGeom>
              <a:avLst/>
              <a:gdLst/>
              <a:ahLst/>
              <a:cxnLst/>
              <a:rect l="l" t="t" r="r" b="b"/>
              <a:pathLst>
                <a:path w="8543" h="37890" extrusionOk="0">
                  <a:moveTo>
                    <a:pt x="607" y="1"/>
                  </a:moveTo>
                  <a:cubicBezTo>
                    <a:pt x="276" y="1"/>
                    <a:pt x="1" y="277"/>
                    <a:pt x="1" y="607"/>
                  </a:cubicBezTo>
                  <a:lnTo>
                    <a:pt x="1" y="37270"/>
                  </a:lnTo>
                  <a:cubicBezTo>
                    <a:pt x="1" y="37614"/>
                    <a:pt x="276" y="37890"/>
                    <a:pt x="607" y="37890"/>
                  </a:cubicBezTo>
                  <a:lnTo>
                    <a:pt x="7937" y="37890"/>
                  </a:lnTo>
                  <a:cubicBezTo>
                    <a:pt x="8267" y="37890"/>
                    <a:pt x="8543" y="37614"/>
                    <a:pt x="8543" y="37270"/>
                  </a:cubicBezTo>
                  <a:lnTo>
                    <a:pt x="8543" y="607"/>
                  </a:lnTo>
                  <a:cubicBezTo>
                    <a:pt x="8543" y="277"/>
                    <a:pt x="8267" y="1"/>
                    <a:pt x="79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6"/>
            <p:cNvSpPr/>
            <p:nvPr/>
          </p:nvSpPr>
          <p:spPr>
            <a:xfrm>
              <a:off x="7871529" y="3450450"/>
              <a:ext cx="236641" cy="185498"/>
            </a:xfrm>
            <a:custGeom>
              <a:avLst/>
              <a:gdLst/>
              <a:ahLst/>
              <a:cxnLst/>
              <a:rect l="l" t="t" r="r" b="b"/>
              <a:pathLst>
                <a:path w="8543" h="37876" extrusionOk="0">
                  <a:moveTo>
                    <a:pt x="607" y="1"/>
                  </a:moveTo>
                  <a:cubicBezTo>
                    <a:pt x="276" y="1"/>
                    <a:pt x="1" y="263"/>
                    <a:pt x="1" y="607"/>
                  </a:cubicBezTo>
                  <a:lnTo>
                    <a:pt x="1" y="37270"/>
                  </a:lnTo>
                  <a:cubicBezTo>
                    <a:pt x="1" y="37614"/>
                    <a:pt x="276" y="37876"/>
                    <a:pt x="607" y="37876"/>
                  </a:cubicBezTo>
                  <a:lnTo>
                    <a:pt x="7923" y="37876"/>
                  </a:lnTo>
                  <a:cubicBezTo>
                    <a:pt x="8267" y="37876"/>
                    <a:pt x="8543" y="37614"/>
                    <a:pt x="8543" y="37270"/>
                  </a:cubicBezTo>
                  <a:lnTo>
                    <a:pt x="8543" y="607"/>
                  </a:lnTo>
                  <a:cubicBezTo>
                    <a:pt x="8543" y="263"/>
                    <a:pt x="8267" y="1"/>
                    <a:pt x="79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6"/>
            <p:cNvSpPr/>
            <p:nvPr/>
          </p:nvSpPr>
          <p:spPr>
            <a:xfrm>
              <a:off x="8187331" y="3450450"/>
              <a:ext cx="236669" cy="185566"/>
            </a:xfrm>
            <a:custGeom>
              <a:avLst/>
              <a:gdLst/>
              <a:ahLst/>
              <a:cxnLst/>
              <a:rect l="l" t="t" r="r" b="b"/>
              <a:pathLst>
                <a:path w="8544" h="37890" extrusionOk="0">
                  <a:moveTo>
                    <a:pt x="607" y="1"/>
                  </a:moveTo>
                  <a:cubicBezTo>
                    <a:pt x="263" y="1"/>
                    <a:pt x="1" y="277"/>
                    <a:pt x="1" y="607"/>
                  </a:cubicBezTo>
                  <a:lnTo>
                    <a:pt x="1" y="37270"/>
                  </a:lnTo>
                  <a:cubicBezTo>
                    <a:pt x="1" y="37614"/>
                    <a:pt x="263" y="37890"/>
                    <a:pt x="607" y="37890"/>
                  </a:cubicBezTo>
                  <a:lnTo>
                    <a:pt x="7923" y="37890"/>
                  </a:lnTo>
                  <a:cubicBezTo>
                    <a:pt x="8268" y="37890"/>
                    <a:pt x="8543" y="37614"/>
                    <a:pt x="8543" y="37270"/>
                  </a:cubicBezTo>
                  <a:lnTo>
                    <a:pt x="8543" y="607"/>
                  </a:lnTo>
                  <a:cubicBezTo>
                    <a:pt x="8543" y="277"/>
                    <a:pt x="8268" y="1"/>
                    <a:pt x="79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4" name="Google Shape;354;p26"/>
          <p:cNvSpPr/>
          <p:nvPr/>
        </p:nvSpPr>
        <p:spPr>
          <a:xfrm>
            <a:off x="643075" y="2580675"/>
            <a:ext cx="1535100" cy="438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Guide d’entretien</a:t>
            </a:r>
            <a:endParaRPr b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55" name="Google Shape;355;p26"/>
          <p:cNvSpPr/>
          <p:nvPr/>
        </p:nvSpPr>
        <p:spPr>
          <a:xfrm>
            <a:off x="643075" y="781700"/>
            <a:ext cx="4914000" cy="522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Entretien Semi-directif</a:t>
            </a:r>
            <a:endParaRPr b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56" name="Google Shape;356;p26"/>
          <p:cNvSpPr txBox="1"/>
          <p:nvPr/>
        </p:nvSpPr>
        <p:spPr>
          <a:xfrm>
            <a:off x="520400" y="3019575"/>
            <a:ext cx="5290800" cy="189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1° Question Introduction		</a:t>
            </a:r>
            <a:r>
              <a:rPr lang="en" sz="1200" dirty="0">
                <a:latin typeface="Barlow"/>
                <a:ea typeface="Barlow"/>
                <a:cs typeface="Barlow"/>
                <a:sym typeface="Barlow"/>
              </a:rPr>
              <a:t>Identité valorisée </a:t>
            </a:r>
            <a:endParaRPr sz="1200" dirty="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2° Axe Activité artistique </a:t>
            </a:r>
            <a:r>
              <a:rPr lang="en" sz="1200" dirty="0">
                <a:latin typeface="Barlow"/>
                <a:ea typeface="Barlow"/>
                <a:cs typeface="Barlow"/>
                <a:sym typeface="Barlow"/>
              </a:rPr>
              <a:t>   		Activités professionnelles, activités 		artistiques &amp; médiation, pluriactivités, paires</a:t>
            </a:r>
            <a:endParaRPr sz="1200" dirty="0"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3° Axe médiation 	R</a:t>
            </a:r>
            <a:r>
              <a:rPr lang="en" sz="1200" dirty="0">
                <a:latin typeface="Barlow"/>
                <a:ea typeface="Barlow"/>
                <a:cs typeface="Barlow"/>
                <a:sym typeface="Barlow"/>
              </a:rPr>
              <a:t>eprésentations de la pratique,    			reconnaissance,projection dans l’avenir, </a:t>
            </a:r>
            <a:endParaRPr sz="1200" dirty="0">
              <a:latin typeface="Barlow"/>
              <a:ea typeface="Barlow"/>
              <a:cs typeface="Barlow"/>
              <a:sym typeface="Barlow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Barlow"/>
                <a:ea typeface="Barlow"/>
                <a:cs typeface="Barlow"/>
                <a:sym typeface="Barlow"/>
              </a:rPr>
              <a:t>formation, compétences &amp; valeurs </a:t>
            </a:r>
            <a:endParaRPr sz="1200" dirty="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57" name="Google Shape;357;p26"/>
          <p:cNvSpPr txBox="1"/>
          <p:nvPr/>
        </p:nvSpPr>
        <p:spPr>
          <a:xfrm>
            <a:off x="713175" y="1420850"/>
            <a:ext cx="46335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595959"/>
                </a:solidFill>
                <a:latin typeface="Barlow"/>
                <a:ea typeface="Barlow"/>
                <a:cs typeface="Barlow"/>
                <a:sym typeface="Barlow"/>
              </a:rPr>
              <a:t>L’entretien permet </a:t>
            </a:r>
            <a:r>
              <a:rPr lang="en" sz="1200" i="1" dirty="0">
                <a:solidFill>
                  <a:srgbClr val="595959"/>
                </a:solidFill>
                <a:latin typeface="Barlow"/>
                <a:ea typeface="Barlow"/>
                <a:cs typeface="Barlow"/>
                <a:sym typeface="Barlow"/>
              </a:rPr>
              <a:t>“l'analyse du sens que les acteurs donnent à leurs pratiques et aux événements auquel ils sont confrontés : leur système de valeurs , leurs repères normatifs, leurs interprétations conflictuelles, leur lecture de leur propre expérience,etc.” </a:t>
            </a:r>
            <a:endParaRPr sz="1200" i="1" dirty="0">
              <a:solidFill>
                <a:srgbClr val="595959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 dirty="0">
                <a:solidFill>
                  <a:srgbClr val="595959"/>
                </a:solidFill>
                <a:latin typeface="Barlow"/>
                <a:ea typeface="Barlow"/>
                <a:cs typeface="Barlow"/>
                <a:sym typeface="Barlow"/>
              </a:rPr>
              <a:t>(</a:t>
            </a:r>
            <a:r>
              <a:rPr lang="en" sz="1200" dirty="0">
                <a:solidFill>
                  <a:srgbClr val="595959"/>
                </a:solidFill>
                <a:latin typeface="Barlow"/>
                <a:ea typeface="Barlow"/>
                <a:cs typeface="Barlow"/>
                <a:sym typeface="Barlow"/>
              </a:rPr>
              <a:t>Vilatte, 2007)</a:t>
            </a:r>
            <a:endParaRPr sz="1200" dirty="0">
              <a:solidFill>
                <a:srgbClr val="595959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58" name="Google Shape;358;p26"/>
          <p:cNvSpPr txBox="1">
            <a:spLocks noGrp="1"/>
          </p:cNvSpPr>
          <p:nvPr>
            <p:ph type="title"/>
          </p:nvPr>
        </p:nvSpPr>
        <p:spPr>
          <a:xfrm>
            <a:off x="7153207" y="3146263"/>
            <a:ext cx="950700" cy="353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/>
              <a:t>♂</a:t>
            </a:r>
            <a:endParaRPr sz="1900" b="1"/>
          </a:p>
        </p:txBody>
      </p:sp>
      <p:sp>
        <p:nvSpPr>
          <p:cNvPr id="359" name="Google Shape;359;p26"/>
          <p:cNvSpPr txBox="1">
            <a:spLocks noGrp="1"/>
          </p:cNvSpPr>
          <p:nvPr>
            <p:ph type="title"/>
          </p:nvPr>
        </p:nvSpPr>
        <p:spPr>
          <a:xfrm>
            <a:off x="5268890" y="3875013"/>
            <a:ext cx="1610100" cy="353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+"/>
            </a:pPr>
            <a:r>
              <a:rPr lang="en" sz="1800" b="1"/>
              <a:t>40 ans</a:t>
            </a:r>
            <a:endParaRPr sz="1800" b="1"/>
          </a:p>
        </p:txBody>
      </p:sp>
      <p:sp>
        <p:nvSpPr>
          <p:cNvPr id="360" name="Google Shape;360;p26"/>
          <p:cNvSpPr txBox="1">
            <a:spLocks noGrp="1"/>
          </p:cNvSpPr>
          <p:nvPr>
            <p:ph type="title"/>
          </p:nvPr>
        </p:nvSpPr>
        <p:spPr>
          <a:xfrm>
            <a:off x="7703090" y="3922426"/>
            <a:ext cx="644700" cy="2583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80%</a:t>
            </a:r>
            <a:endParaRPr sz="1400">
              <a:solidFill>
                <a:schemeClr val="dk1"/>
              </a:solidFill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sp>
        <p:nvSpPr>
          <p:cNvPr id="361" name="Google Shape;361;p26"/>
          <p:cNvSpPr txBox="1">
            <a:spLocks noGrp="1"/>
          </p:cNvSpPr>
          <p:nvPr>
            <p:ph type="title"/>
          </p:nvPr>
        </p:nvSpPr>
        <p:spPr>
          <a:xfrm>
            <a:off x="841700" y="183021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Méthode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362" name="Google Shape;362;p26"/>
          <p:cNvSpPr txBox="1">
            <a:spLocks noGrp="1"/>
          </p:cNvSpPr>
          <p:nvPr>
            <p:ph type="title"/>
          </p:nvPr>
        </p:nvSpPr>
        <p:spPr>
          <a:xfrm>
            <a:off x="105212" y="183021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III</a:t>
            </a:r>
            <a:endParaRPr sz="1400" b="1">
              <a:solidFill>
                <a:schemeClr val="lt1"/>
              </a:solidFill>
            </a:endParaRPr>
          </a:p>
        </p:txBody>
      </p:sp>
      <p:pic>
        <p:nvPicPr>
          <p:cNvPr id="363" name="Google Shape;36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5800" y="616425"/>
            <a:ext cx="853149" cy="8531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64" name="Google Shape;364;p26"/>
          <p:cNvGrpSpPr/>
          <p:nvPr/>
        </p:nvGrpSpPr>
        <p:grpSpPr>
          <a:xfrm>
            <a:off x="2460969" y="3146274"/>
            <a:ext cx="167387" cy="89197"/>
            <a:chOff x="4662475" y="1976500"/>
            <a:chExt cx="68725" cy="36625"/>
          </a:xfrm>
        </p:grpSpPr>
        <p:sp>
          <p:nvSpPr>
            <p:cNvPr id="365" name="Google Shape;365;p26"/>
            <p:cNvSpPr/>
            <p:nvPr/>
          </p:nvSpPr>
          <p:spPr>
            <a:xfrm>
              <a:off x="4690800" y="1976500"/>
              <a:ext cx="40400" cy="36625"/>
            </a:xfrm>
            <a:custGeom>
              <a:avLst/>
              <a:gdLst/>
              <a:ahLst/>
              <a:cxnLst/>
              <a:rect l="l" t="t" r="r" b="b"/>
              <a:pathLst>
                <a:path w="1616" h="1465" extrusionOk="0">
                  <a:moveTo>
                    <a:pt x="887" y="0"/>
                  </a:moveTo>
                  <a:lnTo>
                    <a:pt x="692" y="188"/>
                  </a:lnTo>
                  <a:lnTo>
                    <a:pt x="1104" y="599"/>
                  </a:lnTo>
                  <a:lnTo>
                    <a:pt x="0" y="599"/>
                  </a:lnTo>
                  <a:lnTo>
                    <a:pt x="0" y="866"/>
                  </a:lnTo>
                  <a:lnTo>
                    <a:pt x="1104" y="866"/>
                  </a:lnTo>
                  <a:lnTo>
                    <a:pt x="692" y="1269"/>
                  </a:lnTo>
                  <a:lnTo>
                    <a:pt x="887" y="1464"/>
                  </a:lnTo>
                  <a:lnTo>
                    <a:pt x="1616" y="729"/>
                  </a:lnTo>
                  <a:lnTo>
                    <a:pt x="887" y="0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6"/>
            <p:cNvSpPr/>
            <p:nvPr/>
          </p:nvSpPr>
          <p:spPr>
            <a:xfrm>
              <a:off x="4674375" y="1991450"/>
              <a:ext cx="10675" cy="6700"/>
            </a:xfrm>
            <a:custGeom>
              <a:avLst/>
              <a:gdLst/>
              <a:ahLst/>
              <a:cxnLst/>
              <a:rect l="l" t="t" r="r" b="b"/>
              <a:pathLst>
                <a:path w="427" h="268" extrusionOk="0">
                  <a:moveTo>
                    <a:pt x="1" y="1"/>
                  </a:moveTo>
                  <a:lnTo>
                    <a:pt x="1" y="268"/>
                  </a:lnTo>
                  <a:lnTo>
                    <a:pt x="426" y="268"/>
                  </a:lnTo>
                  <a:lnTo>
                    <a:pt x="426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6"/>
            <p:cNvSpPr/>
            <p:nvPr/>
          </p:nvSpPr>
          <p:spPr>
            <a:xfrm>
              <a:off x="4662475" y="1991450"/>
              <a:ext cx="5625" cy="6700"/>
            </a:xfrm>
            <a:custGeom>
              <a:avLst/>
              <a:gdLst/>
              <a:ahLst/>
              <a:cxnLst/>
              <a:rect l="l" t="t" r="r" b="b"/>
              <a:pathLst>
                <a:path w="225" h="268" extrusionOk="0">
                  <a:moveTo>
                    <a:pt x="1" y="1"/>
                  </a:moveTo>
                  <a:lnTo>
                    <a:pt x="1" y="268"/>
                  </a:lnTo>
                  <a:lnTo>
                    <a:pt x="224" y="268"/>
                  </a:lnTo>
                  <a:lnTo>
                    <a:pt x="224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8" name="Google Shape;368;p26"/>
          <p:cNvGrpSpPr/>
          <p:nvPr/>
        </p:nvGrpSpPr>
        <p:grpSpPr>
          <a:xfrm>
            <a:off x="2460969" y="3513674"/>
            <a:ext cx="167387" cy="89197"/>
            <a:chOff x="4662475" y="1976500"/>
            <a:chExt cx="68725" cy="36625"/>
          </a:xfrm>
        </p:grpSpPr>
        <p:sp>
          <p:nvSpPr>
            <p:cNvPr id="369" name="Google Shape;369;p26"/>
            <p:cNvSpPr/>
            <p:nvPr/>
          </p:nvSpPr>
          <p:spPr>
            <a:xfrm>
              <a:off x="4690800" y="1976500"/>
              <a:ext cx="40400" cy="36625"/>
            </a:xfrm>
            <a:custGeom>
              <a:avLst/>
              <a:gdLst/>
              <a:ahLst/>
              <a:cxnLst/>
              <a:rect l="l" t="t" r="r" b="b"/>
              <a:pathLst>
                <a:path w="1616" h="1465" extrusionOk="0">
                  <a:moveTo>
                    <a:pt x="887" y="0"/>
                  </a:moveTo>
                  <a:lnTo>
                    <a:pt x="692" y="188"/>
                  </a:lnTo>
                  <a:lnTo>
                    <a:pt x="1104" y="599"/>
                  </a:lnTo>
                  <a:lnTo>
                    <a:pt x="0" y="599"/>
                  </a:lnTo>
                  <a:lnTo>
                    <a:pt x="0" y="866"/>
                  </a:lnTo>
                  <a:lnTo>
                    <a:pt x="1104" y="866"/>
                  </a:lnTo>
                  <a:lnTo>
                    <a:pt x="692" y="1269"/>
                  </a:lnTo>
                  <a:lnTo>
                    <a:pt x="887" y="1464"/>
                  </a:lnTo>
                  <a:lnTo>
                    <a:pt x="1616" y="729"/>
                  </a:lnTo>
                  <a:lnTo>
                    <a:pt x="887" y="0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6"/>
            <p:cNvSpPr/>
            <p:nvPr/>
          </p:nvSpPr>
          <p:spPr>
            <a:xfrm>
              <a:off x="4674375" y="1991450"/>
              <a:ext cx="10675" cy="6700"/>
            </a:xfrm>
            <a:custGeom>
              <a:avLst/>
              <a:gdLst/>
              <a:ahLst/>
              <a:cxnLst/>
              <a:rect l="l" t="t" r="r" b="b"/>
              <a:pathLst>
                <a:path w="427" h="268" extrusionOk="0">
                  <a:moveTo>
                    <a:pt x="1" y="1"/>
                  </a:moveTo>
                  <a:lnTo>
                    <a:pt x="1" y="268"/>
                  </a:lnTo>
                  <a:lnTo>
                    <a:pt x="426" y="268"/>
                  </a:lnTo>
                  <a:lnTo>
                    <a:pt x="426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6"/>
            <p:cNvSpPr/>
            <p:nvPr/>
          </p:nvSpPr>
          <p:spPr>
            <a:xfrm>
              <a:off x="4662475" y="1991450"/>
              <a:ext cx="5625" cy="6700"/>
            </a:xfrm>
            <a:custGeom>
              <a:avLst/>
              <a:gdLst/>
              <a:ahLst/>
              <a:cxnLst/>
              <a:rect l="l" t="t" r="r" b="b"/>
              <a:pathLst>
                <a:path w="225" h="268" extrusionOk="0">
                  <a:moveTo>
                    <a:pt x="1" y="1"/>
                  </a:moveTo>
                  <a:lnTo>
                    <a:pt x="1" y="268"/>
                  </a:lnTo>
                  <a:lnTo>
                    <a:pt x="224" y="268"/>
                  </a:lnTo>
                  <a:lnTo>
                    <a:pt x="224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2" name="Google Shape;372;p26"/>
          <p:cNvGrpSpPr/>
          <p:nvPr/>
        </p:nvGrpSpPr>
        <p:grpSpPr>
          <a:xfrm>
            <a:off x="1952259" y="4088699"/>
            <a:ext cx="167387" cy="89197"/>
            <a:chOff x="4662475" y="1976500"/>
            <a:chExt cx="68725" cy="36625"/>
          </a:xfrm>
        </p:grpSpPr>
        <p:sp>
          <p:nvSpPr>
            <p:cNvPr id="373" name="Google Shape;373;p26"/>
            <p:cNvSpPr/>
            <p:nvPr/>
          </p:nvSpPr>
          <p:spPr>
            <a:xfrm>
              <a:off x="4690800" y="1976500"/>
              <a:ext cx="40400" cy="36625"/>
            </a:xfrm>
            <a:custGeom>
              <a:avLst/>
              <a:gdLst/>
              <a:ahLst/>
              <a:cxnLst/>
              <a:rect l="l" t="t" r="r" b="b"/>
              <a:pathLst>
                <a:path w="1616" h="1465" extrusionOk="0">
                  <a:moveTo>
                    <a:pt x="887" y="0"/>
                  </a:moveTo>
                  <a:lnTo>
                    <a:pt x="692" y="188"/>
                  </a:lnTo>
                  <a:lnTo>
                    <a:pt x="1104" y="599"/>
                  </a:lnTo>
                  <a:lnTo>
                    <a:pt x="0" y="599"/>
                  </a:lnTo>
                  <a:lnTo>
                    <a:pt x="0" y="866"/>
                  </a:lnTo>
                  <a:lnTo>
                    <a:pt x="1104" y="866"/>
                  </a:lnTo>
                  <a:lnTo>
                    <a:pt x="692" y="1269"/>
                  </a:lnTo>
                  <a:lnTo>
                    <a:pt x="887" y="1464"/>
                  </a:lnTo>
                  <a:lnTo>
                    <a:pt x="1616" y="729"/>
                  </a:lnTo>
                  <a:lnTo>
                    <a:pt x="887" y="0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6"/>
            <p:cNvSpPr/>
            <p:nvPr/>
          </p:nvSpPr>
          <p:spPr>
            <a:xfrm>
              <a:off x="4674375" y="1991450"/>
              <a:ext cx="10675" cy="6700"/>
            </a:xfrm>
            <a:custGeom>
              <a:avLst/>
              <a:gdLst/>
              <a:ahLst/>
              <a:cxnLst/>
              <a:rect l="l" t="t" r="r" b="b"/>
              <a:pathLst>
                <a:path w="427" h="268" extrusionOk="0">
                  <a:moveTo>
                    <a:pt x="1" y="1"/>
                  </a:moveTo>
                  <a:lnTo>
                    <a:pt x="1" y="268"/>
                  </a:lnTo>
                  <a:lnTo>
                    <a:pt x="426" y="268"/>
                  </a:lnTo>
                  <a:lnTo>
                    <a:pt x="426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6"/>
            <p:cNvSpPr/>
            <p:nvPr/>
          </p:nvSpPr>
          <p:spPr>
            <a:xfrm>
              <a:off x="4662475" y="1991450"/>
              <a:ext cx="5625" cy="6700"/>
            </a:xfrm>
            <a:custGeom>
              <a:avLst/>
              <a:gdLst/>
              <a:ahLst/>
              <a:cxnLst/>
              <a:rect l="l" t="t" r="r" b="b"/>
              <a:pathLst>
                <a:path w="225" h="268" extrusionOk="0">
                  <a:moveTo>
                    <a:pt x="1" y="1"/>
                  </a:moveTo>
                  <a:lnTo>
                    <a:pt x="1" y="268"/>
                  </a:lnTo>
                  <a:lnTo>
                    <a:pt x="224" y="268"/>
                  </a:lnTo>
                  <a:lnTo>
                    <a:pt x="224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27"/>
          <p:cNvSpPr txBox="1">
            <a:spLocks noGrp="1"/>
          </p:cNvSpPr>
          <p:nvPr>
            <p:ph type="title"/>
          </p:nvPr>
        </p:nvSpPr>
        <p:spPr>
          <a:xfrm>
            <a:off x="1482300" y="2493979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Identité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381" name="Google Shape;381;p27"/>
          <p:cNvSpPr txBox="1">
            <a:spLocks noGrp="1"/>
          </p:cNvSpPr>
          <p:nvPr>
            <p:ph type="title"/>
          </p:nvPr>
        </p:nvSpPr>
        <p:spPr>
          <a:xfrm>
            <a:off x="745812" y="2493979"/>
            <a:ext cx="736500" cy="258300"/>
          </a:xfrm>
          <a:prstGeom prst="rect">
            <a:avLst/>
          </a:prstGeom>
          <a:solidFill>
            <a:srgbClr val="667E9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382" name="Google Shape;382;p27"/>
          <p:cNvSpPr txBox="1">
            <a:spLocks noGrp="1"/>
          </p:cNvSpPr>
          <p:nvPr>
            <p:ph type="title"/>
          </p:nvPr>
        </p:nvSpPr>
        <p:spPr>
          <a:xfrm>
            <a:off x="5708575" y="624696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Reconnaissance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383" name="Google Shape;383;p27"/>
          <p:cNvSpPr txBox="1">
            <a:spLocks noGrp="1"/>
          </p:cNvSpPr>
          <p:nvPr>
            <p:ph type="title"/>
          </p:nvPr>
        </p:nvSpPr>
        <p:spPr>
          <a:xfrm>
            <a:off x="4972087" y="624696"/>
            <a:ext cx="736500" cy="258300"/>
          </a:xfrm>
          <a:prstGeom prst="rect">
            <a:avLst/>
          </a:prstGeom>
          <a:solidFill>
            <a:srgbClr val="667E9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III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384" name="Google Shape;384;p27"/>
          <p:cNvSpPr txBox="1">
            <a:spLocks noGrp="1"/>
          </p:cNvSpPr>
          <p:nvPr>
            <p:ph type="title"/>
          </p:nvPr>
        </p:nvSpPr>
        <p:spPr>
          <a:xfrm>
            <a:off x="5717125" y="2493975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Competence &amp; Formation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385" name="Google Shape;385;p27"/>
          <p:cNvSpPr txBox="1">
            <a:spLocks noGrp="1"/>
          </p:cNvSpPr>
          <p:nvPr>
            <p:ph type="title"/>
          </p:nvPr>
        </p:nvSpPr>
        <p:spPr>
          <a:xfrm>
            <a:off x="4980912" y="2493975"/>
            <a:ext cx="736500" cy="258300"/>
          </a:xfrm>
          <a:prstGeom prst="rect">
            <a:avLst/>
          </a:prstGeom>
          <a:solidFill>
            <a:srgbClr val="667E9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IV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386" name="Google Shape;386;p27"/>
          <p:cNvSpPr txBox="1"/>
          <p:nvPr/>
        </p:nvSpPr>
        <p:spPr>
          <a:xfrm>
            <a:off x="772825" y="1036550"/>
            <a:ext cx="37761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Bienveillance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9144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Universalisme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 sz="1200" i="1">
              <a:latin typeface="Barlow"/>
              <a:ea typeface="Barlow"/>
              <a:cs typeface="Barlow"/>
              <a:sym typeface="Barlow"/>
            </a:endParaRPr>
          </a:p>
          <a:p>
            <a:pPr marL="4572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Barlow"/>
                <a:ea typeface="Barlow"/>
                <a:cs typeface="Barlow"/>
                <a:sym typeface="Barlow"/>
              </a:rPr>
              <a:t>(Schwartz, 1992)</a:t>
            </a:r>
            <a:endParaRPr sz="1200" i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87" name="Google Shape;387;p27"/>
          <p:cNvSpPr txBox="1"/>
          <p:nvPr/>
        </p:nvSpPr>
        <p:spPr>
          <a:xfrm>
            <a:off x="5027200" y="973411"/>
            <a:ext cx="3451200" cy="13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Symbolique 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Beneficiaire, Commanditaire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Institution 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Pratique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Economique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88" name="Google Shape;388;p27"/>
          <p:cNvSpPr txBox="1"/>
          <p:nvPr/>
        </p:nvSpPr>
        <p:spPr>
          <a:xfrm>
            <a:off x="5027200" y="2956200"/>
            <a:ext cx="37071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Formation par le terrain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Competence sociale mise en avant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Competence artistique au second plan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Occultation des competences annexes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89" name="Google Shape;389;p27"/>
          <p:cNvSpPr txBox="1"/>
          <p:nvPr/>
        </p:nvSpPr>
        <p:spPr>
          <a:xfrm>
            <a:off x="669300" y="2925325"/>
            <a:ext cx="4174200" cy="17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Mise en avant de leur domaine d’activité artistique</a:t>
            </a:r>
            <a:endParaRPr sz="1200" i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Barlow"/>
              <a:buChar char="●"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Rejet du terme Médiateur artistique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Hypothèse  stéréotype négatif</a:t>
            </a: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Barlow"/>
                <a:ea typeface="Barlow"/>
                <a:cs typeface="Barlow"/>
                <a:sym typeface="Barlow"/>
              </a:rPr>
              <a:t>(Tajfel &amp; Turner;  1979 ; 1986)</a:t>
            </a:r>
            <a:endParaRPr sz="1200" i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  </a:t>
            </a:r>
            <a:endParaRPr sz="1200" i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90" name="Google Shape;390;p27"/>
          <p:cNvSpPr/>
          <p:nvPr/>
        </p:nvSpPr>
        <p:spPr>
          <a:xfrm>
            <a:off x="4546942" y="519300"/>
            <a:ext cx="50100" cy="4104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27"/>
          <p:cNvSpPr txBox="1">
            <a:spLocks noGrp="1"/>
          </p:cNvSpPr>
          <p:nvPr>
            <p:ph type="title"/>
          </p:nvPr>
        </p:nvSpPr>
        <p:spPr>
          <a:xfrm>
            <a:off x="881275" y="108717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Résultats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392" name="Google Shape;392;p27"/>
          <p:cNvSpPr txBox="1">
            <a:spLocks noGrp="1"/>
          </p:cNvSpPr>
          <p:nvPr>
            <p:ph type="title"/>
          </p:nvPr>
        </p:nvSpPr>
        <p:spPr>
          <a:xfrm>
            <a:off x="144787" y="108717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IV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393" name="Google Shape;393;p27"/>
          <p:cNvSpPr txBox="1">
            <a:spLocks noGrp="1"/>
          </p:cNvSpPr>
          <p:nvPr>
            <p:ph type="title"/>
          </p:nvPr>
        </p:nvSpPr>
        <p:spPr>
          <a:xfrm>
            <a:off x="1461225" y="624688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Valeurs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394" name="Google Shape;394;p27"/>
          <p:cNvSpPr txBox="1">
            <a:spLocks noGrp="1"/>
          </p:cNvSpPr>
          <p:nvPr>
            <p:ph type="title"/>
          </p:nvPr>
        </p:nvSpPr>
        <p:spPr>
          <a:xfrm>
            <a:off x="724737" y="624688"/>
            <a:ext cx="736500" cy="258300"/>
          </a:xfrm>
          <a:prstGeom prst="rect">
            <a:avLst/>
          </a:prstGeom>
          <a:solidFill>
            <a:srgbClr val="5F819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I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395" name="Google Shape;395;p27"/>
          <p:cNvSpPr/>
          <p:nvPr/>
        </p:nvSpPr>
        <p:spPr>
          <a:xfrm>
            <a:off x="5717400" y="1417238"/>
            <a:ext cx="213600" cy="258300"/>
          </a:xfrm>
          <a:prstGeom prst="mathMultiply">
            <a:avLst>
              <a:gd name="adj1" fmla="val 1818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6" name="Google Shape;396;p27"/>
          <p:cNvGrpSpPr/>
          <p:nvPr/>
        </p:nvGrpSpPr>
        <p:grpSpPr>
          <a:xfrm>
            <a:off x="5730421" y="1238534"/>
            <a:ext cx="187557" cy="187557"/>
            <a:chOff x="8565775" y="671075"/>
            <a:chExt cx="441000" cy="441000"/>
          </a:xfrm>
        </p:grpSpPr>
        <p:sp>
          <p:nvSpPr>
            <p:cNvPr id="397" name="Google Shape;397;p27"/>
            <p:cNvSpPr/>
            <p:nvPr/>
          </p:nvSpPr>
          <p:spPr>
            <a:xfrm>
              <a:off x="8565775" y="671075"/>
              <a:ext cx="441000" cy="441000"/>
            </a:xfrm>
            <a:prstGeom prst="ellipse">
              <a:avLst/>
            </a:prstGeom>
            <a:gradFill>
              <a:gsLst>
                <a:gs pos="0">
                  <a:srgbClr val="869FB1">
                    <a:alpha val="65920"/>
                  </a:srgbClr>
                </a:gs>
                <a:gs pos="100000">
                  <a:srgbClr val="FFFFFF">
                    <a:alpha val="0"/>
                    <a:alpha val="6592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7"/>
            <p:cNvSpPr/>
            <p:nvPr/>
          </p:nvSpPr>
          <p:spPr>
            <a:xfrm>
              <a:off x="8706625" y="811925"/>
              <a:ext cx="159300" cy="159300"/>
            </a:xfrm>
            <a:prstGeom prst="ellipse">
              <a:avLst/>
            </a:prstGeom>
            <a:solidFill>
              <a:srgbClr val="D7DF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9" name="Google Shape;399;p27"/>
          <p:cNvSpPr/>
          <p:nvPr/>
        </p:nvSpPr>
        <p:spPr>
          <a:xfrm>
            <a:off x="286725" y="1090177"/>
            <a:ext cx="244500" cy="3240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27"/>
          <p:cNvSpPr/>
          <p:nvPr/>
        </p:nvSpPr>
        <p:spPr>
          <a:xfrm>
            <a:off x="286717" y="1404196"/>
            <a:ext cx="244500" cy="211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27"/>
          <p:cNvSpPr/>
          <p:nvPr/>
        </p:nvSpPr>
        <p:spPr>
          <a:xfrm>
            <a:off x="286717" y="1662496"/>
            <a:ext cx="244500" cy="211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7"/>
          <p:cNvSpPr/>
          <p:nvPr/>
        </p:nvSpPr>
        <p:spPr>
          <a:xfrm rot="5400000">
            <a:off x="8163730" y="4648525"/>
            <a:ext cx="242100" cy="3453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27"/>
          <p:cNvSpPr/>
          <p:nvPr/>
        </p:nvSpPr>
        <p:spPr>
          <a:xfrm rot="5400000">
            <a:off x="7884117" y="4715421"/>
            <a:ext cx="244500" cy="211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27"/>
          <p:cNvSpPr/>
          <p:nvPr/>
        </p:nvSpPr>
        <p:spPr>
          <a:xfrm rot="5400000">
            <a:off x="7658967" y="4715421"/>
            <a:ext cx="244500" cy="2115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5" name="Google Shape;405;p27"/>
          <p:cNvGrpSpPr/>
          <p:nvPr/>
        </p:nvGrpSpPr>
        <p:grpSpPr>
          <a:xfrm>
            <a:off x="3241924" y="2448327"/>
            <a:ext cx="1031016" cy="380349"/>
            <a:chOff x="246070" y="1983375"/>
            <a:chExt cx="1855347" cy="616849"/>
          </a:xfrm>
        </p:grpSpPr>
        <p:sp>
          <p:nvSpPr>
            <p:cNvPr id="406" name="Google Shape;406;p27"/>
            <p:cNvSpPr/>
            <p:nvPr/>
          </p:nvSpPr>
          <p:spPr>
            <a:xfrm>
              <a:off x="1072131" y="1983872"/>
              <a:ext cx="408910" cy="407494"/>
            </a:xfrm>
            <a:custGeom>
              <a:avLst/>
              <a:gdLst/>
              <a:ahLst/>
              <a:cxnLst/>
              <a:rect l="l" t="t" r="r" b="b"/>
              <a:pathLst>
                <a:path w="34090" h="33972" extrusionOk="0">
                  <a:moveTo>
                    <a:pt x="17046" y="1"/>
                  </a:moveTo>
                  <a:cubicBezTo>
                    <a:pt x="16894" y="1"/>
                    <a:pt x="16742" y="59"/>
                    <a:pt x="16626" y="174"/>
                  </a:cubicBezTo>
                  <a:lnTo>
                    <a:pt x="9933" y="6868"/>
                  </a:lnTo>
                  <a:cubicBezTo>
                    <a:pt x="9821" y="6978"/>
                    <a:pt x="9670" y="7041"/>
                    <a:pt x="9512" y="7041"/>
                  </a:cubicBezTo>
                  <a:cubicBezTo>
                    <a:pt x="9354" y="7041"/>
                    <a:pt x="9203" y="6978"/>
                    <a:pt x="9094" y="6868"/>
                  </a:cubicBezTo>
                  <a:lnTo>
                    <a:pt x="9087" y="6861"/>
                  </a:lnTo>
                  <a:cubicBezTo>
                    <a:pt x="8857" y="6629"/>
                    <a:pt x="8642" y="6175"/>
                    <a:pt x="8611" y="5850"/>
                  </a:cubicBezTo>
                  <a:cubicBezTo>
                    <a:pt x="8611" y="5850"/>
                    <a:pt x="8522" y="4941"/>
                    <a:pt x="7959" y="4378"/>
                  </a:cubicBezTo>
                  <a:cubicBezTo>
                    <a:pt x="7469" y="3863"/>
                    <a:pt x="6813" y="3605"/>
                    <a:pt x="6156" y="3605"/>
                  </a:cubicBezTo>
                  <a:cubicBezTo>
                    <a:pt x="5520" y="3605"/>
                    <a:pt x="4883" y="3847"/>
                    <a:pt x="4396" y="4333"/>
                  </a:cubicBezTo>
                  <a:cubicBezTo>
                    <a:pt x="3407" y="5322"/>
                    <a:pt x="3425" y="6932"/>
                    <a:pt x="4435" y="7898"/>
                  </a:cubicBezTo>
                  <a:cubicBezTo>
                    <a:pt x="5002" y="8462"/>
                    <a:pt x="5908" y="8553"/>
                    <a:pt x="5908" y="8553"/>
                  </a:cubicBezTo>
                  <a:cubicBezTo>
                    <a:pt x="6232" y="8583"/>
                    <a:pt x="6687" y="8797"/>
                    <a:pt x="6919" y="9027"/>
                  </a:cubicBezTo>
                  <a:lnTo>
                    <a:pt x="6926" y="9034"/>
                  </a:lnTo>
                  <a:cubicBezTo>
                    <a:pt x="7156" y="9267"/>
                    <a:pt x="7156" y="9642"/>
                    <a:pt x="6926" y="9875"/>
                  </a:cubicBezTo>
                  <a:lnTo>
                    <a:pt x="232" y="16567"/>
                  </a:lnTo>
                  <a:cubicBezTo>
                    <a:pt x="1" y="16798"/>
                    <a:pt x="1" y="17174"/>
                    <a:pt x="232" y="17406"/>
                  </a:cubicBezTo>
                  <a:lnTo>
                    <a:pt x="6411" y="23585"/>
                  </a:lnTo>
                  <a:lnTo>
                    <a:pt x="6926" y="24100"/>
                  </a:lnTo>
                  <a:cubicBezTo>
                    <a:pt x="6969" y="24141"/>
                    <a:pt x="7020" y="24173"/>
                    <a:pt x="7073" y="24197"/>
                  </a:cubicBezTo>
                  <a:cubicBezTo>
                    <a:pt x="7158" y="24244"/>
                    <a:pt x="7250" y="24269"/>
                    <a:pt x="7345" y="24273"/>
                  </a:cubicBezTo>
                  <a:cubicBezTo>
                    <a:pt x="7503" y="24273"/>
                    <a:pt x="7654" y="24211"/>
                    <a:pt x="7765" y="24101"/>
                  </a:cubicBezTo>
                  <a:lnTo>
                    <a:pt x="7839" y="24027"/>
                  </a:lnTo>
                  <a:cubicBezTo>
                    <a:pt x="8069" y="23796"/>
                    <a:pt x="8283" y="23341"/>
                    <a:pt x="8318" y="23013"/>
                  </a:cubicBezTo>
                  <a:cubicBezTo>
                    <a:pt x="8318" y="23013"/>
                    <a:pt x="8405" y="22107"/>
                    <a:pt x="8967" y="21541"/>
                  </a:cubicBezTo>
                  <a:cubicBezTo>
                    <a:pt x="9183" y="21324"/>
                    <a:pt x="9437" y="21149"/>
                    <a:pt x="9717" y="21026"/>
                  </a:cubicBezTo>
                  <a:cubicBezTo>
                    <a:pt x="10047" y="20876"/>
                    <a:pt x="10396" y="20805"/>
                    <a:pt x="10740" y="20805"/>
                  </a:cubicBezTo>
                  <a:cubicBezTo>
                    <a:pt x="11539" y="20805"/>
                    <a:pt x="12316" y="21191"/>
                    <a:pt x="12792" y="21886"/>
                  </a:cubicBezTo>
                  <a:cubicBezTo>
                    <a:pt x="13474" y="22879"/>
                    <a:pt x="13347" y="24218"/>
                    <a:pt x="12490" y="25064"/>
                  </a:cubicBezTo>
                  <a:cubicBezTo>
                    <a:pt x="12119" y="25437"/>
                    <a:pt x="11599" y="25600"/>
                    <a:pt x="11289" y="25668"/>
                  </a:cubicBezTo>
                  <a:cubicBezTo>
                    <a:pt x="11157" y="25704"/>
                    <a:pt x="11023" y="25732"/>
                    <a:pt x="10887" y="25749"/>
                  </a:cubicBezTo>
                  <a:cubicBezTo>
                    <a:pt x="10830" y="25757"/>
                    <a:pt x="10775" y="25769"/>
                    <a:pt x="10722" y="25785"/>
                  </a:cubicBezTo>
                  <a:cubicBezTo>
                    <a:pt x="10456" y="25871"/>
                    <a:pt x="10173" y="26027"/>
                    <a:pt x="10008" y="26193"/>
                  </a:cubicBezTo>
                  <a:lnTo>
                    <a:pt x="9933" y="26265"/>
                  </a:lnTo>
                  <a:cubicBezTo>
                    <a:pt x="9699" y="26497"/>
                    <a:pt x="9699" y="26875"/>
                    <a:pt x="9933" y="27106"/>
                  </a:cubicBezTo>
                  <a:lnTo>
                    <a:pt x="11412" y="28584"/>
                  </a:lnTo>
                  <a:lnTo>
                    <a:pt x="16625" y="33798"/>
                  </a:lnTo>
                  <a:cubicBezTo>
                    <a:pt x="16736" y="33908"/>
                    <a:pt x="16887" y="33972"/>
                    <a:pt x="17043" y="33972"/>
                  </a:cubicBezTo>
                  <a:cubicBezTo>
                    <a:pt x="17198" y="33970"/>
                    <a:pt x="17347" y="33910"/>
                    <a:pt x="17459" y="33802"/>
                  </a:cubicBezTo>
                  <a:lnTo>
                    <a:pt x="20636" y="30627"/>
                  </a:lnTo>
                  <a:lnTo>
                    <a:pt x="24073" y="27189"/>
                  </a:lnTo>
                  <a:cubicBezTo>
                    <a:pt x="24300" y="26955"/>
                    <a:pt x="24300" y="26581"/>
                    <a:pt x="24073" y="26348"/>
                  </a:cubicBezTo>
                  <a:lnTo>
                    <a:pt x="23953" y="26231"/>
                  </a:lnTo>
                  <a:cubicBezTo>
                    <a:pt x="23722" y="26001"/>
                    <a:pt x="23267" y="25783"/>
                    <a:pt x="22942" y="25754"/>
                  </a:cubicBezTo>
                  <a:cubicBezTo>
                    <a:pt x="22942" y="25754"/>
                    <a:pt x="22033" y="25665"/>
                    <a:pt x="21470" y="25100"/>
                  </a:cubicBezTo>
                  <a:cubicBezTo>
                    <a:pt x="20528" y="24086"/>
                    <a:pt x="20569" y="22503"/>
                    <a:pt x="21561" y="21539"/>
                  </a:cubicBezTo>
                  <a:cubicBezTo>
                    <a:pt x="22056" y="21057"/>
                    <a:pt x="22698" y="20816"/>
                    <a:pt x="23340" y="20816"/>
                  </a:cubicBezTo>
                  <a:cubicBezTo>
                    <a:pt x="23985" y="20816"/>
                    <a:pt x="24629" y="21059"/>
                    <a:pt x="25125" y="21544"/>
                  </a:cubicBezTo>
                  <a:cubicBezTo>
                    <a:pt x="25687" y="22107"/>
                    <a:pt x="25774" y="23017"/>
                    <a:pt x="25774" y="23017"/>
                  </a:cubicBezTo>
                  <a:cubicBezTo>
                    <a:pt x="25807" y="23341"/>
                    <a:pt x="26021" y="23796"/>
                    <a:pt x="26253" y="24027"/>
                  </a:cubicBezTo>
                  <a:lnTo>
                    <a:pt x="26325" y="24101"/>
                  </a:lnTo>
                  <a:cubicBezTo>
                    <a:pt x="26441" y="24216"/>
                    <a:pt x="26592" y="24274"/>
                    <a:pt x="26744" y="24274"/>
                  </a:cubicBezTo>
                  <a:cubicBezTo>
                    <a:pt x="26891" y="24274"/>
                    <a:pt x="27038" y="24219"/>
                    <a:pt x="27152" y="24110"/>
                  </a:cubicBezTo>
                  <a:lnTo>
                    <a:pt x="29878" y="21384"/>
                  </a:lnTo>
                  <a:lnTo>
                    <a:pt x="33774" y="17487"/>
                  </a:lnTo>
                  <a:cubicBezTo>
                    <a:pt x="33779" y="17482"/>
                    <a:pt x="33786" y="17482"/>
                    <a:pt x="33791" y="17476"/>
                  </a:cubicBezTo>
                  <a:lnTo>
                    <a:pt x="33860" y="17408"/>
                  </a:lnTo>
                  <a:cubicBezTo>
                    <a:pt x="34090" y="17174"/>
                    <a:pt x="34090" y="16798"/>
                    <a:pt x="33860" y="16567"/>
                  </a:cubicBezTo>
                  <a:lnTo>
                    <a:pt x="27166" y="9875"/>
                  </a:lnTo>
                  <a:cubicBezTo>
                    <a:pt x="26934" y="9643"/>
                    <a:pt x="26934" y="9267"/>
                    <a:pt x="27166" y="9036"/>
                  </a:cubicBezTo>
                  <a:lnTo>
                    <a:pt x="27283" y="8914"/>
                  </a:lnTo>
                  <a:cubicBezTo>
                    <a:pt x="27513" y="8684"/>
                    <a:pt x="27973" y="8469"/>
                    <a:pt x="28297" y="8437"/>
                  </a:cubicBezTo>
                  <a:cubicBezTo>
                    <a:pt x="28297" y="8437"/>
                    <a:pt x="29203" y="8349"/>
                    <a:pt x="29770" y="7786"/>
                  </a:cubicBezTo>
                  <a:cubicBezTo>
                    <a:pt x="30769" y="6818"/>
                    <a:pt x="30782" y="5219"/>
                    <a:pt x="29799" y="4235"/>
                  </a:cubicBezTo>
                  <a:cubicBezTo>
                    <a:pt x="29311" y="3748"/>
                    <a:pt x="28674" y="3505"/>
                    <a:pt x="28036" y="3505"/>
                  </a:cubicBezTo>
                  <a:cubicBezTo>
                    <a:pt x="27385" y="3505"/>
                    <a:pt x="26735" y="3758"/>
                    <a:pt x="26246" y="4263"/>
                  </a:cubicBezTo>
                  <a:cubicBezTo>
                    <a:pt x="25685" y="4826"/>
                    <a:pt x="25594" y="5735"/>
                    <a:pt x="25594" y="5735"/>
                  </a:cubicBezTo>
                  <a:cubicBezTo>
                    <a:pt x="25563" y="6060"/>
                    <a:pt x="25350" y="6514"/>
                    <a:pt x="25119" y="6746"/>
                  </a:cubicBezTo>
                  <a:lnTo>
                    <a:pt x="24998" y="6866"/>
                  </a:lnTo>
                  <a:cubicBezTo>
                    <a:pt x="24883" y="6982"/>
                    <a:pt x="24731" y="7040"/>
                    <a:pt x="24579" y="7040"/>
                  </a:cubicBezTo>
                  <a:cubicBezTo>
                    <a:pt x="24427" y="7040"/>
                    <a:pt x="24275" y="6982"/>
                    <a:pt x="24159" y="6866"/>
                  </a:cubicBezTo>
                  <a:lnTo>
                    <a:pt x="17466" y="174"/>
                  </a:lnTo>
                  <a:cubicBezTo>
                    <a:pt x="17350" y="59"/>
                    <a:pt x="17198" y="1"/>
                    <a:pt x="17046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7"/>
            <p:cNvSpPr/>
            <p:nvPr/>
          </p:nvSpPr>
          <p:spPr>
            <a:xfrm>
              <a:off x="1430530" y="2193486"/>
              <a:ext cx="46960" cy="46948"/>
            </a:xfrm>
            <a:custGeom>
              <a:avLst/>
              <a:gdLst/>
              <a:ahLst/>
              <a:cxnLst/>
              <a:rect l="l" t="t" r="r" b="b"/>
              <a:pathLst>
                <a:path w="3915" h="3914" extrusionOk="0">
                  <a:moveTo>
                    <a:pt x="3914" y="1"/>
                  </a:moveTo>
                  <a:lnTo>
                    <a:pt x="3914" y="1"/>
                  </a:lnTo>
                  <a:cubicBezTo>
                    <a:pt x="3909" y="6"/>
                    <a:pt x="3902" y="8"/>
                    <a:pt x="3897" y="13"/>
                  </a:cubicBezTo>
                  <a:lnTo>
                    <a:pt x="1" y="3909"/>
                  </a:lnTo>
                  <a:lnTo>
                    <a:pt x="1" y="3914"/>
                  </a:lnTo>
                  <a:lnTo>
                    <a:pt x="3914" y="1"/>
                  </a:ln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7"/>
            <p:cNvSpPr/>
            <p:nvPr/>
          </p:nvSpPr>
          <p:spPr>
            <a:xfrm>
              <a:off x="1277847" y="2191554"/>
              <a:ext cx="408898" cy="407518"/>
            </a:xfrm>
            <a:custGeom>
              <a:avLst/>
              <a:gdLst/>
              <a:ahLst/>
              <a:cxnLst/>
              <a:rect l="l" t="t" r="r" b="b"/>
              <a:pathLst>
                <a:path w="34089" h="33974" extrusionOk="0">
                  <a:moveTo>
                    <a:pt x="17044" y="0"/>
                  </a:moveTo>
                  <a:cubicBezTo>
                    <a:pt x="16893" y="2"/>
                    <a:pt x="16750" y="60"/>
                    <a:pt x="16640" y="163"/>
                  </a:cubicBezTo>
                  <a:lnTo>
                    <a:pt x="12729" y="4075"/>
                  </a:lnTo>
                  <a:lnTo>
                    <a:pt x="12729" y="4070"/>
                  </a:lnTo>
                  <a:lnTo>
                    <a:pt x="10005" y="6793"/>
                  </a:lnTo>
                  <a:cubicBezTo>
                    <a:pt x="9890" y="6904"/>
                    <a:pt x="9742" y="6959"/>
                    <a:pt x="9595" y="6959"/>
                  </a:cubicBezTo>
                  <a:cubicBezTo>
                    <a:pt x="9444" y="6959"/>
                    <a:pt x="9293" y="6901"/>
                    <a:pt x="9178" y="6787"/>
                  </a:cubicBezTo>
                  <a:lnTo>
                    <a:pt x="9104" y="6713"/>
                  </a:lnTo>
                  <a:cubicBezTo>
                    <a:pt x="8874" y="6481"/>
                    <a:pt x="8660" y="6026"/>
                    <a:pt x="8625" y="5702"/>
                  </a:cubicBezTo>
                  <a:cubicBezTo>
                    <a:pt x="8625" y="5702"/>
                    <a:pt x="8539" y="4792"/>
                    <a:pt x="7976" y="4229"/>
                  </a:cubicBezTo>
                  <a:cubicBezTo>
                    <a:pt x="7478" y="3726"/>
                    <a:pt x="6821" y="3474"/>
                    <a:pt x="6165" y="3474"/>
                  </a:cubicBezTo>
                  <a:cubicBezTo>
                    <a:pt x="5524" y="3474"/>
                    <a:pt x="4883" y="3714"/>
                    <a:pt x="4388" y="4197"/>
                  </a:cubicBezTo>
                  <a:cubicBezTo>
                    <a:pt x="3384" y="5172"/>
                    <a:pt x="3354" y="6775"/>
                    <a:pt x="4322" y="7785"/>
                  </a:cubicBezTo>
                  <a:cubicBezTo>
                    <a:pt x="4884" y="8350"/>
                    <a:pt x="5795" y="8439"/>
                    <a:pt x="5795" y="8439"/>
                  </a:cubicBezTo>
                  <a:cubicBezTo>
                    <a:pt x="6118" y="8468"/>
                    <a:pt x="6573" y="8686"/>
                    <a:pt x="6804" y="8916"/>
                  </a:cubicBezTo>
                  <a:lnTo>
                    <a:pt x="6924" y="9033"/>
                  </a:lnTo>
                  <a:cubicBezTo>
                    <a:pt x="7153" y="9267"/>
                    <a:pt x="7153" y="9641"/>
                    <a:pt x="6924" y="9874"/>
                  </a:cubicBezTo>
                  <a:lnTo>
                    <a:pt x="3488" y="13310"/>
                  </a:lnTo>
                  <a:lnTo>
                    <a:pt x="310" y="16487"/>
                  </a:lnTo>
                  <a:lnTo>
                    <a:pt x="233" y="16566"/>
                  </a:lnTo>
                  <a:cubicBezTo>
                    <a:pt x="1" y="16798"/>
                    <a:pt x="1" y="17174"/>
                    <a:pt x="233" y="17405"/>
                  </a:cubicBezTo>
                  <a:lnTo>
                    <a:pt x="6926" y="24099"/>
                  </a:lnTo>
                  <a:cubicBezTo>
                    <a:pt x="7156" y="24332"/>
                    <a:pt x="7156" y="24706"/>
                    <a:pt x="6926" y="24938"/>
                  </a:cubicBezTo>
                  <a:lnTo>
                    <a:pt x="6919" y="24945"/>
                  </a:lnTo>
                  <a:cubicBezTo>
                    <a:pt x="6688" y="25177"/>
                    <a:pt x="6233" y="25391"/>
                    <a:pt x="5908" y="25420"/>
                  </a:cubicBezTo>
                  <a:cubicBezTo>
                    <a:pt x="5908" y="25420"/>
                    <a:pt x="4999" y="25511"/>
                    <a:pt x="4436" y="26074"/>
                  </a:cubicBezTo>
                  <a:cubicBezTo>
                    <a:pt x="3478" y="27047"/>
                    <a:pt x="3485" y="28613"/>
                    <a:pt x="4451" y="29579"/>
                  </a:cubicBezTo>
                  <a:cubicBezTo>
                    <a:pt x="4938" y="30065"/>
                    <a:pt x="5575" y="30309"/>
                    <a:pt x="6213" y="30309"/>
                  </a:cubicBezTo>
                  <a:cubicBezTo>
                    <a:pt x="6843" y="30309"/>
                    <a:pt x="7473" y="30072"/>
                    <a:pt x="7958" y="29596"/>
                  </a:cubicBezTo>
                  <a:cubicBezTo>
                    <a:pt x="8522" y="29031"/>
                    <a:pt x="8608" y="28125"/>
                    <a:pt x="8608" y="28125"/>
                  </a:cubicBezTo>
                  <a:cubicBezTo>
                    <a:pt x="8642" y="27797"/>
                    <a:pt x="8857" y="27341"/>
                    <a:pt x="9087" y="27111"/>
                  </a:cubicBezTo>
                  <a:lnTo>
                    <a:pt x="9090" y="27107"/>
                  </a:lnTo>
                  <a:cubicBezTo>
                    <a:pt x="9204" y="26996"/>
                    <a:pt x="9355" y="26934"/>
                    <a:pt x="9513" y="26934"/>
                  </a:cubicBezTo>
                  <a:cubicBezTo>
                    <a:pt x="9669" y="26934"/>
                    <a:pt x="9820" y="26996"/>
                    <a:pt x="9930" y="27107"/>
                  </a:cubicBezTo>
                  <a:lnTo>
                    <a:pt x="16623" y="33801"/>
                  </a:lnTo>
                  <a:cubicBezTo>
                    <a:pt x="16741" y="33916"/>
                    <a:pt x="16893" y="33973"/>
                    <a:pt x="17045" y="33973"/>
                  </a:cubicBezTo>
                  <a:cubicBezTo>
                    <a:pt x="17198" y="33973"/>
                    <a:pt x="17350" y="33916"/>
                    <a:pt x="17468" y="33801"/>
                  </a:cubicBezTo>
                  <a:lnTo>
                    <a:pt x="24161" y="27107"/>
                  </a:lnTo>
                  <a:cubicBezTo>
                    <a:pt x="24391" y="26874"/>
                    <a:pt x="24391" y="26500"/>
                    <a:pt x="24161" y="26266"/>
                  </a:cubicBezTo>
                  <a:lnTo>
                    <a:pt x="24082" y="26193"/>
                  </a:lnTo>
                  <a:cubicBezTo>
                    <a:pt x="23852" y="25963"/>
                    <a:pt x="23396" y="25746"/>
                    <a:pt x="23073" y="25714"/>
                  </a:cubicBezTo>
                  <a:cubicBezTo>
                    <a:pt x="23073" y="25714"/>
                    <a:pt x="22167" y="25628"/>
                    <a:pt x="21600" y="25063"/>
                  </a:cubicBezTo>
                  <a:cubicBezTo>
                    <a:pt x="20626" y="24092"/>
                    <a:pt x="20631" y="22513"/>
                    <a:pt x="21600" y="21541"/>
                  </a:cubicBezTo>
                  <a:cubicBezTo>
                    <a:pt x="22087" y="21055"/>
                    <a:pt x="22725" y="20812"/>
                    <a:pt x="23362" y="20812"/>
                  </a:cubicBezTo>
                  <a:cubicBezTo>
                    <a:pt x="24000" y="20812"/>
                    <a:pt x="24637" y="21055"/>
                    <a:pt x="25124" y="21541"/>
                  </a:cubicBezTo>
                  <a:cubicBezTo>
                    <a:pt x="25685" y="22104"/>
                    <a:pt x="25776" y="23016"/>
                    <a:pt x="25776" y="23016"/>
                  </a:cubicBezTo>
                  <a:cubicBezTo>
                    <a:pt x="25805" y="23338"/>
                    <a:pt x="26022" y="23793"/>
                    <a:pt x="26252" y="24025"/>
                  </a:cubicBezTo>
                  <a:lnTo>
                    <a:pt x="26325" y="24099"/>
                  </a:lnTo>
                  <a:cubicBezTo>
                    <a:pt x="26437" y="24209"/>
                    <a:pt x="26588" y="24270"/>
                    <a:pt x="26746" y="24270"/>
                  </a:cubicBezTo>
                  <a:cubicBezTo>
                    <a:pt x="26902" y="24270"/>
                    <a:pt x="27053" y="24209"/>
                    <a:pt x="27165" y="24099"/>
                  </a:cubicBezTo>
                  <a:lnTo>
                    <a:pt x="33858" y="17405"/>
                  </a:lnTo>
                  <a:cubicBezTo>
                    <a:pt x="34088" y="17172"/>
                    <a:pt x="34087" y="16798"/>
                    <a:pt x="33855" y="16566"/>
                  </a:cubicBezTo>
                  <a:lnTo>
                    <a:pt x="28225" y="10937"/>
                  </a:lnTo>
                  <a:lnTo>
                    <a:pt x="27163" y="9874"/>
                  </a:lnTo>
                  <a:cubicBezTo>
                    <a:pt x="27051" y="9763"/>
                    <a:pt x="26900" y="9701"/>
                    <a:pt x="26742" y="9701"/>
                  </a:cubicBezTo>
                  <a:cubicBezTo>
                    <a:pt x="26585" y="9701"/>
                    <a:pt x="26434" y="9763"/>
                    <a:pt x="26322" y="9874"/>
                  </a:cubicBezTo>
                  <a:lnTo>
                    <a:pt x="26252" y="9945"/>
                  </a:lnTo>
                  <a:cubicBezTo>
                    <a:pt x="26022" y="10176"/>
                    <a:pt x="25807" y="10631"/>
                    <a:pt x="25773" y="10959"/>
                  </a:cubicBezTo>
                  <a:cubicBezTo>
                    <a:pt x="25773" y="10959"/>
                    <a:pt x="25687" y="11865"/>
                    <a:pt x="25124" y="12430"/>
                  </a:cubicBezTo>
                  <a:cubicBezTo>
                    <a:pt x="24657" y="12897"/>
                    <a:pt x="24024" y="13159"/>
                    <a:pt x="23363" y="13159"/>
                  </a:cubicBezTo>
                  <a:cubicBezTo>
                    <a:pt x="23351" y="13159"/>
                    <a:pt x="23341" y="13156"/>
                    <a:pt x="23329" y="13156"/>
                  </a:cubicBezTo>
                  <a:cubicBezTo>
                    <a:pt x="23312" y="13156"/>
                    <a:pt x="23293" y="13161"/>
                    <a:pt x="23276" y="13161"/>
                  </a:cubicBezTo>
                  <a:cubicBezTo>
                    <a:pt x="22268" y="13161"/>
                    <a:pt x="21358" y="12553"/>
                    <a:pt x="20974" y="11623"/>
                  </a:cubicBezTo>
                  <a:cubicBezTo>
                    <a:pt x="20588" y="10691"/>
                    <a:pt x="20801" y="9620"/>
                    <a:pt x="21513" y="8908"/>
                  </a:cubicBezTo>
                  <a:cubicBezTo>
                    <a:pt x="22076" y="8345"/>
                    <a:pt x="22987" y="8257"/>
                    <a:pt x="22987" y="8257"/>
                  </a:cubicBezTo>
                  <a:cubicBezTo>
                    <a:pt x="23310" y="8228"/>
                    <a:pt x="23765" y="8010"/>
                    <a:pt x="23996" y="7779"/>
                  </a:cubicBezTo>
                  <a:lnTo>
                    <a:pt x="24117" y="7662"/>
                  </a:lnTo>
                  <a:cubicBezTo>
                    <a:pt x="24345" y="7432"/>
                    <a:pt x="24347" y="7063"/>
                    <a:pt x="24122" y="6831"/>
                  </a:cubicBezTo>
                  <a:lnTo>
                    <a:pt x="23358" y="6067"/>
                  </a:lnTo>
                  <a:lnTo>
                    <a:pt x="17464" y="174"/>
                  </a:lnTo>
                  <a:cubicBezTo>
                    <a:pt x="17353" y="64"/>
                    <a:pt x="17202" y="0"/>
                    <a:pt x="17044" y="0"/>
                  </a:cubicBezTo>
                  <a:close/>
                </a:path>
              </a:pathLst>
            </a:custGeom>
            <a:solidFill>
              <a:srgbClr val="A5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7"/>
            <p:cNvSpPr/>
            <p:nvPr/>
          </p:nvSpPr>
          <p:spPr>
            <a:xfrm>
              <a:off x="1690156" y="2190379"/>
              <a:ext cx="411261" cy="409845"/>
            </a:xfrm>
            <a:custGeom>
              <a:avLst/>
              <a:gdLst/>
              <a:ahLst/>
              <a:cxnLst/>
              <a:rect l="l" t="t" r="r" b="b"/>
              <a:pathLst>
                <a:path w="34286" h="34168" extrusionOk="0">
                  <a:moveTo>
                    <a:pt x="17145" y="1"/>
                  </a:moveTo>
                  <a:cubicBezTo>
                    <a:pt x="16992" y="1"/>
                    <a:pt x="16839" y="59"/>
                    <a:pt x="16722" y="176"/>
                  </a:cubicBezTo>
                  <a:lnTo>
                    <a:pt x="16686" y="210"/>
                  </a:lnTo>
                  <a:cubicBezTo>
                    <a:pt x="16681" y="215"/>
                    <a:pt x="16681" y="220"/>
                    <a:pt x="16676" y="225"/>
                  </a:cubicBezTo>
                  <a:lnTo>
                    <a:pt x="11966" y="4935"/>
                  </a:lnTo>
                  <a:lnTo>
                    <a:pt x="9984" y="6917"/>
                  </a:lnTo>
                  <a:cubicBezTo>
                    <a:pt x="9756" y="7149"/>
                    <a:pt x="9758" y="7521"/>
                    <a:pt x="9988" y="7751"/>
                  </a:cubicBezTo>
                  <a:lnTo>
                    <a:pt x="10048" y="7810"/>
                  </a:lnTo>
                  <a:cubicBezTo>
                    <a:pt x="10290" y="8021"/>
                    <a:pt x="10698" y="8211"/>
                    <a:pt x="11002" y="8239"/>
                  </a:cubicBezTo>
                  <a:cubicBezTo>
                    <a:pt x="11002" y="8239"/>
                    <a:pt x="11759" y="8319"/>
                    <a:pt x="12317" y="8760"/>
                  </a:cubicBezTo>
                  <a:cubicBezTo>
                    <a:pt x="12404" y="8821"/>
                    <a:pt x="12487" y="8887"/>
                    <a:pt x="12562" y="8963"/>
                  </a:cubicBezTo>
                  <a:cubicBezTo>
                    <a:pt x="13552" y="9938"/>
                    <a:pt x="13559" y="11536"/>
                    <a:pt x="12576" y="12516"/>
                  </a:cubicBezTo>
                  <a:cubicBezTo>
                    <a:pt x="12086" y="13006"/>
                    <a:pt x="11445" y="13250"/>
                    <a:pt x="10804" y="13250"/>
                  </a:cubicBezTo>
                  <a:cubicBezTo>
                    <a:pt x="10156" y="13250"/>
                    <a:pt x="9509" y="13001"/>
                    <a:pt x="9018" y="12502"/>
                  </a:cubicBezTo>
                  <a:cubicBezTo>
                    <a:pt x="8939" y="12421"/>
                    <a:pt x="8869" y="12335"/>
                    <a:pt x="8807" y="12241"/>
                  </a:cubicBezTo>
                  <a:cubicBezTo>
                    <a:pt x="8376" y="11683"/>
                    <a:pt x="8300" y="10944"/>
                    <a:pt x="8300" y="10944"/>
                  </a:cubicBezTo>
                  <a:cubicBezTo>
                    <a:pt x="8271" y="10652"/>
                    <a:pt x="8094" y="10264"/>
                    <a:pt x="7894" y="10017"/>
                  </a:cubicBezTo>
                  <a:cubicBezTo>
                    <a:pt x="7890" y="10013"/>
                    <a:pt x="7887" y="10008"/>
                    <a:pt x="7883" y="10005"/>
                  </a:cubicBezTo>
                  <a:lnTo>
                    <a:pt x="7810" y="9933"/>
                  </a:lnTo>
                  <a:cubicBezTo>
                    <a:pt x="7697" y="9818"/>
                    <a:pt x="7544" y="9756"/>
                    <a:pt x="7388" y="9756"/>
                  </a:cubicBezTo>
                  <a:cubicBezTo>
                    <a:pt x="7313" y="9756"/>
                    <a:pt x="7238" y="9770"/>
                    <a:pt x="7166" y="9799"/>
                  </a:cubicBezTo>
                  <a:cubicBezTo>
                    <a:pt x="7096" y="9828"/>
                    <a:pt x="7029" y="9871"/>
                    <a:pt x="6974" y="9924"/>
                  </a:cubicBezTo>
                  <a:lnTo>
                    <a:pt x="5908" y="10990"/>
                  </a:lnTo>
                  <a:lnTo>
                    <a:pt x="282" y="16618"/>
                  </a:lnTo>
                  <a:cubicBezTo>
                    <a:pt x="277" y="16623"/>
                    <a:pt x="270" y="16624"/>
                    <a:pt x="265" y="16628"/>
                  </a:cubicBezTo>
                  <a:lnTo>
                    <a:pt x="236" y="16662"/>
                  </a:lnTo>
                  <a:cubicBezTo>
                    <a:pt x="0" y="16896"/>
                    <a:pt x="0" y="17275"/>
                    <a:pt x="236" y="17510"/>
                  </a:cubicBezTo>
                  <a:lnTo>
                    <a:pt x="6965" y="24238"/>
                  </a:lnTo>
                  <a:cubicBezTo>
                    <a:pt x="7082" y="24355"/>
                    <a:pt x="7235" y="24414"/>
                    <a:pt x="7388" y="24414"/>
                  </a:cubicBezTo>
                  <a:cubicBezTo>
                    <a:pt x="7541" y="24414"/>
                    <a:pt x="7695" y="24355"/>
                    <a:pt x="7811" y="24238"/>
                  </a:cubicBezTo>
                  <a:lnTo>
                    <a:pt x="7882" y="24168"/>
                  </a:lnTo>
                  <a:cubicBezTo>
                    <a:pt x="8115" y="23932"/>
                    <a:pt x="8330" y="23478"/>
                    <a:pt x="8364" y="23150"/>
                  </a:cubicBezTo>
                  <a:cubicBezTo>
                    <a:pt x="8364" y="23150"/>
                    <a:pt x="8450" y="22237"/>
                    <a:pt x="9016" y="21669"/>
                  </a:cubicBezTo>
                  <a:cubicBezTo>
                    <a:pt x="9506" y="21169"/>
                    <a:pt x="10154" y="20919"/>
                    <a:pt x="10803" y="20919"/>
                  </a:cubicBezTo>
                  <a:cubicBezTo>
                    <a:pt x="11444" y="20919"/>
                    <a:pt x="12085" y="21163"/>
                    <a:pt x="12574" y="21653"/>
                  </a:cubicBezTo>
                  <a:cubicBezTo>
                    <a:pt x="13559" y="22637"/>
                    <a:pt x="13552" y="24236"/>
                    <a:pt x="12559" y="25211"/>
                  </a:cubicBezTo>
                  <a:cubicBezTo>
                    <a:pt x="11994" y="25777"/>
                    <a:pt x="11081" y="25867"/>
                    <a:pt x="11081" y="25867"/>
                  </a:cubicBezTo>
                  <a:cubicBezTo>
                    <a:pt x="10753" y="25898"/>
                    <a:pt x="10295" y="26116"/>
                    <a:pt x="10063" y="26346"/>
                  </a:cubicBezTo>
                  <a:lnTo>
                    <a:pt x="9989" y="26419"/>
                  </a:lnTo>
                  <a:cubicBezTo>
                    <a:pt x="9758" y="26653"/>
                    <a:pt x="9758" y="27030"/>
                    <a:pt x="9989" y="27264"/>
                  </a:cubicBezTo>
                  <a:lnTo>
                    <a:pt x="16722" y="33995"/>
                  </a:lnTo>
                  <a:cubicBezTo>
                    <a:pt x="16839" y="34110"/>
                    <a:pt x="16991" y="34168"/>
                    <a:pt x="17144" y="34168"/>
                  </a:cubicBezTo>
                  <a:cubicBezTo>
                    <a:pt x="17296" y="34168"/>
                    <a:pt x="17448" y="34110"/>
                    <a:pt x="17565" y="33995"/>
                  </a:cubicBezTo>
                  <a:lnTo>
                    <a:pt x="24296" y="27264"/>
                  </a:lnTo>
                  <a:cubicBezTo>
                    <a:pt x="24414" y="27148"/>
                    <a:pt x="24567" y="27090"/>
                    <a:pt x="24720" y="27090"/>
                  </a:cubicBezTo>
                  <a:cubicBezTo>
                    <a:pt x="24873" y="27090"/>
                    <a:pt x="25027" y="27148"/>
                    <a:pt x="25144" y="27264"/>
                  </a:cubicBezTo>
                  <a:lnTo>
                    <a:pt x="25264" y="27384"/>
                  </a:lnTo>
                  <a:cubicBezTo>
                    <a:pt x="25496" y="27619"/>
                    <a:pt x="25712" y="28077"/>
                    <a:pt x="25743" y="28402"/>
                  </a:cubicBezTo>
                  <a:cubicBezTo>
                    <a:pt x="25743" y="28402"/>
                    <a:pt x="25832" y="29315"/>
                    <a:pt x="26399" y="29883"/>
                  </a:cubicBezTo>
                  <a:cubicBezTo>
                    <a:pt x="26888" y="30368"/>
                    <a:pt x="27526" y="30611"/>
                    <a:pt x="28165" y="30611"/>
                  </a:cubicBezTo>
                  <a:cubicBezTo>
                    <a:pt x="28806" y="30611"/>
                    <a:pt x="29447" y="30366"/>
                    <a:pt x="29936" y="29878"/>
                  </a:cubicBezTo>
                  <a:cubicBezTo>
                    <a:pt x="30913" y="28901"/>
                    <a:pt x="30914" y="27319"/>
                    <a:pt x="29943" y="26340"/>
                  </a:cubicBezTo>
                  <a:lnTo>
                    <a:pt x="29943" y="26340"/>
                  </a:lnTo>
                  <a:lnTo>
                    <a:pt x="29943" y="26344"/>
                  </a:lnTo>
                  <a:cubicBezTo>
                    <a:pt x="29373" y="25774"/>
                    <a:pt x="28460" y="25688"/>
                    <a:pt x="28460" y="25688"/>
                  </a:cubicBezTo>
                  <a:cubicBezTo>
                    <a:pt x="28132" y="25654"/>
                    <a:pt x="27677" y="25439"/>
                    <a:pt x="27442" y="25206"/>
                  </a:cubicBezTo>
                  <a:lnTo>
                    <a:pt x="27322" y="25084"/>
                  </a:lnTo>
                  <a:cubicBezTo>
                    <a:pt x="27092" y="24851"/>
                    <a:pt x="27092" y="24475"/>
                    <a:pt x="27322" y="24241"/>
                  </a:cubicBezTo>
                  <a:lnTo>
                    <a:pt x="34054" y="17508"/>
                  </a:lnTo>
                  <a:cubicBezTo>
                    <a:pt x="34285" y="17275"/>
                    <a:pt x="34285" y="16897"/>
                    <a:pt x="34054" y="16664"/>
                  </a:cubicBezTo>
                  <a:lnTo>
                    <a:pt x="27322" y="9933"/>
                  </a:lnTo>
                  <a:cubicBezTo>
                    <a:pt x="27090" y="9698"/>
                    <a:pt x="27090" y="9320"/>
                    <a:pt x="27322" y="9085"/>
                  </a:cubicBezTo>
                  <a:lnTo>
                    <a:pt x="27327" y="9081"/>
                  </a:lnTo>
                  <a:cubicBezTo>
                    <a:pt x="27559" y="8848"/>
                    <a:pt x="28017" y="8635"/>
                    <a:pt x="28345" y="8601"/>
                  </a:cubicBezTo>
                  <a:cubicBezTo>
                    <a:pt x="28345" y="8601"/>
                    <a:pt x="29258" y="8515"/>
                    <a:pt x="29825" y="7947"/>
                  </a:cubicBezTo>
                  <a:cubicBezTo>
                    <a:pt x="30817" y="6972"/>
                    <a:pt x="30823" y="5372"/>
                    <a:pt x="29840" y="4389"/>
                  </a:cubicBezTo>
                  <a:cubicBezTo>
                    <a:pt x="29350" y="3899"/>
                    <a:pt x="28709" y="3655"/>
                    <a:pt x="28068" y="3655"/>
                  </a:cubicBezTo>
                  <a:cubicBezTo>
                    <a:pt x="27420" y="3655"/>
                    <a:pt x="26771" y="3905"/>
                    <a:pt x="26280" y="4404"/>
                  </a:cubicBezTo>
                  <a:cubicBezTo>
                    <a:pt x="25716" y="4969"/>
                    <a:pt x="25628" y="5887"/>
                    <a:pt x="25628" y="5887"/>
                  </a:cubicBezTo>
                  <a:cubicBezTo>
                    <a:pt x="25596" y="6210"/>
                    <a:pt x="25381" y="6670"/>
                    <a:pt x="25146" y="6903"/>
                  </a:cubicBezTo>
                  <a:lnTo>
                    <a:pt x="25144" y="6907"/>
                  </a:lnTo>
                  <a:cubicBezTo>
                    <a:pt x="25027" y="7023"/>
                    <a:pt x="24873" y="7081"/>
                    <a:pt x="24720" y="7081"/>
                  </a:cubicBezTo>
                  <a:cubicBezTo>
                    <a:pt x="24567" y="7081"/>
                    <a:pt x="24414" y="7023"/>
                    <a:pt x="24296" y="6907"/>
                  </a:cubicBezTo>
                  <a:lnTo>
                    <a:pt x="17567" y="176"/>
                  </a:lnTo>
                  <a:cubicBezTo>
                    <a:pt x="17450" y="59"/>
                    <a:pt x="17297" y="1"/>
                    <a:pt x="17145" y="1"/>
                  </a:cubicBezTo>
                  <a:close/>
                </a:path>
              </a:pathLst>
            </a:custGeom>
            <a:solidFill>
              <a:srgbClr val="DBE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7"/>
            <p:cNvSpPr/>
            <p:nvPr/>
          </p:nvSpPr>
          <p:spPr>
            <a:xfrm>
              <a:off x="1484068" y="1984268"/>
              <a:ext cx="408862" cy="407494"/>
            </a:xfrm>
            <a:custGeom>
              <a:avLst/>
              <a:gdLst/>
              <a:ahLst/>
              <a:cxnLst/>
              <a:rect l="l" t="t" r="r" b="b"/>
              <a:pathLst>
                <a:path w="34086" h="33972" extrusionOk="0">
                  <a:moveTo>
                    <a:pt x="17043" y="1"/>
                  </a:moveTo>
                  <a:cubicBezTo>
                    <a:pt x="16887" y="1"/>
                    <a:pt x="16736" y="61"/>
                    <a:pt x="16624" y="172"/>
                  </a:cubicBezTo>
                  <a:lnTo>
                    <a:pt x="9932" y="6866"/>
                  </a:lnTo>
                  <a:cubicBezTo>
                    <a:pt x="9701" y="7099"/>
                    <a:pt x="9701" y="7475"/>
                    <a:pt x="9932" y="7709"/>
                  </a:cubicBezTo>
                  <a:lnTo>
                    <a:pt x="10003" y="7779"/>
                  </a:lnTo>
                  <a:cubicBezTo>
                    <a:pt x="10235" y="8009"/>
                    <a:pt x="10689" y="8223"/>
                    <a:pt x="11014" y="8254"/>
                  </a:cubicBezTo>
                  <a:cubicBezTo>
                    <a:pt x="11014" y="8254"/>
                    <a:pt x="11923" y="8345"/>
                    <a:pt x="12486" y="8907"/>
                  </a:cubicBezTo>
                  <a:cubicBezTo>
                    <a:pt x="13430" y="9883"/>
                    <a:pt x="13420" y="11436"/>
                    <a:pt x="12459" y="12397"/>
                  </a:cubicBezTo>
                  <a:cubicBezTo>
                    <a:pt x="11973" y="12885"/>
                    <a:pt x="11335" y="13129"/>
                    <a:pt x="10697" y="13129"/>
                  </a:cubicBezTo>
                  <a:cubicBezTo>
                    <a:pt x="10074" y="13129"/>
                    <a:pt x="9450" y="12896"/>
                    <a:pt x="8968" y="12430"/>
                  </a:cubicBezTo>
                  <a:cubicBezTo>
                    <a:pt x="8402" y="11864"/>
                    <a:pt x="8314" y="10958"/>
                    <a:pt x="8314" y="10958"/>
                  </a:cubicBezTo>
                  <a:cubicBezTo>
                    <a:pt x="8280" y="10633"/>
                    <a:pt x="8067" y="10178"/>
                    <a:pt x="7835" y="9948"/>
                  </a:cubicBezTo>
                  <a:lnTo>
                    <a:pt x="7765" y="9873"/>
                  </a:lnTo>
                  <a:cubicBezTo>
                    <a:pt x="7653" y="9763"/>
                    <a:pt x="7502" y="9701"/>
                    <a:pt x="7344" y="9699"/>
                  </a:cubicBezTo>
                  <a:cubicBezTo>
                    <a:pt x="7186" y="9699"/>
                    <a:pt x="7037" y="9763"/>
                    <a:pt x="6926" y="9873"/>
                  </a:cubicBezTo>
                  <a:lnTo>
                    <a:pt x="232" y="16566"/>
                  </a:lnTo>
                  <a:cubicBezTo>
                    <a:pt x="0" y="16800"/>
                    <a:pt x="0" y="17174"/>
                    <a:pt x="232" y="17406"/>
                  </a:cubicBezTo>
                  <a:lnTo>
                    <a:pt x="6170" y="23347"/>
                  </a:lnTo>
                  <a:lnTo>
                    <a:pt x="6167" y="23347"/>
                  </a:lnTo>
                  <a:lnTo>
                    <a:pt x="6929" y="24109"/>
                  </a:lnTo>
                  <a:cubicBezTo>
                    <a:pt x="7154" y="24343"/>
                    <a:pt x="7152" y="24712"/>
                    <a:pt x="6924" y="24942"/>
                  </a:cubicBezTo>
                  <a:lnTo>
                    <a:pt x="6805" y="25059"/>
                  </a:lnTo>
                  <a:cubicBezTo>
                    <a:pt x="6574" y="25290"/>
                    <a:pt x="6119" y="25508"/>
                    <a:pt x="5794" y="25537"/>
                  </a:cubicBezTo>
                  <a:cubicBezTo>
                    <a:pt x="5794" y="25537"/>
                    <a:pt x="4883" y="25625"/>
                    <a:pt x="4322" y="26188"/>
                  </a:cubicBezTo>
                  <a:cubicBezTo>
                    <a:pt x="3610" y="26900"/>
                    <a:pt x="3397" y="27971"/>
                    <a:pt x="3781" y="28903"/>
                  </a:cubicBezTo>
                  <a:cubicBezTo>
                    <a:pt x="4167" y="29833"/>
                    <a:pt x="5075" y="30441"/>
                    <a:pt x="6083" y="30441"/>
                  </a:cubicBezTo>
                  <a:cubicBezTo>
                    <a:pt x="6102" y="30441"/>
                    <a:pt x="6119" y="30436"/>
                    <a:pt x="6138" y="30436"/>
                  </a:cubicBezTo>
                  <a:cubicBezTo>
                    <a:pt x="6148" y="30436"/>
                    <a:pt x="6158" y="30437"/>
                    <a:pt x="6170" y="30437"/>
                  </a:cubicBezTo>
                  <a:cubicBezTo>
                    <a:pt x="6173" y="30437"/>
                    <a:pt x="6175" y="30437"/>
                    <a:pt x="6177" y="30437"/>
                  </a:cubicBezTo>
                  <a:cubicBezTo>
                    <a:pt x="6835" y="30437"/>
                    <a:pt x="7466" y="30175"/>
                    <a:pt x="7933" y="29710"/>
                  </a:cubicBezTo>
                  <a:cubicBezTo>
                    <a:pt x="8494" y="29145"/>
                    <a:pt x="8582" y="28239"/>
                    <a:pt x="8582" y="28239"/>
                  </a:cubicBezTo>
                  <a:cubicBezTo>
                    <a:pt x="8614" y="27911"/>
                    <a:pt x="8829" y="27456"/>
                    <a:pt x="9059" y="27225"/>
                  </a:cubicBezTo>
                  <a:lnTo>
                    <a:pt x="9129" y="27154"/>
                  </a:lnTo>
                  <a:cubicBezTo>
                    <a:pt x="9243" y="27043"/>
                    <a:pt x="9394" y="26981"/>
                    <a:pt x="9551" y="26981"/>
                  </a:cubicBezTo>
                  <a:cubicBezTo>
                    <a:pt x="9708" y="26981"/>
                    <a:pt x="9859" y="27043"/>
                    <a:pt x="9970" y="27154"/>
                  </a:cubicBezTo>
                  <a:lnTo>
                    <a:pt x="11033" y="28217"/>
                  </a:lnTo>
                  <a:lnTo>
                    <a:pt x="11033" y="28211"/>
                  </a:lnTo>
                  <a:lnTo>
                    <a:pt x="16621" y="33800"/>
                  </a:lnTo>
                  <a:cubicBezTo>
                    <a:pt x="16734" y="33909"/>
                    <a:pt x="16885" y="33971"/>
                    <a:pt x="17043" y="33971"/>
                  </a:cubicBezTo>
                  <a:cubicBezTo>
                    <a:pt x="17192" y="33970"/>
                    <a:pt x="17337" y="33913"/>
                    <a:pt x="17445" y="33810"/>
                  </a:cubicBezTo>
                  <a:cubicBezTo>
                    <a:pt x="17450" y="33805"/>
                    <a:pt x="17457" y="33803"/>
                    <a:pt x="17462" y="33800"/>
                  </a:cubicBezTo>
                  <a:lnTo>
                    <a:pt x="23088" y="28172"/>
                  </a:lnTo>
                  <a:lnTo>
                    <a:pt x="24154" y="27106"/>
                  </a:lnTo>
                  <a:cubicBezTo>
                    <a:pt x="24209" y="27053"/>
                    <a:pt x="24274" y="27010"/>
                    <a:pt x="24346" y="26981"/>
                  </a:cubicBezTo>
                  <a:cubicBezTo>
                    <a:pt x="24418" y="26951"/>
                    <a:pt x="24494" y="26937"/>
                    <a:pt x="24569" y="26937"/>
                  </a:cubicBezTo>
                  <a:cubicBezTo>
                    <a:pt x="24724" y="26937"/>
                    <a:pt x="24876" y="26998"/>
                    <a:pt x="24990" y="27113"/>
                  </a:cubicBezTo>
                  <a:lnTo>
                    <a:pt x="25063" y="27187"/>
                  </a:lnTo>
                  <a:cubicBezTo>
                    <a:pt x="25067" y="27190"/>
                    <a:pt x="25070" y="27195"/>
                    <a:pt x="25074" y="27199"/>
                  </a:cubicBezTo>
                  <a:cubicBezTo>
                    <a:pt x="25274" y="27444"/>
                    <a:pt x="25450" y="27834"/>
                    <a:pt x="25480" y="28124"/>
                  </a:cubicBezTo>
                  <a:cubicBezTo>
                    <a:pt x="25480" y="28124"/>
                    <a:pt x="25556" y="28865"/>
                    <a:pt x="25985" y="29423"/>
                  </a:cubicBezTo>
                  <a:cubicBezTo>
                    <a:pt x="26049" y="29516"/>
                    <a:pt x="26119" y="29603"/>
                    <a:pt x="26198" y="29684"/>
                  </a:cubicBezTo>
                  <a:cubicBezTo>
                    <a:pt x="26689" y="30182"/>
                    <a:pt x="27336" y="30431"/>
                    <a:pt x="27983" y="30431"/>
                  </a:cubicBezTo>
                  <a:cubicBezTo>
                    <a:pt x="28624" y="30431"/>
                    <a:pt x="29265" y="30187"/>
                    <a:pt x="29754" y="29698"/>
                  </a:cubicBezTo>
                  <a:cubicBezTo>
                    <a:pt x="30737" y="28716"/>
                    <a:pt x="30732" y="27120"/>
                    <a:pt x="29742" y="26143"/>
                  </a:cubicBezTo>
                  <a:cubicBezTo>
                    <a:pt x="29667" y="26069"/>
                    <a:pt x="29584" y="26001"/>
                    <a:pt x="29497" y="25941"/>
                  </a:cubicBezTo>
                  <a:cubicBezTo>
                    <a:pt x="28937" y="25500"/>
                    <a:pt x="28182" y="25421"/>
                    <a:pt x="28182" y="25421"/>
                  </a:cubicBezTo>
                  <a:cubicBezTo>
                    <a:pt x="27878" y="25392"/>
                    <a:pt x="27470" y="25203"/>
                    <a:pt x="27226" y="24990"/>
                  </a:cubicBezTo>
                  <a:lnTo>
                    <a:pt x="27168" y="24932"/>
                  </a:lnTo>
                  <a:cubicBezTo>
                    <a:pt x="26938" y="24703"/>
                    <a:pt x="26936" y="24331"/>
                    <a:pt x="27164" y="24099"/>
                  </a:cubicBezTo>
                  <a:lnTo>
                    <a:pt x="29146" y="22115"/>
                  </a:lnTo>
                  <a:lnTo>
                    <a:pt x="33856" y="17407"/>
                  </a:lnTo>
                  <a:cubicBezTo>
                    <a:pt x="33861" y="17402"/>
                    <a:pt x="33861" y="17397"/>
                    <a:pt x="33866" y="17392"/>
                  </a:cubicBezTo>
                  <a:cubicBezTo>
                    <a:pt x="34086" y="17160"/>
                    <a:pt x="34081" y="16795"/>
                    <a:pt x="33856" y="16566"/>
                  </a:cubicBezTo>
                  <a:lnTo>
                    <a:pt x="27162" y="9873"/>
                  </a:lnTo>
                  <a:cubicBezTo>
                    <a:pt x="27052" y="9764"/>
                    <a:pt x="26905" y="9701"/>
                    <a:pt x="26750" y="9701"/>
                  </a:cubicBezTo>
                  <a:cubicBezTo>
                    <a:pt x="26748" y="9701"/>
                    <a:pt x="26746" y="9701"/>
                    <a:pt x="26744" y="9701"/>
                  </a:cubicBezTo>
                  <a:cubicBezTo>
                    <a:pt x="26586" y="9701"/>
                    <a:pt x="26435" y="9763"/>
                    <a:pt x="26323" y="9873"/>
                  </a:cubicBezTo>
                  <a:lnTo>
                    <a:pt x="26249" y="9948"/>
                  </a:lnTo>
                  <a:cubicBezTo>
                    <a:pt x="26019" y="10178"/>
                    <a:pt x="25803" y="10635"/>
                    <a:pt x="25774" y="10961"/>
                  </a:cubicBezTo>
                  <a:cubicBezTo>
                    <a:pt x="25774" y="10961"/>
                    <a:pt x="25685" y="11869"/>
                    <a:pt x="25122" y="12434"/>
                  </a:cubicBezTo>
                  <a:cubicBezTo>
                    <a:pt x="24634" y="12928"/>
                    <a:pt x="23990" y="13175"/>
                    <a:pt x="23347" y="13175"/>
                  </a:cubicBezTo>
                  <a:cubicBezTo>
                    <a:pt x="22709" y="13175"/>
                    <a:pt x="22072" y="12932"/>
                    <a:pt x="21586" y="12446"/>
                  </a:cubicBezTo>
                  <a:cubicBezTo>
                    <a:pt x="20608" y="11467"/>
                    <a:pt x="20613" y="9881"/>
                    <a:pt x="21598" y="8910"/>
                  </a:cubicBezTo>
                  <a:cubicBezTo>
                    <a:pt x="22163" y="8347"/>
                    <a:pt x="23071" y="8258"/>
                    <a:pt x="23071" y="8258"/>
                  </a:cubicBezTo>
                  <a:cubicBezTo>
                    <a:pt x="23395" y="8227"/>
                    <a:pt x="23850" y="8014"/>
                    <a:pt x="24080" y="7782"/>
                  </a:cubicBezTo>
                  <a:lnTo>
                    <a:pt x="24159" y="7709"/>
                  </a:lnTo>
                  <a:cubicBezTo>
                    <a:pt x="24389" y="7475"/>
                    <a:pt x="24389" y="7099"/>
                    <a:pt x="24159" y="6866"/>
                  </a:cubicBezTo>
                  <a:lnTo>
                    <a:pt x="17465" y="172"/>
                  </a:lnTo>
                  <a:cubicBezTo>
                    <a:pt x="17352" y="63"/>
                    <a:pt x="17201" y="1"/>
                    <a:pt x="17043" y="1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7"/>
            <p:cNvSpPr/>
            <p:nvPr/>
          </p:nvSpPr>
          <p:spPr>
            <a:xfrm flipH="1">
              <a:off x="865779" y="2190662"/>
              <a:ext cx="408898" cy="407518"/>
            </a:xfrm>
            <a:custGeom>
              <a:avLst/>
              <a:gdLst/>
              <a:ahLst/>
              <a:cxnLst/>
              <a:rect l="l" t="t" r="r" b="b"/>
              <a:pathLst>
                <a:path w="34089" h="33974" extrusionOk="0">
                  <a:moveTo>
                    <a:pt x="17044" y="0"/>
                  </a:moveTo>
                  <a:cubicBezTo>
                    <a:pt x="16893" y="2"/>
                    <a:pt x="16750" y="60"/>
                    <a:pt x="16640" y="163"/>
                  </a:cubicBezTo>
                  <a:lnTo>
                    <a:pt x="12729" y="4075"/>
                  </a:lnTo>
                  <a:lnTo>
                    <a:pt x="12729" y="4070"/>
                  </a:lnTo>
                  <a:lnTo>
                    <a:pt x="10005" y="6793"/>
                  </a:lnTo>
                  <a:cubicBezTo>
                    <a:pt x="9890" y="6904"/>
                    <a:pt x="9742" y="6959"/>
                    <a:pt x="9595" y="6959"/>
                  </a:cubicBezTo>
                  <a:cubicBezTo>
                    <a:pt x="9444" y="6959"/>
                    <a:pt x="9293" y="6901"/>
                    <a:pt x="9178" y="6787"/>
                  </a:cubicBezTo>
                  <a:lnTo>
                    <a:pt x="9104" y="6713"/>
                  </a:lnTo>
                  <a:cubicBezTo>
                    <a:pt x="8874" y="6481"/>
                    <a:pt x="8660" y="6026"/>
                    <a:pt x="8625" y="5702"/>
                  </a:cubicBezTo>
                  <a:cubicBezTo>
                    <a:pt x="8625" y="5702"/>
                    <a:pt x="8539" y="4792"/>
                    <a:pt x="7976" y="4229"/>
                  </a:cubicBezTo>
                  <a:cubicBezTo>
                    <a:pt x="7478" y="3726"/>
                    <a:pt x="6821" y="3474"/>
                    <a:pt x="6165" y="3474"/>
                  </a:cubicBezTo>
                  <a:cubicBezTo>
                    <a:pt x="5524" y="3474"/>
                    <a:pt x="4883" y="3714"/>
                    <a:pt x="4388" y="4197"/>
                  </a:cubicBezTo>
                  <a:cubicBezTo>
                    <a:pt x="3384" y="5172"/>
                    <a:pt x="3354" y="6775"/>
                    <a:pt x="4322" y="7785"/>
                  </a:cubicBezTo>
                  <a:cubicBezTo>
                    <a:pt x="4884" y="8350"/>
                    <a:pt x="5795" y="8439"/>
                    <a:pt x="5795" y="8439"/>
                  </a:cubicBezTo>
                  <a:cubicBezTo>
                    <a:pt x="6118" y="8468"/>
                    <a:pt x="6573" y="8686"/>
                    <a:pt x="6804" y="8916"/>
                  </a:cubicBezTo>
                  <a:lnTo>
                    <a:pt x="6924" y="9033"/>
                  </a:lnTo>
                  <a:cubicBezTo>
                    <a:pt x="7153" y="9267"/>
                    <a:pt x="7153" y="9641"/>
                    <a:pt x="6924" y="9874"/>
                  </a:cubicBezTo>
                  <a:lnTo>
                    <a:pt x="3488" y="13310"/>
                  </a:lnTo>
                  <a:lnTo>
                    <a:pt x="310" y="16487"/>
                  </a:lnTo>
                  <a:lnTo>
                    <a:pt x="233" y="16566"/>
                  </a:lnTo>
                  <a:cubicBezTo>
                    <a:pt x="1" y="16798"/>
                    <a:pt x="1" y="17174"/>
                    <a:pt x="233" y="17405"/>
                  </a:cubicBezTo>
                  <a:lnTo>
                    <a:pt x="6926" y="24099"/>
                  </a:lnTo>
                  <a:cubicBezTo>
                    <a:pt x="7156" y="24332"/>
                    <a:pt x="7156" y="24706"/>
                    <a:pt x="6926" y="24938"/>
                  </a:cubicBezTo>
                  <a:lnTo>
                    <a:pt x="6919" y="24945"/>
                  </a:lnTo>
                  <a:cubicBezTo>
                    <a:pt x="6688" y="25177"/>
                    <a:pt x="6233" y="25391"/>
                    <a:pt x="5908" y="25420"/>
                  </a:cubicBezTo>
                  <a:cubicBezTo>
                    <a:pt x="5908" y="25420"/>
                    <a:pt x="4999" y="25511"/>
                    <a:pt x="4436" y="26074"/>
                  </a:cubicBezTo>
                  <a:cubicBezTo>
                    <a:pt x="3478" y="27047"/>
                    <a:pt x="3485" y="28613"/>
                    <a:pt x="4451" y="29579"/>
                  </a:cubicBezTo>
                  <a:cubicBezTo>
                    <a:pt x="4938" y="30065"/>
                    <a:pt x="5575" y="30309"/>
                    <a:pt x="6213" y="30309"/>
                  </a:cubicBezTo>
                  <a:cubicBezTo>
                    <a:pt x="6843" y="30309"/>
                    <a:pt x="7473" y="30072"/>
                    <a:pt x="7958" y="29596"/>
                  </a:cubicBezTo>
                  <a:cubicBezTo>
                    <a:pt x="8522" y="29031"/>
                    <a:pt x="8608" y="28125"/>
                    <a:pt x="8608" y="28125"/>
                  </a:cubicBezTo>
                  <a:cubicBezTo>
                    <a:pt x="8642" y="27797"/>
                    <a:pt x="8857" y="27341"/>
                    <a:pt x="9087" y="27111"/>
                  </a:cubicBezTo>
                  <a:lnTo>
                    <a:pt x="9090" y="27107"/>
                  </a:lnTo>
                  <a:cubicBezTo>
                    <a:pt x="9204" y="26996"/>
                    <a:pt x="9355" y="26934"/>
                    <a:pt x="9513" y="26934"/>
                  </a:cubicBezTo>
                  <a:cubicBezTo>
                    <a:pt x="9669" y="26934"/>
                    <a:pt x="9820" y="26996"/>
                    <a:pt x="9930" y="27107"/>
                  </a:cubicBezTo>
                  <a:lnTo>
                    <a:pt x="16623" y="33801"/>
                  </a:lnTo>
                  <a:cubicBezTo>
                    <a:pt x="16741" y="33916"/>
                    <a:pt x="16893" y="33973"/>
                    <a:pt x="17045" y="33973"/>
                  </a:cubicBezTo>
                  <a:cubicBezTo>
                    <a:pt x="17198" y="33973"/>
                    <a:pt x="17350" y="33916"/>
                    <a:pt x="17468" y="33801"/>
                  </a:cubicBezTo>
                  <a:lnTo>
                    <a:pt x="24161" y="27107"/>
                  </a:lnTo>
                  <a:cubicBezTo>
                    <a:pt x="24391" y="26874"/>
                    <a:pt x="24391" y="26500"/>
                    <a:pt x="24161" y="26266"/>
                  </a:cubicBezTo>
                  <a:lnTo>
                    <a:pt x="24082" y="26193"/>
                  </a:lnTo>
                  <a:cubicBezTo>
                    <a:pt x="23852" y="25963"/>
                    <a:pt x="23396" y="25746"/>
                    <a:pt x="23073" y="25714"/>
                  </a:cubicBezTo>
                  <a:cubicBezTo>
                    <a:pt x="23073" y="25714"/>
                    <a:pt x="22167" y="25628"/>
                    <a:pt x="21600" y="25063"/>
                  </a:cubicBezTo>
                  <a:cubicBezTo>
                    <a:pt x="20626" y="24092"/>
                    <a:pt x="20631" y="22513"/>
                    <a:pt x="21600" y="21541"/>
                  </a:cubicBezTo>
                  <a:cubicBezTo>
                    <a:pt x="22087" y="21055"/>
                    <a:pt x="22725" y="20812"/>
                    <a:pt x="23362" y="20812"/>
                  </a:cubicBezTo>
                  <a:cubicBezTo>
                    <a:pt x="24000" y="20812"/>
                    <a:pt x="24637" y="21055"/>
                    <a:pt x="25124" y="21541"/>
                  </a:cubicBezTo>
                  <a:cubicBezTo>
                    <a:pt x="25685" y="22104"/>
                    <a:pt x="25776" y="23016"/>
                    <a:pt x="25776" y="23016"/>
                  </a:cubicBezTo>
                  <a:cubicBezTo>
                    <a:pt x="25805" y="23338"/>
                    <a:pt x="26022" y="23793"/>
                    <a:pt x="26252" y="24025"/>
                  </a:cubicBezTo>
                  <a:lnTo>
                    <a:pt x="26325" y="24099"/>
                  </a:lnTo>
                  <a:cubicBezTo>
                    <a:pt x="26437" y="24209"/>
                    <a:pt x="26588" y="24270"/>
                    <a:pt x="26746" y="24270"/>
                  </a:cubicBezTo>
                  <a:cubicBezTo>
                    <a:pt x="26902" y="24270"/>
                    <a:pt x="27053" y="24209"/>
                    <a:pt x="27165" y="24099"/>
                  </a:cubicBezTo>
                  <a:lnTo>
                    <a:pt x="33858" y="17405"/>
                  </a:lnTo>
                  <a:cubicBezTo>
                    <a:pt x="34088" y="17172"/>
                    <a:pt x="34087" y="16798"/>
                    <a:pt x="33855" y="16566"/>
                  </a:cubicBezTo>
                  <a:lnTo>
                    <a:pt x="28225" y="10937"/>
                  </a:lnTo>
                  <a:lnTo>
                    <a:pt x="27163" y="9874"/>
                  </a:lnTo>
                  <a:cubicBezTo>
                    <a:pt x="27051" y="9763"/>
                    <a:pt x="26900" y="9701"/>
                    <a:pt x="26742" y="9701"/>
                  </a:cubicBezTo>
                  <a:cubicBezTo>
                    <a:pt x="26585" y="9701"/>
                    <a:pt x="26434" y="9763"/>
                    <a:pt x="26322" y="9874"/>
                  </a:cubicBezTo>
                  <a:lnTo>
                    <a:pt x="26252" y="9945"/>
                  </a:lnTo>
                  <a:cubicBezTo>
                    <a:pt x="26022" y="10176"/>
                    <a:pt x="25807" y="10631"/>
                    <a:pt x="25773" y="10959"/>
                  </a:cubicBezTo>
                  <a:cubicBezTo>
                    <a:pt x="25773" y="10959"/>
                    <a:pt x="25687" y="11865"/>
                    <a:pt x="25124" y="12430"/>
                  </a:cubicBezTo>
                  <a:cubicBezTo>
                    <a:pt x="24657" y="12897"/>
                    <a:pt x="24024" y="13159"/>
                    <a:pt x="23363" y="13159"/>
                  </a:cubicBezTo>
                  <a:cubicBezTo>
                    <a:pt x="23351" y="13159"/>
                    <a:pt x="23341" y="13156"/>
                    <a:pt x="23329" y="13156"/>
                  </a:cubicBezTo>
                  <a:cubicBezTo>
                    <a:pt x="23312" y="13156"/>
                    <a:pt x="23293" y="13161"/>
                    <a:pt x="23276" y="13161"/>
                  </a:cubicBezTo>
                  <a:cubicBezTo>
                    <a:pt x="22268" y="13161"/>
                    <a:pt x="21358" y="12553"/>
                    <a:pt x="20974" y="11623"/>
                  </a:cubicBezTo>
                  <a:cubicBezTo>
                    <a:pt x="20588" y="10691"/>
                    <a:pt x="20801" y="9620"/>
                    <a:pt x="21513" y="8908"/>
                  </a:cubicBezTo>
                  <a:cubicBezTo>
                    <a:pt x="22076" y="8345"/>
                    <a:pt x="22987" y="8257"/>
                    <a:pt x="22987" y="8257"/>
                  </a:cubicBezTo>
                  <a:cubicBezTo>
                    <a:pt x="23310" y="8228"/>
                    <a:pt x="23765" y="8010"/>
                    <a:pt x="23996" y="7779"/>
                  </a:cubicBezTo>
                  <a:lnTo>
                    <a:pt x="24117" y="7662"/>
                  </a:lnTo>
                  <a:cubicBezTo>
                    <a:pt x="24345" y="7432"/>
                    <a:pt x="24347" y="7063"/>
                    <a:pt x="24122" y="6831"/>
                  </a:cubicBezTo>
                  <a:lnTo>
                    <a:pt x="23358" y="6067"/>
                  </a:lnTo>
                  <a:lnTo>
                    <a:pt x="17464" y="174"/>
                  </a:lnTo>
                  <a:cubicBezTo>
                    <a:pt x="17353" y="64"/>
                    <a:pt x="17202" y="0"/>
                    <a:pt x="17044" y="0"/>
                  </a:cubicBezTo>
                  <a:close/>
                </a:path>
              </a:pathLst>
            </a:custGeom>
            <a:solidFill>
              <a:srgbClr val="A5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7"/>
            <p:cNvSpPr/>
            <p:nvPr/>
          </p:nvSpPr>
          <p:spPr>
            <a:xfrm>
              <a:off x="246070" y="1983826"/>
              <a:ext cx="408910" cy="407494"/>
            </a:xfrm>
            <a:custGeom>
              <a:avLst/>
              <a:gdLst/>
              <a:ahLst/>
              <a:cxnLst/>
              <a:rect l="l" t="t" r="r" b="b"/>
              <a:pathLst>
                <a:path w="34090" h="33972" extrusionOk="0">
                  <a:moveTo>
                    <a:pt x="17046" y="1"/>
                  </a:moveTo>
                  <a:cubicBezTo>
                    <a:pt x="16894" y="1"/>
                    <a:pt x="16742" y="59"/>
                    <a:pt x="16626" y="174"/>
                  </a:cubicBezTo>
                  <a:lnTo>
                    <a:pt x="9933" y="6868"/>
                  </a:lnTo>
                  <a:cubicBezTo>
                    <a:pt x="9821" y="6978"/>
                    <a:pt x="9670" y="7041"/>
                    <a:pt x="9512" y="7041"/>
                  </a:cubicBezTo>
                  <a:cubicBezTo>
                    <a:pt x="9354" y="7041"/>
                    <a:pt x="9203" y="6978"/>
                    <a:pt x="9094" y="6868"/>
                  </a:cubicBezTo>
                  <a:lnTo>
                    <a:pt x="9087" y="6861"/>
                  </a:lnTo>
                  <a:cubicBezTo>
                    <a:pt x="8857" y="6629"/>
                    <a:pt x="8642" y="6175"/>
                    <a:pt x="8611" y="5850"/>
                  </a:cubicBezTo>
                  <a:cubicBezTo>
                    <a:pt x="8611" y="5850"/>
                    <a:pt x="8522" y="4941"/>
                    <a:pt x="7959" y="4378"/>
                  </a:cubicBezTo>
                  <a:cubicBezTo>
                    <a:pt x="7469" y="3863"/>
                    <a:pt x="6813" y="3605"/>
                    <a:pt x="6156" y="3605"/>
                  </a:cubicBezTo>
                  <a:cubicBezTo>
                    <a:pt x="5520" y="3605"/>
                    <a:pt x="4883" y="3847"/>
                    <a:pt x="4396" y="4333"/>
                  </a:cubicBezTo>
                  <a:cubicBezTo>
                    <a:pt x="3407" y="5322"/>
                    <a:pt x="3425" y="6932"/>
                    <a:pt x="4435" y="7898"/>
                  </a:cubicBezTo>
                  <a:cubicBezTo>
                    <a:pt x="5002" y="8462"/>
                    <a:pt x="5908" y="8553"/>
                    <a:pt x="5908" y="8553"/>
                  </a:cubicBezTo>
                  <a:cubicBezTo>
                    <a:pt x="6232" y="8583"/>
                    <a:pt x="6687" y="8797"/>
                    <a:pt x="6919" y="9027"/>
                  </a:cubicBezTo>
                  <a:lnTo>
                    <a:pt x="6926" y="9034"/>
                  </a:lnTo>
                  <a:cubicBezTo>
                    <a:pt x="7156" y="9267"/>
                    <a:pt x="7156" y="9642"/>
                    <a:pt x="6926" y="9875"/>
                  </a:cubicBezTo>
                  <a:lnTo>
                    <a:pt x="232" y="16567"/>
                  </a:lnTo>
                  <a:cubicBezTo>
                    <a:pt x="1" y="16798"/>
                    <a:pt x="1" y="17174"/>
                    <a:pt x="232" y="17406"/>
                  </a:cubicBezTo>
                  <a:lnTo>
                    <a:pt x="6411" y="23585"/>
                  </a:lnTo>
                  <a:lnTo>
                    <a:pt x="6926" y="24100"/>
                  </a:lnTo>
                  <a:cubicBezTo>
                    <a:pt x="6969" y="24141"/>
                    <a:pt x="7020" y="24173"/>
                    <a:pt x="7073" y="24197"/>
                  </a:cubicBezTo>
                  <a:cubicBezTo>
                    <a:pt x="7158" y="24244"/>
                    <a:pt x="7250" y="24269"/>
                    <a:pt x="7345" y="24273"/>
                  </a:cubicBezTo>
                  <a:cubicBezTo>
                    <a:pt x="7503" y="24273"/>
                    <a:pt x="7654" y="24211"/>
                    <a:pt x="7765" y="24101"/>
                  </a:cubicBezTo>
                  <a:lnTo>
                    <a:pt x="7839" y="24027"/>
                  </a:lnTo>
                  <a:cubicBezTo>
                    <a:pt x="8069" y="23796"/>
                    <a:pt x="8283" y="23341"/>
                    <a:pt x="8318" y="23013"/>
                  </a:cubicBezTo>
                  <a:cubicBezTo>
                    <a:pt x="8318" y="23013"/>
                    <a:pt x="8405" y="22107"/>
                    <a:pt x="8967" y="21541"/>
                  </a:cubicBezTo>
                  <a:cubicBezTo>
                    <a:pt x="9183" y="21324"/>
                    <a:pt x="9437" y="21149"/>
                    <a:pt x="9717" y="21026"/>
                  </a:cubicBezTo>
                  <a:cubicBezTo>
                    <a:pt x="10047" y="20876"/>
                    <a:pt x="10396" y="20805"/>
                    <a:pt x="10740" y="20805"/>
                  </a:cubicBezTo>
                  <a:cubicBezTo>
                    <a:pt x="11539" y="20805"/>
                    <a:pt x="12316" y="21191"/>
                    <a:pt x="12792" y="21886"/>
                  </a:cubicBezTo>
                  <a:cubicBezTo>
                    <a:pt x="13474" y="22879"/>
                    <a:pt x="13347" y="24218"/>
                    <a:pt x="12490" y="25064"/>
                  </a:cubicBezTo>
                  <a:cubicBezTo>
                    <a:pt x="12119" y="25437"/>
                    <a:pt x="11599" y="25600"/>
                    <a:pt x="11289" y="25668"/>
                  </a:cubicBezTo>
                  <a:cubicBezTo>
                    <a:pt x="11157" y="25704"/>
                    <a:pt x="11023" y="25732"/>
                    <a:pt x="10887" y="25749"/>
                  </a:cubicBezTo>
                  <a:cubicBezTo>
                    <a:pt x="10830" y="25757"/>
                    <a:pt x="10775" y="25769"/>
                    <a:pt x="10722" y="25785"/>
                  </a:cubicBezTo>
                  <a:cubicBezTo>
                    <a:pt x="10456" y="25871"/>
                    <a:pt x="10173" y="26027"/>
                    <a:pt x="10008" y="26193"/>
                  </a:cubicBezTo>
                  <a:lnTo>
                    <a:pt x="9933" y="26265"/>
                  </a:lnTo>
                  <a:cubicBezTo>
                    <a:pt x="9699" y="26497"/>
                    <a:pt x="9699" y="26875"/>
                    <a:pt x="9933" y="27106"/>
                  </a:cubicBezTo>
                  <a:lnTo>
                    <a:pt x="11412" y="28584"/>
                  </a:lnTo>
                  <a:lnTo>
                    <a:pt x="16625" y="33798"/>
                  </a:lnTo>
                  <a:cubicBezTo>
                    <a:pt x="16736" y="33908"/>
                    <a:pt x="16887" y="33972"/>
                    <a:pt x="17043" y="33972"/>
                  </a:cubicBezTo>
                  <a:cubicBezTo>
                    <a:pt x="17198" y="33970"/>
                    <a:pt x="17347" y="33910"/>
                    <a:pt x="17459" y="33802"/>
                  </a:cubicBezTo>
                  <a:lnTo>
                    <a:pt x="20636" y="30627"/>
                  </a:lnTo>
                  <a:lnTo>
                    <a:pt x="24073" y="27189"/>
                  </a:lnTo>
                  <a:cubicBezTo>
                    <a:pt x="24300" y="26955"/>
                    <a:pt x="24300" y="26581"/>
                    <a:pt x="24073" y="26348"/>
                  </a:cubicBezTo>
                  <a:lnTo>
                    <a:pt x="23953" y="26231"/>
                  </a:lnTo>
                  <a:cubicBezTo>
                    <a:pt x="23722" y="26001"/>
                    <a:pt x="23267" y="25783"/>
                    <a:pt x="22942" y="25754"/>
                  </a:cubicBezTo>
                  <a:cubicBezTo>
                    <a:pt x="22942" y="25754"/>
                    <a:pt x="22033" y="25665"/>
                    <a:pt x="21470" y="25100"/>
                  </a:cubicBezTo>
                  <a:cubicBezTo>
                    <a:pt x="20528" y="24086"/>
                    <a:pt x="20569" y="22503"/>
                    <a:pt x="21561" y="21539"/>
                  </a:cubicBezTo>
                  <a:cubicBezTo>
                    <a:pt x="22056" y="21057"/>
                    <a:pt x="22698" y="20816"/>
                    <a:pt x="23340" y="20816"/>
                  </a:cubicBezTo>
                  <a:cubicBezTo>
                    <a:pt x="23985" y="20816"/>
                    <a:pt x="24629" y="21059"/>
                    <a:pt x="25125" y="21544"/>
                  </a:cubicBezTo>
                  <a:cubicBezTo>
                    <a:pt x="25687" y="22107"/>
                    <a:pt x="25774" y="23017"/>
                    <a:pt x="25774" y="23017"/>
                  </a:cubicBezTo>
                  <a:cubicBezTo>
                    <a:pt x="25807" y="23341"/>
                    <a:pt x="26021" y="23796"/>
                    <a:pt x="26253" y="24027"/>
                  </a:cubicBezTo>
                  <a:lnTo>
                    <a:pt x="26325" y="24101"/>
                  </a:lnTo>
                  <a:cubicBezTo>
                    <a:pt x="26441" y="24216"/>
                    <a:pt x="26592" y="24274"/>
                    <a:pt x="26744" y="24274"/>
                  </a:cubicBezTo>
                  <a:cubicBezTo>
                    <a:pt x="26891" y="24274"/>
                    <a:pt x="27038" y="24219"/>
                    <a:pt x="27152" y="24110"/>
                  </a:cubicBezTo>
                  <a:lnTo>
                    <a:pt x="29878" y="21384"/>
                  </a:lnTo>
                  <a:lnTo>
                    <a:pt x="33774" y="17487"/>
                  </a:lnTo>
                  <a:cubicBezTo>
                    <a:pt x="33779" y="17482"/>
                    <a:pt x="33786" y="17482"/>
                    <a:pt x="33791" y="17476"/>
                  </a:cubicBezTo>
                  <a:lnTo>
                    <a:pt x="33860" y="17408"/>
                  </a:lnTo>
                  <a:cubicBezTo>
                    <a:pt x="34090" y="17174"/>
                    <a:pt x="34090" y="16798"/>
                    <a:pt x="33860" y="16567"/>
                  </a:cubicBezTo>
                  <a:lnTo>
                    <a:pt x="27166" y="9875"/>
                  </a:lnTo>
                  <a:cubicBezTo>
                    <a:pt x="26934" y="9643"/>
                    <a:pt x="26934" y="9267"/>
                    <a:pt x="27166" y="9036"/>
                  </a:cubicBezTo>
                  <a:lnTo>
                    <a:pt x="27283" y="8914"/>
                  </a:lnTo>
                  <a:cubicBezTo>
                    <a:pt x="27513" y="8684"/>
                    <a:pt x="27973" y="8469"/>
                    <a:pt x="28297" y="8437"/>
                  </a:cubicBezTo>
                  <a:cubicBezTo>
                    <a:pt x="28297" y="8437"/>
                    <a:pt x="29203" y="8349"/>
                    <a:pt x="29770" y="7786"/>
                  </a:cubicBezTo>
                  <a:cubicBezTo>
                    <a:pt x="30769" y="6818"/>
                    <a:pt x="30782" y="5219"/>
                    <a:pt x="29799" y="4235"/>
                  </a:cubicBezTo>
                  <a:cubicBezTo>
                    <a:pt x="29311" y="3748"/>
                    <a:pt x="28674" y="3505"/>
                    <a:pt x="28036" y="3505"/>
                  </a:cubicBezTo>
                  <a:cubicBezTo>
                    <a:pt x="27385" y="3505"/>
                    <a:pt x="26735" y="3758"/>
                    <a:pt x="26246" y="4263"/>
                  </a:cubicBezTo>
                  <a:cubicBezTo>
                    <a:pt x="25685" y="4826"/>
                    <a:pt x="25594" y="5735"/>
                    <a:pt x="25594" y="5735"/>
                  </a:cubicBezTo>
                  <a:cubicBezTo>
                    <a:pt x="25563" y="6060"/>
                    <a:pt x="25350" y="6514"/>
                    <a:pt x="25119" y="6746"/>
                  </a:cubicBezTo>
                  <a:lnTo>
                    <a:pt x="24998" y="6866"/>
                  </a:lnTo>
                  <a:cubicBezTo>
                    <a:pt x="24883" y="6982"/>
                    <a:pt x="24731" y="7040"/>
                    <a:pt x="24579" y="7040"/>
                  </a:cubicBezTo>
                  <a:cubicBezTo>
                    <a:pt x="24427" y="7040"/>
                    <a:pt x="24275" y="6982"/>
                    <a:pt x="24159" y="6866"/>
                  </a:cubicBezTo>
                  <a:lnTo>
                    <a:pt x="17466" y="174"/>
                  </a:lnTo>
                  <a:cubicBezTo>
                    <a:pt x="17350" y="59"/>
                    <a:pt x="17198" y="1"/>
                    <a:pt x="17046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7"/>
            <p:cNvSpPr/>
            <p:nvPr/>
          </p:nvSpPr>
          <p:spPr>
            <a:xfrm flipH="1">
              <a:off x="659595" y="1983375"/>
              <a:ext cx="408862" cy="407494"/>
            </a:xfrm>
            <a:custGeom>
              <a:avLst/>
              <a:gdLst/>
              <a:ahLst/>
              <a:cxnLst/>
              <a:rect l="l" t="t" r="r" b="b"/>
              <a:pathLst>
                <a:path w="34086" h="33972" extrusionOk="0">
                  <a:moveTo>
                    <a:pt x="17043" y="1"/>
                  </a:moveTo>
                  <a:cubicBezTo>
                    <a:pt x="16887" y="1"/>
                    <a:pt x="16736" y="61"/>
                    <a:pt x="16624" y="172"/>
                  </a:cubicBezTo>
                  <a:lnTo>
                    <a:pt x="9932" y="6866"/>
                  </a:lnTo>
                  <a:cubicBezTo>
                    <a:pt x="9701" y="7099"/>
                    <a:pt x="9701" y="7475"/>
                    <a:pt x="9932" y="7709"/>
                  </a:cubicBezTo>
                  <a:lnTo>
                    <a:pt x="10003" y="7779"/>
                  </a:lnTo>
                  <a:cubicBezTo>
                    <a:pt x="10235" y="8009"/>
                    <a:pt x="10689" y="8223"/>
                    <a:pt x="11014" y="8254"/>
                  </a:cubicBezTo>
                  <a:cubicBezTo>
                    <a:pt x="11014" y="8254"/>
                    <a:pt x="11923" y="8345"/>
                    <a:pt x="12486" y="8907"/>
                  </a:cubicBezTo>
                  <a:cubicBezTo>
                    <a:pt x="13430" y="9883"/>
                    <a:pt x="13420" y="11436"/>
                    <a:pt x="12459" y="12397"/>
                  </a:cubicBezTo>
                  <a:cubicBezTo>
                    <a:pt x="11973" y="12885"/>
                    <a:pt x="11335" y="13129"/>
                    <a:pt x="10697" y="13129"/>
                  </a:cubicBezTo>
                  <a:cubicBezTo>
                    <a:pt x="10074" y="13129"/>
                    <a:pt x="9450" y="12896"/>
                    <a:pt x="8968" y="12430"/>
                  </a:cubicBezTo>
                  <a:cubicBezTo>
                    <a:pt x="8402" y="11864"/>
                    <a:pt x="8314" y="10958"/>
                    <a:pt x="8314" y="10958"/>
                  </a:cubicBezTo>
                  <a:cubicBezTo>
                    <a:pt x="8280" y="10633"/>
                    <a:pt x="8067" y="10178"/>
                    <a:pt x="7835" y="9948"/>
                  </a:cubicBezTo>
                  <a:lnTo>
                    <a:pt x="7765" y="9873"/>
                  </a:lnTo>
                  <a:cubicBezTo>
                    <a:pt x="7653" y="9763"/>
                    <a:pt x="7502" y="9701"/>
                    <a:pt x="7344" y="9699"/>
                  </a:cubicBezTo>
                  <a:cubicBezTo>
                    <a:pt x="7186" y="9699"/>
                    <a:pt x="7037" y="9763"/>
                    <a:pt x="6926" y="9873"/>
                  </a:cubicBezTo>
                  <a:lnTo>
                    <a:pt x="232" y="16566"/>
                  </a:lnTo>
                  <a:cubicBezTo>
                    <a:pt x="0" y="16800"/>
                    <a:pt x="0" y="17174"/>
                    <a:pt x="232" y="17406"/>
                  </a:cubicBezTo>
                  <a:lnTo>
                    <a:pt x="6170" y="23347"/>
                  </a:lnTo>
                  <a:lnTo>
                    <a:pt x="6167" y="23347"/>
                  </a:lnTo>
                  <a:lnTo>
                    <a:pt x="6929" y="24109"/>
                  </a:lnTo>
                  <a:cubicBezTo>
                    <a:pt x="7154" y="24343"/>
                    <a:pt x="7152" y="24712"/>
                    <a:pt x="6924" y="24942"/>
                  </a:cubicBezTo>
                  <a:lnTo>
                    <a:pt x="6805" y="25059"/>
                  </a:lnTo>
                  <a:cubicBezTo>
                    <a:pt x="6574" y="25290"/>
                    <a:pt x="6119" y="25508"/>
                    <a:pt x="5794" y="25537"/>
                  </a:cubicBezTo>
                  <a:cubicBezTo>
                    <a:pt x="5794" y="25537"/>
                    <a:pt x="4883" y="25625"/>
                    <a:pt x="4322" y="26188"/>
                  </a:cubicBezTo>
                  <a:cubicBezTo>
                    <a:pt x="3610" y="26900"/>
                    <a:pt x="3397" y="27971"/>
                    <a:pt x="3781" y="28903"/>
                  </a:cubicBezTo>
                  <a:cubicBezTo>
                    <a:pt x="4167" y="29833"/>
                    <a:pt x="5075" y="30441"/>
                    <a:pt x="6083" y="30441"/>
                  </a:cubicBezTo>
                  <a:cubicBezTo>
                    <a:pt x="6102" y="30441"/>
                    <a:pt x="6119" y="30436"/>
                    <a:pt x="6138" y="30436"/>
                  </a:cubicBezTo>
                  <a:cubicBezTo>
                    <a:pt x="6148" y="30436"/>
                    <a:pt x="6158" y="30437"/>
                    <a:pt x="6170" y="30437"/>
                  </a:cubicBezTo>
                  <a:cubicBezTo>
                    <a:pt x="6173" y="30437"/>
                    <a:pt x="6175" y="30437"/>
                    <a:pt x="6177" y="30437"/>
                  </a:cubicBezTo>
                  <a:cubicBezTo>
                    <a:pt x="6835" y="30437"/>
                    <a:pt x="7466" y="30175"/>
                    <a:pt x="7933" y="29710"/>
                  </a:cubicBezTo>
                  <a:cubicBezTo>
                    <a:pt x="8494" y="29145"/>
                    <a:pt x="8582" y="28239"/>
                    <a:pt x="8582" y="28239"/>
                  </a:cubicBezTo>
                  <a:cubicBezTo>
                    <a:pt x="8614" y="27911"/>
                    <a:pt x="8829" y="27456"/>
                    <a:pt x="9059" y="27225"/>
                  </a:cubicBezTo>
                  <a:lnTo>
                    <a:pt x="9129" y="27154"/>
                  </a:lnTo>
                  <a:cubicBezTo>
                    <a:pt x="9243" y="27043"/>
                    <a:pt x="9394" y="26981"/>
                    <a:pt x="9551" y="26981"/>
                  </a:cubicBezTo>
                  <a:cubicBezTo>
                    <a:pt x="9708" y="26981"/>
                    <a:pt x="9859" y="27043"/>
                    <a:pt x="9970" y="27154"/>
                  </a:cubicBezTo>
                  <a:lnTo>
                    <a:pt x="11033" y="28217"/>
                  </a:lnTo>
                  <a:lnTo>
                    <a:pt x="11033" y="28211"/>
                  </a:lnTo>
                  <a:lnTo>
                    <a:pt x="16621" y="33800"/>
                  </a:lnTo>
                  <a:cubicBezTo>
                    <a:pt x="16734" y="33909"/>
                    <a:pt x="16885" y="33971"/>
                    <a:pt x="17043" y="33971"/>
                  </a:cubicBezTo>
                  <a:cubicBezTo>
                    <a:pt x="17192" y="33970"/>
                    <a:pt x="17337" y="33913"/>
                    <a:pt x="17445" y="33810"/>
                  </a:cubicBezTo>
                  <a:cubicBezTo>
                    <a:pt x="17450" y="33805"/>
                    <a:pt x="17457" y="33803"/>
                    <a:pt x="17462" y="33800"/>
                  </a:cubicBezTo>
                  <a:lnTo>
                    <a:pt x="23088" y="28172"/>
                  </a:lnTo>
                  <a:lnTo>
                    <a:pt x="24154" y="27106"/>
                  </a:lnTo>
                  <a:cubicBezTo>
                    <a:pt x="24209" y="27053"/>
                    <a:pt x="24274" y="27010"/>
                    <a:pt x="24346" y="26981"/>
                  </a:cubicBezTo>
                  <a:cubicBezTo>
                    <a:pt x="24418" y="26951"/>
                    <a:pt x="24494" y="26937"/>
                    <a:pt x="24569" y="26937"/>
                  </a:cubicBezTo>
                  <a:cubicBezTo>
                    <a:pt x="24724" y="26937"/>
                    <a:pt x="24876" y="26998"/>
                    <a:pt x="24990" y="27113"/>
                  </a:cubicBezTo>
                  <a:lnTo>
                    <a:pt x="25063" y="27187"/>
                  </a:lnTo>
                  <a:cubicBezTo>
                    <a:pt x="25067" y="27190"/>
                    <a:pt x="25070" y="27195"/>
                    <a:pt x="25074" y="27199"/>
                  </a:cubicBezTo>
                  <a:cubicBezTo>
                    <a:pt x="25274" y="27444"/>
                    <a:pt x="25450" y="27834"/>
                    <a:pt x="25480" y="28124"/>
                  </a:cubicBezTo>
                  <a:cubicBezTo>
                    <a:pt x="25480" y="28124"/>
                    <a:pt x="25556" y="28865"/>
                    <a:pt x="25985" y="29423"/>
                  </a:cubicBezTo>
                  <a:cubicBezTo>
                    <a:pt x="26049" y="29516"/>
                    <a:pt x="26119" y="29603"/>
                    <a:pt x="26198" y="29684"/>
                  </a:cubicBezTo>
                  <a:cubicBezTo>
                    <a:pt x="26689" y="30182"/>
                    <a:pt x="27336" y="30431"/>
                    <a:pt x="27983" y="30431"/>
                  </a:cubicBezTo>
                  <a:cubicBezTo>
                    <a:pt x="28624" y="30431"/>
                    <a:pt x="29265" y="30187"/>
                    <a:pt x="29754" y="29698"/>
                  </a:cubicBezTo>
                  <a:cubicBezTo>
                    <a:pt x="30737" y="28716"/>
                    <a:pt x="30732" y="27120"/>
                    <a:pt x="29742" y="26143"/>
                  </a:cubicBezTo>
                  <a:cubicBezTo>
                    <a:pt x="29667" y="26069"/>
                    <a:pt x="29584" y="26001"/>
                    <a:pt x="29497" y="25941"/>
                  </a:cubicBezTo>
                  <a:cubicBezTo>
                    <a:pt x="28937" y="25500"/>
                    <a:pt x="28182" y="25421"/>
                    <a:pt x="28182" y="25421"/>
                  </a:cubicBezTo>
                  <a:cubicBezTo>
                    <a:pt x="27878" y="25392"/>
                    <a:pt x="27470" y="25203"/>
                    <a:pt x="27226" y="24990"/>
                  </a:cubicBezTo>
                  <a:lnTo>
                    <a:pt x="27168" y="24932"/>
                  </a:lnTo>
                  <a:cubicBezTo>
                    <a:pt x="26938" y="24703"/>
                    <a:pt x="26936" y="24331"/>
                    <a:pt x="27164" y="24099"/>
                  </a:cubicBezTo>
                  <a:lnTo>
                    <a:pt x="29146" y="22115"/>
                  </a:lnTo>
                  <a:lnTo>
                    <a:pt x="33856" y="17407"/>
                  </a:lnTo>
                  <a:cubicBezTo>
                    <a:pt x="33861" y="17402"/>
                    <a:pt x="33861" y="17397"/>
                    <a:pt x="33866" y="17392"/>
                  </a:cubicBezTo>
                  <a:cubicBezTo>
                    <a:pt x="34086" y="17160"/>
                    <a:pt x="34081" y="16795"/>
                    <a:pt x="33856" y="16566"/>
                  </a:cubicBezTo>
                  <a:lnTo>
                    <a:pt x="27162" y="9873"/>
                  </a:lnTo>
                  <a:cubicBezTo>
                    <a:pt x="27052" y="9764"/>
                    <a:pt x="26905" y="9701"/>
                    <a:pt x="26750" y="9701"/>
                  </a:cubicBezTo>
                  <a:cubicBezTo>
                    <a:pt x="26748" y="9701"/>
                    <a:pt x="26746" y="9701"/>
                    <a:pt x="26744" y="9701"/>
                  </a:cubicBezTo>
                  <a:cubicBezTo>
                    <a:pt x="26586" y="9701"/>
                    <a:pt x="26435" y="9763"/>
                    <a:pt x="26323" y="9873"/>
                  </a:cubicBezTo>
                  <a:lnTo>
                    <a:pt x="26249" y="9948"/>
                  </a:lnTo>
                  <a:cubicBezTo>
                    <a:pt x="26019" y="10178"/>
                    <a:pt x="25803" y="10635"/>
                    <a:pt x="25774" y="10961"/>
                  </a:cubicBezTo>
                  <a:cubicBezTo>
                    <a:pt x="25774" y="10961"/>
                    <a:pt x="25685" y="11869"/>
                    <a:pt x="25122" y="12434"/>
                  </a:cubicBezTo>
                  <a:cubicBezTo>
                    <a:pt x="24634" y="12928"/>
                    <a:pt x="23990" y="13175"/>
                    <a:pt x="23347" y="13175"/>
                  </a:cubicBezTo>
                  <a:cubicBezTo>
                    <a:pt x="22709" y="13175"/>
                    <a:pt x="22072" y="12932"/>
                    <a:pt x="21586" y="12446"/>
                  </a:cubicBezTo>
                  <a:cubicBezTo>
                    <a:pt x="20608" y="11467"/>
                    <a:pt x="20613" y="9881"/>
                    <a:pt x="21598" y="8910"/>
                  </a:cubicBezTo>
                  <a:cubicBezTo>
                    <a:pt x="22163" y="8347"/>
                    <a:pt x="23071" y="8258"/>
                    <a:pt x="23071" y="8258"/>
                  </a:cubicBezTo>
                  <a:cubicBezTo>
                    <a:pt x="23395" y="8227"/>
                    <a:pt x="23850" y="8014"/>
                    <a:pt x="24080" y="7782"/>
                  </a:cubicBezTo>
                  <a:lnTo>
                    <a:pt x="24159" y="7709"/>
                  </a:lnTo>
                  <a:cubicBezTo>
                    <a:pt x="24389" y="7475"/>
                    <a:pt x="24389" y="7099"/>
                    <a:pt x="24159" y="6866"/>
                  </a:cubicBezTo>
                  <a:lnTo>
                    <a:pt x="17465" y="172"/>
                  </a:lnTo>
                  <a:cubicBezTo>
                    <a:pt x="17352" y="63"/>
                    <a:pt x="17201" y="1"/>
                    <a:pt x="17043" y="1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7"/>
            <p:cNvSpPr/>
            <p:nvPr/>
          </p:nvSpPr>
          <p:spPr>
            <a:xfrm flipH="1">
              <a:off x="451107" y="2189486"/>
              <a:ext cx="411261" cy="409845"/>
            </a:xfrm>
            <a:custGeom>
              <a:avLst/>
              <a:gdLst/>
              <a:ahLst/>
              <a:cxnLst/>
              <a:rect l="l" t="t" r="r" b="b"/>
              <a:pathLst>
                <a:path w="34286" h="34168" extrusionOk="0">
                  <a:moveTo>
                    <a:pt x="17145" y="1"/>
                  </a:moveTo>
                  <a:cubicBezTo>
                    <a:pt x="16992" y="1"/>
                    <a:pt x="16839" y="59"/>
                    <a:pt x="16722" y="176"/>
                  </a:cubicBezTo>
                  <a:lnTo>
                    <a:pt x="16686" y="210"/>
                  </a:lnTo>
                  <a:cubicBezTo>
                    <a:pt x="16681" y="215"/>
                    <a:pt x="16681" y="220"/>
                    <a:pt x="16676" y="225"/>
                  </a:cubicBezTo>
                  <a:lnTo>
                    <a:pt x="11966" y="4935"/>
                  </a:lnTo>
                  <a:lnTo>
                    <a:pt x="9984" y="6917"/>
                  </a:lnTo>
                  <a:cubicBezTo>
                    <a:pt x="9756" y="7149"/>
                    <a:pt x="9758" y="7521"/>
                    <a:pt x="9988" y="7751"/>
                  </a:cubicBezTo>
                  <a:lnTo>
                    <a:pt x="10048" y="7810"/>
                  </a:lnTo>
                  <a:cubicBezTo>
                    <a:pt x="10290" y="8021"/>
                    <a:pt x="10698" y="8211"/>
                    <a:pt x="11002" y="8239"/>
                  </a:cubicBezTo>
                  <a:cubicBezTo>
                    <a:pt x="11002" y="8239"/>
                    <a:pt x="11759" y="8319"/>
                    <a:pt x="12317" y="8760"/>
                  </a:cubicBezTo>
                  <a:cubicBezTo>
                    <a:pt x="12404" y="8821"/>
                    <a:pt x="12487" y="8887"/>
                    <a:pt x="12562" y="8963"/>
                  </a:cubicBezTo>
                  <a:cubicBezTo>
                    <a:pt x="13552" y="9938"/>
                    <a:pt x="13559" y="11536"/>
                    <a:pt x="12576" y="12516"/>
                  </a:cubicBezTo>
                  <a:cubicBezTo>
                    <a:pt x="12086" y="13006"/>
                    <a:pt x="11445" y="13250"/>
                    <a:pt x="10804" y="13250"/>
                  </a:cubicBezTo>
                  <a:cubicBezTo>
                    <a:pt x="10156" y="13250"/>
                    <a:pt x="9509" y="13001"/>
                    <a:pt x="9018" y="12502"/>
                  </a:cubicBezTo>
                  <a:cubicBezTo>
                    <a:pt x="8939" y="12421"/>
                    <a:pt x="8869" y="12335"/>
                    <a:pt x="8807" y="12241"/>
                  </a:cubicBezTo>
                  <a:cubicBezTo>
                    <a:pt x="8376" y="11683"/>
                    <a:pt x="8300" y="10944"/>
                    <a:pt x="8300" y="10944"/>
                  </a:cubicBezTo>
                  <a:cubicBezTo>
                    <a:pt x="8271" y="10652"/>
                    <a:pt x="8094" y="10264"/>
                    <a:pt x="7894" y="10017"/>
                  </a:cubicBezTo>
                  <a:cubicBezTo>
                    <a:pt x="7890" y="10013"/>
                    <a:pt x="7887" y="10008"/>
                    <a:pt x="7883" y="10005"/>
                  </a:cubicBezTo>
                  <a:lnTo>
                    <a:pt x="7810" y="9933"/>
                  </a:lnTo>
                  <a:cubicBezTo>
                    <a:pt x="7697" y="9818"/>
                    <a:pt x="7544" y="9756"/>
                    <a:pt x="7388" y="9756"/>
                  </a:cubicBezTo>
                  <a:cubicBezTo>
                    <a:pt x="7313" y="9756"/>
                    <a:pt x="7238" y="9770"/>
                    <a:pt x="7166" y="9799"/>
                  </a:cubicBezTo>
                  <a:cubicBezTo>
                    <a:pt x="7096" y="9828"/>
                    <a:pt x="7029" y="9871"/>
                    <a:pt x="6974" y="9924"/>
                  </a:cubicBezTo>
                  <a:lnTo>
                    <a:pt x="5908" y="10990"/>
                  </a:lnTo>
                  <a:lnTo>
                    <a:pt x="282" y="16618"/>
                  </a:lnTo>
                  <a:cubicBezTo>
                    <a:pt x="277" y="16623"/>
                    <a:pt x="270" y="16624"/>
                    <a:pt x="265" y="16628"/>
                  </a:cubicBezTo>
                  <a:lnTo>
                    <a:pt x="236" y="16662"/>
                  </a:lnTo>
                  <a:cubicBezTo>
                    <a:pt x="0" y="16896"/>
                    <a:pt x="0" y="17275"/>
                    <a:pt x="236" y="17510"/>
                  </a:cubicBezTo>
                  <a:lnTo>
                    <a:pt x="6965" y="24238"/>
                  </a:lnTo>
                  <a:cubicBezTo>
                    <a:pt x="7082" y="24355"/>
                    <a:pt x="7235" y="24414"/>
                    <a:pt x="7388" y="24414"/>
                  </a:cubicBezTo>
                  <a:cubicBezTo>
                    <a:pt x="7541" y="24414"/>
                    <a:pt x="7695" y="24355"/>
                    <a:pt x="7811" y="24238"/>
                  </a:cubicBezTo>
                  <a:lnTo>
                    <a:pt x="7882" y="24168"/>
                  </a:lnTo>
                  <a:cubicBezTo>
                    <a:pt x="8115" y="23932"/>
                    <a:pt x="8330" y="23478"/>
                    <a:pt x="8364" y="23150"/>
                  </a:cubicBezTo>
                  <a:cubicBezTo>
                    <a:pt x="8364" y="23150"/>
                    <a:pt x="8450" y="22237"/>
                    <a:pt x="9016" y="21669"/>
                  </a:cubicBezTo>
                  <a:cubicBezTo>
                    <a:pt x="9506" y="21169"/>
                    <a:pt x="10154" y="20919"/>
                    <a:pt x="10803" y="20919"/>
                  </a:cubicBezTo>
                  <a:cubicBezTo>
                    <a:pt x="11444" y="20919"/>
                    <a:pt x="12085" y="21163"/>
                    <a:pt x="12574" y="21653"/>
                  </a:cubicBezTo>
                  <a:cubicBezTo>
                    <a:pt x="13559" y="22637"/>
                    <a:pt x="13552" y="24236"/>
                    <a:pt x="12559" y="25211"/>
                  </a:cubicBezTo>
                  <a:cubicBezTo>
                    <a:pt x="11994" y="25777"/>
                    <a:pt x="11081" y="25867"/>
                    <a:pt x="11081" y="25867"/>
                  </a:cubicBezTo>
                  <a:cubicBezTo>
                    <a:pt x="10753" y="25898"/>
                    <a:pt x="10295" y="26116"/>
                    <a:pt x="10063" y="26346"/>
                  </a:cubicBezTo>
                  <a:lnTo>
                    <a:pt x="9989" y="26419"/>
                  </a:lnTo>
                  <a:cubicBezTo>
                    <a:pt x="9758" y="26653"/>
                    <a:pt x="9758" y="27030"/>
                    <a:pt x="9989" y="27264"/>
                  </a:cubicBezTo>
                  <a:lnTo>
                    <a:pt x="16722" y="33995"/>
                  </a:lnTo>
                  <a:cubicBezTo>
                    <a:pt x="16839" y="34110"/>
                    <a:pt x="16991" y="34168"/>
                    <a:pt x="17144" y="34168"/>
                  </a:cubicBezTo>
                  <a:cubicBezTo>
                    <a:pt x="17296" y="34168"/>
                    <a:pt x="17448" y="34110"/>
                    <a:pt x="17565" y="33995"/>
                  </a:cubicBezTo>
                  <a:lnTo>
                    <a:pt x="24296" y="27264"/>
                  </a:lnTo>
                  <a:cubicBezTo>
                    <a:pt x="24414" y="27148"/>
                    <a:pt x="24567" y="27090"/>
                    <a:pt x="24720" y="27090"/>
                  </a:cubicBezTo>
                  <a:cubicBezTo>
                    <a:pt x="24873" y="27090"/>
                    <a:pt x="25027" y="27148"/>
                    <a:pt x="25144" y="27264"/>
                  </a:cubicBezTo>
                  <a:lnTo>
                    <a:pt x="25264" y="27384"/>
                  </a:lnTo>
                  <a:cubicBezTo>
                    <a:pt x="25496" y="27619"/>
                    <a:pt x="25712" y="28077"/>
                    <a:pt x="25743" y="28402"/>
                  </a:cubicBezTo>
                  <a:cubicBezTo>
                    <a:pt x="25743" y="28402"/>
                    <a:pt x="25832" y="29315"/>
                    <a:pt x="26399" y="29883"/>
                  </a:cubicBezTo>
                  <a:cubicBezTo>
                    <a:pt x="26888" y="30368"/>
                    <a:pt x="27526" y="30611"/>
                    <a:pt x="28165" y="30611"/>
                  </a:cubicBezTo>
                  <a:cubicBezTo>
                    <a:pt x="28806" y="30611"/>
                    <a:pt x="29447" y="30366"/>
                    <a:pt x="29936" y="29878"/>
                  </a:cubicBezTo>
                  <a:cubicBezTo>
                    <a:pt x="30913" y="28901"/>
                    <a:pt x="30914" y="27319"/>
                    <a:pt x="29943" y="26340"/>
                  </a:cubicBezTo>
                  <a:lnTo>
                    <a:pt x="29943" y="26340"/>
                  </a:lnTo>
                  <a:lnTo>
                    <a:pt x="29943" y="26344"/>
                  </a:lnTo>
                  <a:cubicBezTo>
                    <a:pt x="29373" y="25774"/>
                    <a:pt x="28460" y="25688"/>
                    <a:pt x="28460" y="25688"/>
                  </a:cubicBezTo>
                  <a:cubicBezTo>
                    <a:pt x="28132" y="25654"/>
                    <a:pt x="27677" y="25439"/>
                    <a:pt x="27442" y="25206"/>
                  </a:cubicBezTo>
                  <a:lnTo>
                    <a:pt x="27322" y="25084"/>
                  </a:lnTo>
                  <a:cubicBezTo>
                    <a:pt x="27092" y="24851"/>
                    <a:pt x="27092" y="24475"/>
                    <a:pt x="27322" y="24241"/>
                  </a:cubicBezTo>
                  <a:lnTo>
                    <a:pt x="34054" y="17508"/>
                  </a:lnTo>
                  <a:cubicBezTo>
                    <a:pt x="34285" y="17275"/>
                    <a:pt x="34285" y="16897"/>
                    <a:pt x="34054" y="16664"/>
                  </a:cubicBezTo>
                  <a:lnTo>
                    <a:pt x="27322" y="9933"/>
                  </a:lnTo>
                  <a:cubicBezTo>
                    <a:pt x="27090" y="9698"/>
                    <a:pt x="27090" y="9320"/>
                    <a:pt x="27322" y="9085"/>
                  </a:cubicBezTo>
                  <a:lnTo>
                    <a:pt x="27327" y="9081"/>
                  </a:lnTo>
                  <a:cubicBezTo>
                    <a:pt x="27559" y="8848"/>
                    <a:pt x="28017" y="8635"/>
                    <a:pt x="28345" y="8601"/>
                  </a:cubicBezTo>
                  <a:cubicBezTo>
                    <a:pt x="28345" y="8601"/>
                    <a:pt x="29258" y="8515"/>
                    <a:pt x="29825" y="7947"/>
                  </a:cubicBezTo>
                  <a:cubicBezTo>
                    <a:pt x="30817" y="6972"/>
                    <a:pt x="30823" y="5372"/>
                    <a:pt x="29840" y="4389"/>
                  </a:cubicBezTo>
                  <a:cubicBezTo>
                    <a:pt x="29350" y="3899"/>
                    <a:pt x="28709" y="3655"/>
                    <a:pt x="28068" y="3655"/>
                  </a:cubicBezTo>
                  <a:cubicBezTo>
                    <a:pt x="27420" y="3655"/>
                    <a:pt x="26771" y="3905"/>
                    <a:pt x="26280" y="4404"/>
                  </a:cubicBezTo>
                  <a:cubicBezTo>
                    <a:pt x="25716" y="4969"/>
                    <a:pt x="25628" y="5887"/>
                    <a:pt x="25628" y="5887"/>
                  </a:cubicBezTo>
                  <a:cubicBezTo>
                    <a:pt x="25596" y="6210"/>
                    <a:pt x="25381" y="6670"/>
                    <a:pt x="25146" y="6903"/>
                  </a:cubicBezTo>
                  <a:lnTo>
                    <a:pt x="25144" y="6907"/>
                  </a:lnTo>
                  <a:cubicBezTo>
                    <a:pt x="25027" y="7023"/>
                    <a:pt x="24873" y="7081"/>
                    <a:pt x="24720" y="7081"/>
                  </a:cubicBezTo>
                  <a:cubicBezTo>
                    <a:pt x="24567" y="7081"/>
                    <a:pt x="24414" y="7023"/>
                    <a:pt x="24296" y="6907"/>
                  </a:cubicBezTo>
                  <a:lnTo>
                    <a:pt x="17567" y="176"/>
                  </a:lnTo>
                  <a:cubicBezTo>
                    <a:pt x="17450" y="59"/>
                    <a:pt x="17297" y="1"/>
                    <a:pt x="17145" y="1"/>
                  </a:cubicBezTo>
                  <a:close/>
                </a:path>
              </a:pathLst>
            </a:custGeom>
            <a:solidFill>
              <a:srgbClr val="DBE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5" name="Google Shape;415;p27"/>
          <p:cNvGrpSpPr/>
          <p:nvPr/>
        </p:nvGrpSpPr>
        <p:grpSpPr>
          <a:xfrm>
            <a:off x="8133157" y="2432954"/>
            <a:ext cx="345249" cy="380324"/>
            <a:chOff x="5985650" y="2860025"/>
            <a:chExt cx="1396075" cy="1539775"/>
          </a:xfrm>
        </p:grpSpPr>
        <p:sp>
          <p:nvSpPr>
            <p:cNvPr id="416" name="Google Shape;416;p27"/>
            <p:cNvSpPr/>
            <p:nvPr/>
          </p:nvSpPr>
          <p:spPr>
            <a:xfrm>
              <a:off x="6655300" y="3128850"/>
              <a:ext cx="637150" cy="631950"/>
            </a:xfrm>
            <a:custGeom>
              <a:avLst/>
              <a:gdLst/>
              <a:ahLst/>
              <a:cxnLst/>
              <a:rect l="l" t="t" r="r" b="b"/>
              <a:pathLst>
                <a:path w="25486" h="25278" extrusionOk="0">
                  <a:moveTo>
                    <a:pt x="12746" y="4905"/>
                  </a:moveTo>
                  <a:cubicBezTo>
                    <a:pt x="13701" y="4905"/>
                    <a:pt x="14672" y="5083"/>
                    <a:pt x="15613" y="5460"/>
                  </a:cubicBezTo>
                  <a:cubicBezTo>
                    <a:pt x="19580" y="7047"/>
                    <a:pt x="21508" y="11545"/>
                    <a:pt x="19923" y="15511"/>
                  </a:cubicBezTo>
                  <a:cubicBezTo>
                    <a:pt x="18714" y="18534"/>
                    <a:pt x="15811" y="20374"/>
                    <a:pt x="12742" y="20374"/>
                  </a:cubicBezTo>
                  <a:cubicBezTo>
                    <a:pt x="11786" y="20374"/>
                    <a:pt x="10814" y="20196"/>
                    <a:pt x="9873" y="19819"/>
                  </a:cubicBezTo>
                  <a:cubicBezTo>
                    <a:pt x="5908" y="18234"/>
                    <a:pt x="3978" y="13734"/>
                    <a:pt x="5563" y="9769"/>
                  </a:cubicBezTo>
                  <a:cubicBezTo>
                    <a:pt x="6772" y="6745"/>
                    <a:pt x="9676" y="4905"/>
                    <a:pt x="12746" y="4905"/>
                  </a:cubicBezTo>
                  <a:close/>
                  <a:moveTo>
                    <a:pt x="15551" y="1"/>
                  </a:moveTo>
                  <a:cubicBezTo>
                    <a:pt x="15240" y="1"/>
                    <a:pt x="14946" y="187"/>
                    <a:pt x="14824" y="492"/>
                  </a:cubicBezTo>
                  <a:lnTo>
                    <a:pt x="14047" y="2435"/>
                  </a:lnTo>
                  <a:cubicBezTo>
                    <a:pt x="13612" y="2378"/>
                    <a:pt x="13174" y="2350"/>
                    <a:pt x="12736" y="2350"/>
                  </a:cubicBezTo>
                  <a:cubicBezTo>
                    <a:pt x="12218" y="2350"/>
                    <a:pt x="11700" y="2390"/>
                    <a:pt x="11187" y="2469"/>
                  </a:cubicBezTo>
                  <a:lnTo>
                    <a:pt x="10364" y="547"/>
                  </a:lnTo>
                  <a:cubicBezTo>
                    <a:pt x="10238" y="251"/>
                    <a:pt x="9949" y="73"/>
                    <a:pt x="9646" y="73"/>
                  </a:cubicBezTo>
                  <a:cubicBezTo>
                    <a:pt x="9543" y="73"/>
                    <a:pt x="9438" y="93"/>
                    <a:pt x="9338" y="137"/>
                  </a:cubicBezTo>
                  <a:lnTo>
                    <a:pt x="6036" y="1553"/>
                  </a:lnTo>
                  <a:cubicBezTo>
                    <a:pt x="5640" y="1722"/>
                    <a:pt x="5456" y="2182"/>
                    <a:pt x="5626" y="2579"/>
                  </a:cubicBezTo>
                  <a:lnTo>
                    <a:pt x="6449" y="4501"/>
                  </a:lnTo>
                  <a:cubicBezTo>
                    <a:pt x="5690" y="5085"/>
                    <a:pt x="5019" y="5775"/>
                    <a:pt x="4452" y="6549"/>
                  </a:cubicBezTo>
                  <a:lnTo>
                    <a:pt x="2510" y="5772"/>
                  </a:lnTo>
                  <a:cubicBezTo>
                    <a:pt x="2414" y="5734"/>
                    <a:pt x="2316" y="5716"/>
                    <a:pt x="2219" y="5716"/>
                  </a:cubicBezTo>
                  <a:cubicBezTo>
                    <a:pt x="1910" y="5716"/>
                    <a:pt x="1616" y="5901"/>
                    <a:pt x="1493" y="6208"/>
                  </a:cubicBezTo>
                  <a:lnTo>
                    <a:pt x="161" y="9542"/>
                  </a:lnTo>
                  <a:cubicBezTo>
                    <a:pt x="0" y="9944"/>
                    <a:pt x="194" y="10398"/>
                    <a:pt x="596" y="10558"/>
                  </a:cubicBezTo>
                  <a:lnTo>
                    <a:pt x="2537" y="11335"/>
                  </a:lnTo>
                  <a:cubicBezTo>
                    <a:pt x="2415" y="12285"/>
                    <a:pt x="2426" y="13249"/>
                    <a:pt x="2572" y="14195"/>
                  </a:cubicBezTo>
                  <a:lnTo>
                    <a:pt x="651" y="15018"/>
                  </a:lnTo>
                  <a:cubicBezTo>
                    <a:pt x="253" y="15189"/>
                    <a:pt x="71" y="15649"/>
                    <a:pt x="241" y="16046"/>
                  </a:cubicBezTo>
                  <a:lnTo>
                    <a:pt x="1655" y="19347"/>
                  </a:lnTo>
                  <a:cubicBezTo>
                    <a:pt x="1781" y="19643"/>
                    <a:pt x="2070" y="19821"/>
                    <a:pt x="2373" y="19821"/>
                  </a:cubicBezTo>
                  <a:cubicBezTo>
                    <a:pt x="2476" y="19821"/>
                    <a:pt x="2581" y="19800"/>
                    <a:pt x="2681" y="19756"/>
                  </a:cubicBezTo>
                  <a:lnTo>
                    <a:pt x="4603" y="18933"/>
                  </a:lnTo>
                  <a:cubicBezTo>
                    <a:pt x="5189" y="19692"/>
                    <a:pt x="5879" y="20365"/>
                    <a:pt x="6651" y="20930"/>
                  </a:cubicBezTo>
                  <a:lnTo>
                    <a:pt x="5874" y="22873"/>
                  </a:lnTo>
                  <a:cubicBezTo>
                    <a:pt x="5714" y="23273"/>
                    <a:pt x="5909" y="23728"/>
                    <a:pt x="6310" y="23888"/>
                  </a:cubicBezTo>
                  <a:lnTo>
                    <a:pt x="9645" y="25222"/>
                  </a:lnTo>
                  <a:cubicBezTo>
                    <a:pt x="9740" y="25260"/>
                    <a:pt x="9838" y="25278"/>
                    <a:pt x="9935" y="25278"/>
                  </a:cubicBezTo>
                  <a:cubicBezTo>
                    <a:pt x="10245" y="25278"/>
                    <a:pt x="10538" y="25092"/>
                    <a:pt x="10660" y="24786"/>
                  </a:cubicBezTo>
                  <a:lnTo>
                    <a:pt x="11437" y="22845"/>
                  </a:lnTo>
                  <a:cubicBezTo>
                    <a:pt x="11871" y="22901"/>
                    <a:pt x="12308" y="22929"/>
                    <a:pt x="12745" y="22929"/>
                  </a:cubicBezTo>
                  <a:cubicBezTo>
                    <a:pt x="13264" y="22929"/>
                    <a:pt x="13784" y="22889"/>
                    <a:pt x="14299" y="22810"/>
                  </a:cubicBezTo>
                  <a:lnTo>
                    <a:pt x="15122" y="24732"/>
                  </a:lnTo>
                  <a:cubicBezTo>
                    <a:pt x="15248" y="25028"/>
                    <a:pt x="15536" y="25206"/>
                    <a:pt x="15839" y="25206"/>
                  </a:cubicBezTo>
                  <a:cubicBezTo>
                    <a:pt x="15943" y="25206"/>
                    <a:pt x="16047" y="25185"/>
                    <a:pt x="16148" y="25142"/>
                  </a:cubicBezTo>
                  <a:lnTo>
                    <a:pt x="19449" y="23728"/>
                  </a:lnTo>
                  <a:cubicBezTo>
                    <a:pt x="19846" y="23558"/>
                    <a:pt x="20030" y="23098"/>
                    <a:pt x="19860" y="22701"/>
                  </a:cubicBezTo>
                  <a:lnTo>
                    <a:pt x="19037" y="20780"/>
                  </a:lnTo>
                  <a:cubicBezTo>
                    <a:pt x="19794" y="20194"/>
                    <a:pt x="20467" y="19503"/>
                    <a:pt x="21034" y="18732"/>
                  </a:cubicBezTo>
                  <a:lnTo>
                    <a:pt x="22975" y="19508"/>
                  </a:lnTo>
                  <a:cubicBezTo>
                    <a:pt x="23070" y="19546"/>
                    <a:pt x="23168" y="19564"/>
                    <a:pt x="23265" y="19564"/>
                  </a:cubicBezTo>
                  <a:cubicBezTo>
                    <a:pt x="23576" y="19564"/>
                    <a:pt x="23869" y="19378"/>
                    <a:pt x="23992" y="19073"/>
                  </a:cubicBezTo>
                  <a:lnTo>
                    <a:pt x="25326" y="15737"/>
                  </a:lnTo>
                  <a:cubicBezTo>
                    <a:pt x="25486" y="15337"/>
                    <a:pt x="25290" y="14882"/>
                    <a:pt x="24890" y="14722"/>
                  </a:cubicBezTo>
                  <a:lnTo>
                    <a:pt x="22948" y="13945"/>
                  </a:lnTo>
                  <a:cubicBezTo>
                    <a:pt x="23071" y="12994"/>
                    <a:pt x="23060" y="12032"/>
                    <a:pt x="22914" y="11084"/>
                  </a:cubicBezTo>
                  <a:lnTo>
                    <a:pt x="24835" y="10261"/>
                  </a:lnTo>
                  <a:cubicBezTo>
                    <a:pt x="25231" y="10091"/>
                    <a:pt x="25415" y="9631"/>
                    <a:pt x="25245" y="9234"/>
                  </a:cubicBezTo>
                  <a:lnTo>
                    <a:pt x="23830" y="5934"/>
                  </a:lnTo>
                  <a:cubicBezTo>
                    <a:pt x="23703" y="5637"/>
                    <a:pt x="23414" y="5459"/>
                    <a:pt x="23111" y="5459"/>
                  </a:cubicBezTo>
                  <a:cubicBezTo>
                    <a:pt x="23008" y="5459"/>
                    <a:pt x="22904" y="5479"/>
                    <a:pt x="22803" y="5522"/>
                  </a:cubicBezTo>
                  <a:lnTo>
                    <a:pt x="20882" y="6347"/>
                  </a:lnTo>
                  <a:cubicBezTo>
                    <a:pt x="20297" y="5588"/>
                    <a:pt x="19607" y="4915"/>
                    <a:pt x="18835" y="4348"/>
                  </a:cubicBezTo>
                  <a:lnTo>
                    <a:pt x="19610" y="2408"/>
                  </a:lnTo>
                  <a:cubicBezTo>
                    <a:pt x="19770" y="2006"/>
                    <a:pt x="19577" y="1551"/>
                    <a:pt x="19175" y="1391"/>
                  </a:cubicBezTo>
                  <a:lnTo>
                    <a:pt x="15841" y="57"/>
                  </a:lnTo>
                  <a:cubicBezTo>
                    <a:pt x="15745" y="19"/>
                    <a:pt x="15647" y="1"/>
                    <a:pt x="15551" y="1"/>
                  </a:cubicBez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7"/>
            <p:cNvSpPr/>
            <p:nvPr/>
          </p:nvSpPr>
          <p:spPr>
            <a:xfrm>
              <a:off x="6673425" y="3771400"/>
              <a:ext cx="600850" cy="600800"/>
            </a:xfrm>
            <a:custGeom>
              <a:avLst/>
              <a:gdLst/>
              <a:ahLst/>
              <a:cxnLst/>
              <a:rect l="l" t="t" r="r" b="b"/>
              <a:pathLst>
                <a:path w="24034" h="24032" extrusionOk="0">
                  <a:moveTo>
                    <a:pt x="12017" y="4775"/>
                  </a:moveTo>
                  <a:cubicBezTo>
                    <a:pt x="16016" y="4775"/>
                    <a:pt x="19258" y="8018"/>
                    <a:pt x="19258" y="12017"/>
                  </a:cubicBezTo>
                  <a:cubicBezTo>
                    <a:pt x="19258" y="16015"/>
                    <a:pt x="16016" y="19256"/>
                    <a:pt x="12019" y="19256"/>
                  </a:cubicBezTo>
                  <a:lnTo>
                    <a:pt x="12017" y="19256"/>
                  </a:lnTo>
                  <a:cubicBezTo>
                    <a:pt x="8019" y="19256"/>
                    <a:pt x="4778" y="16015"/>
                    <a:pt x="4778" y="12017"/>
                  </a:cubicBezTo>
                  <a:cubicBezTo>
                    <a:pt x="4778" y="8018"/>
                    <a:pt x="8019" y="4775"/>
                    <a:pt x="12017" y="4775"/>
                  </a:cubicBezTo>
                  <a:close/>
                  <a:moveTo>
                    <a:pt x="10336" y="0"/>
                  </a:moveTo>
                  <a:cubicBezTo>
                    <a:pt x="9932" y="0"/>
                    <a:pt x="9604" y="327"/>
                    <a:pt x="9604" y="732"/>
                  </a:cubicBezTo>
                  <a:lnTo>
                    <a:pt x="9604" y="2689"/>
                  </a:lnTo>
                  <a:cubicBezTo>
                    <a:pt x="8734" y="2913"/>
                    <a:pt x="7902" y="3259"/>
                    <a:pt x="7128" y="3714"/>
                  </a:cubicBezTo>
                  <a:lnTo>
                    <a:pt x="5745" y="2330"/>
                  </a:lnTo>
                  <a:cubicBezTo>
                    <a:pt x="5602" y="2187"/>
                    <a:pt x="5415" y="2115"/>
                    <a:pt x="5228" y="2115"/>
                  </a:cubicBezTo>
                  <a:cubicBezTo>
                    <a:pt x="5040" y="2115"/>
                    <a:pt x="4853" y="2187"/>
                    <a:pt x="4710" y="2330"/>
                  </a:cubicBezTo>
                  <a:lnTo>
                    <a:pt x="2332" y="4708"/>
                  </a:lnTo>
                  <a:cubicBezTo>
                    <a:pt x="2046" y="4995"/>
                    <a:pt x="2046" y="5457"/>
                    <a:pt x="2332" y="5744"/>
                  </a:cubicBezTo>
                  <a:lnTo>
                    <a:pt x="3716" y="7128"/>
                  </a:lnTo>
                  <a:cubicBezTo>
                    <a:pt x="3260" y="7900"/>
                    <a:pt x="2915" y="8734"/>
                    <a:pt x="2691" y="9602"/>
                  </a:cubicBezTo>
                  <a:lnTo>
                    <a:pt x="734" y="9602"/>
                  </a:lnTo>
                  <a:cubicBezTo>
                    <a:pt x="329" y="9602"/>
                    <a:pt x="1" y="9930"/>
                    <a:pt x="1" y="10335"/>
                  </a:cubicBezTo>
                  <a:lnTo>
                    <a:pt x="1" y="13698"/>
                  </a:lnTo>
                  <a:cubicBezTo>
                    <a:pt x="1" y="14101"/>
                    <a:pt x="329" y="14430"/>
                    <a:pt x="734" y="14430"/>
                  </a:cubicBezTo>
                  <a:lnTo>
                    <a:pt x="2691" y="14430"/>
                  </a:lnTo>
                  <a:cubicBezTo>
                    <a:pt x="2915" y="15298"/>
                    <a:pt x="3260" y="16132"/>
                    <a:pt x="3716" y="16904"/>
                  </a:cubicBezTo>
                  <a:lnTo>
                    <a:pt x="2332" y="18289"/>
                  </a:lnTo>
                  <a:cubicBezTo>
                    <a:pt x="2046" y="18574"/>
                    <a:pt x="2046" y="19038"/>
                    <a:pt x="2332" y="19323"/>
                  </a:cubicBezTo>
                  <a:lnTo>
                    <a:pt x="4710" y="21701"/>
                  </a:lnTo>
                  <a:cubicBezTo>
                    <a:pt x="4853" y="21845"/>
                    <a:pt x="5040" y="21916"/>
                    <a:pt x="5228" y="21916"/>
                  </a:cubicBezTo>
                  <a:cubicBezTo>
                    <a:pt x="5415" y="21916"/>
                    <a:pt x="5602" y="21845"/>
                    <a:pt x="5745" y="21701"/>
                  </a:cubicBezTo>
                  <a:lnTo>
                    <a:pt x="7128" y="20318"/>
                  </a:lnTo>
                  <a:cubicBezTo>
                    <a:pt x="7902" y="20774"/>
                    <a:pt x="8736" y="21118"/>
                    <a:pt x="9604" y="21343"/>
                  </a:cubicBezTo>
                  <a:lnTo>
                    <a:pt x="9604" y="23299"/>
                  </a:lnTo>
                  <a:cubicBezTo>
                    <a:pt x="9604" y="23705"/>
                    <a:pt x="9932" y="24031"/>
                    <a:pt x="10336" y="24031"/>
                  </a:cubicBezTo>
                  <a:lnTo>
                    <a:pt x="13699" y="24031"/>
                  </a:lnTo>
                  <a:cubicBezTo>
                    <a:pt x="14104" y="24031"/>
                    <a:pt x="14432" y="23705"/>
                    <a:pt x="14432" y="23299"/>
                  </a:cubicBezTo>
                  <a:lnTo>
                    <a:pt x="14432" y="21343"/>
                  </a:lnTo>
                  <a:cubicBezTo>
                    <a:pt x="15300" y="21118"/>
                    <a:pt x="16134" y="20773"/>
                    <a:pt x="16906" y="20318"/>
                  </a:cubicBezTo>
                  <a:lnTo>
                    <a:pt x="18290" y="21701"/>
                  </a:lnTo>
                  <a:cubicBezTo>
                    <a:pt x="18433" y="21844"/>
                    <a:pt x="18620" y="21915"/>
                    <a:pt x="18808" y="21915"/>
                  </a:cubicBezTo>
                  <a:cubicBezTo>
                    <a:pt x="18995" y="21915"/>
                    <a:pt x="19182" y="21844"/>
                    <a:pt x="19326" y="21701"/>
                  </a:cubicBezTo>
                  <a:lnTo>
                    <a:pt x="21704" y="19323"/>
                  </a:lnTo>
                  <a:cubicBezTo>
                    <a:pt x="21989" y="19037"/>
                    <a:pt x="21989" y="18574"/>
                    <a:pt x="21704" y="18287"/>
                  </a:cubicBezTo>
                  <a:lnTo>
                    <a:pt x="20320" y="16904"/>
                  </a:lnTo>
                  <a:cubicBezTo>
                    <a:pt x="20775" y="16130"/>
                    <a:pt x="21121" y="15298"/>
                    <a:pt x="21345" y="14430"/>
                  </a:cubicBezTo>
                  <a:lnTo>
                    <a:pt x="23302" y="14430"/>
                  </a:lnTo>
                  <a:cubicBezTo>
                    <a:pt x="23705" y="14430"/>
                    <a:pt x="24034" y="14101"/>
                    <a:pt x="24034" y="13696"/>
                  </a:cubicBezTo>
                  <a:lnTo>
                    <a:pt x="24034" y="10334"/>
                  </a:lnTo>
                  <a:cubicBezTo>
                    <a:pt x="24034" y="9930"/>
                    <a:pt x="23705" y="9602"/>
                    <a:pt x="23302" y="9602"/>
                  </a:cubicBezTo>
                  <a:lnTo>
                    <a:pt x="21343" y="9602"/>
                  </a:lnTo>
                  <a:cubicBezTo>
                    <a:pt x="21121" y="8734"/>
                    <a:pt x="20775" y="7900"/>
                    <a:pt x="20320" y="7128"/>
                  </a:cubicBezTo>
                  <a:lnTo>
                    <a:pt x="21704" y="5744"/>
                  </a:lnTo>
                  <a:cubicBezTo>
                    <a:pt x="21989" y="5457"/>
                    <a:pt x="21989" y="4995"/>
                    <a:pt x="21704" y="4708"/>
                  </a:cubicBezTo>
                  <a:lnTo>
                    <a:pt x="19326" y="2330"/>
                  </a:lnTo>
                  <a:cubicBezTo>
                    <a:pt x="19182" y="2187"/>
                    <a:pt x="18995" y="2115"/>
                    <a:pt x="18808" y="2115"/>
                  </a:cubicBezTo>
                  <a:cubicBezTo>
                    <a:pt x="18620" y="2115"/>
                    <a:pt x="18433" y="2187"/>
                    <a:pt x="18290" y="2330"/>
                  </a:cubicBezTo>
                  <a:lnTo>
                    <a:pt x="16906" y="3714"/>
                  </a:lnTo>
                  <a:cubicBezTo>
                    <a:pt x="16133" y="3259"/>
                    <a:pt x="15300" y="2913"/>
                    <a:pt x="14430" y="2689"/>
                  </a:cubicBezTo>
                  <a:lnTo>
                    <a:pt x="14430" y="732"/>
                  </a:lnTo>
                  <a:cubicBezTo>
                    <a:pt x="14430" y="327"/>
                    <a:pt x="14104" y="0"/>
                    <a:pt x="13699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7"/>
            <p:cNvSpPr/>
            <p:nvPr/>
          </p:nvSpPr>
          <p:spPr>
            <a:xfrm>
              <a:off x="6073050" y="3509700"/>
              <a:ext cx="641725" cy="636800"/>
            </a:xfrm>
            <a:custGeom>
              <a:avLst/>
              <a:gdLst/>
              <a:ahLst/>
              <a:cxnLst/>
              <a:rect l="l" t="t" r="r" b="b"/>
              <a:pathLst>
                <a:path w="25669" h="25472" extrusionOk="0">
                  <a:moveTo>
                    <a:pt x="12840" y="5002"/>
                  </a:moveTo>
                  <a:cubicBezTo>
                    <a:pt x="13949" y="5002"/>
                    <a:pt x="15075" y="5242"/>
                    <a:pt x="16144" y="5747"/>
                  </a:cubicBezTo>
                  <a:cubicBezTo>
                    <a:pt x="20003" y="7575"/>
                    <a:pt x="21651" y="12185"/>
                    <a:pt x="19822" y="16044"/>
                  </a:cubicBezTo>
                  <a:cubicBezTo>
                    <a:pt x="18501" y="18836"/>
                    <a:pt x="15726" y="20470"/>
                    <a:pt x="12830" y="20470"/>
                  </a:cubicBezTo>
                  <a:cubicBezTo>
                    <a:pt x="11721" y="20470"/>
                    <a:pt x="10595" y="20230"/>
                    <a:pt x="9525" y="19724"/>
                  </a:cubicBezTo>
                  <a:cubicBezTo>
                    <a:pt x="5666" y="17897"/>
                    <a:pt x="4018" y="13286"/>
                    <a:pt x="5845" y="9427"/>
                  </a:cubicBezTo>
                  <a:cubicBezTo>
                    <a:pt x="7167" y="6636"/>
                    <a:pt x="9944" y="5002"/>
                    <a:pt x="12840" y="5002"/>
                  </a:cubicBezTo>
                  <a:close/>
                  <a:moveTo>
                    <a:pt x="10471" y="1"/>
                  </a:moveTo>
                  <a:cubicBezTo>
                    <a:pt x="10383" y="1"/>
                    <a:pt x="10294" y="16"/>
                    <a:pt x="10208" y="47"/>
                  </a:cubicBezTo>
                  <a:lnTo>
                    <a:pt x="6824" y="1256"/>
                  </a:lnTo>
                  <a:cubicBezTo>
                    <a:pt x="6417" y="1401"/>
                    <a:pt x="6206" y="1848"/>
                    <a:pt x="6351" y="2255"/>
                  </a:cubicBezTo>
                  <a:lnTo>
                    <a:pt x="7054" y="4223"/>
                  </a:lnTo>
                  <a:cubicBezTo>
                    <a:pt x="6262" y="4761"/>
                    <a:pt x="5548" y="5408"/>
                    <a:pt x="4934" y="6145"/>
                  </a:cubicBezTo>
                  <a:lnTo>
                    <a:pt x="3045" y="5249"/>
                  </a:lnTo>
                  <a:cubicBezTo>
                    <a:pt x="2937" y="5199"/>
                    <a:pt x="2823" y="5174"/>
                    <a:pt x="2711" y="5174"/>
                  </a:cubicBezTo>
                  <a:cubicBezTo>
                    <a:pt x="2418" y="5174"/>
                    <a:pt x="2137" y="5340"/>
                    <a:pt x="2004" y="5623"/>
                  </a:cubicBezTo>
                  <a:lnTo>
                    <a:pt x="467" y="8868"/>
                  </a:lnTo>
                  <a:cubicBezTo>
                    <a:pt x="282" y="9259"/>
                    <a:pt x="449" y="9725"/>
                    <a:pt x="840" y="9909"/>
                  </a:cubicBezTo>
                  <a:lnTo>
                    <a:pt x="2729" y="10804"/>
                  </a:lnTo>
                  <a:cubicBezTo>
                    <a:pt x="2548" y="11744"/>
                    <a:pt x="2500" y="12707"/>
                    <a:pt x="2587" y="13661"/>
                  </a:cubicBezTo>
                  <a:lnTo>
                    <a:pt x="619" y="14364"/>
                  </a:lnTo>
                  <a:cubicBezTo>
                    <a:pt x="212" y="14510"/>
                    <a:pt x="1" y="14957"/>
                    <a:pt x="145" y="15363"/>
                  </a:cubicBezTo>
                  <a:lnTo>
                    <a:pt x="1354" y="18747"/>
                  </a:lnTo>
                  <a:cubicBezTo>
                    <a:pt x="1467" y="19067"/>
                    <a:pt x="1768" y="19265"/>
                    <a:pt x="2089" y="19265"/>
                  </a:cubicBezTo>
                  <a:cubicBezTo>
                    <a:pt x="2177" y="19265"/>
                    <a:pt x="2266" y="19251"/>
                    <a:pt x="2353" y="19219"/>
                  </a:cubicBezTo>
                  <a:lnTo>
                    <a:pt x="4321" y="18516"/>
                  </a:lnTo>
                  <a:cubicBezTo>
                    <a:pt x="4859" y="19309"/>
                    <a:pt x="5506" y="20023"/>
                    <a:pt x="6243" y="20637"/>
                  </a:cubicBezTo>
                  <a:lnTo>
                    <a:pt x="5347" y="22526"/>
                  </a:lnTo>
                  <a:cubicBezTo>
                    <a:pt x="5163" y="22917"/>
                    <a:pt x="5330" y="23383"/>
                    <a:pt x="5721" y="23567"/>
                  </a:cubicBezTo>
                  <a:lnTo>
                    <a:pt x="8966" y="25104"/>
                  </a:lnTo>
                  <a:cubicBezTo>
                    <a:pt x="9074" y="25155"/>
                    <a:pt x="9188" y="25179"/>
                    <a:pt x="9300" y="25179"/>
                  </a:cubicBezTo>
                  <a:cubicBezTo>
                    <a:pt x="9593" y="25179"/>
                    <a:pt x="9874" y="25014"/>
                    <a:pt x="10007" y="24731"/>
                  </a:cubicBezTo>
                  <a:lnTo>
                    <a:pt x="10902" y="22842"/>
                  </a:lnTo>
                  <a:cubicBezTo>
                    <a:pt x="11540" y="22964"/>
                    <a:pt x="12187" y="23026"/>
                    <a:pt x="12836" y="23026"/>
                  </a:cubicBezTo>
                  <a:cubicBezTo>
                    <a:pt x="13144" y="23026"/>
                    <a:pt x="13452" y="23012"/>
                    <a:pt x="13759" y="22984"/>
                  </a:cubicBezTo>
                  <a:lnTo>
                    <a:pt x="14462" y="24952"/>
                  </a:lnTo>
                  <a:cubicBezTo>
                    <a:pt x="14577" y="25272"/>
                    <a:pt x="14878" y="25471"/>
                    <a:pt x="15200" y="25471"/>
                  </a:cubicBezTo>
                  <a:cubicBezTo>
                    <a:pt x="15286" y="25471"/>
                    <a:pt x="15375" y="25457"/>
                    <a:pt x="15461" y="25426"/>
                  </a:cubicBezTo>
                  <a:lnTo>
                    <a:pt x="18845" y="24217"/>
                  </a:lnTo>
                  <a:cubicBezTo>
                    <a:pt x="19252" y="24071"/>
                    <a:pt x="19463" y="23625"/>
                    <a:pt x="19318" y="23218"/>
                  </a:cubicBezTo>
                  <a:lnTo>
                    <a:pt x="18615" y="21250"/>
                  </a:lnTo>
                  <a:cubicBezTo>
                    <a:pt x="19407" y="20712"/>
                    <a:pt x="20121" y="20065"/>
                    <a:pt x="20735" y="19328"/>
                  </a:cubicBezTo>
                  <a:lnTo>
                    <a:pt x="22624" y="20223"/>
                  </a:lnTo>
                  <a:cubicBezTo>
                    <a:pt x="22732" y="20274"/>
                    <a:pt x="22846" y="20298"/>
                    <a:pt x="22958" y="20298"/>
                  </a:cubicBezTo>
                  <a:cubicBezTo>
                    <a:pt x="23251" y="20298"/>
                    <a:pt x="23532" y="20133"/>
                    <a:pt x="23665" y="19850"/>
                  </a:cubicBezTo>
                  <a:lnTo>
                    <a:pt x="25202" y="16604"/>
                  </a:lnTo>
                  <a:cubicBezTo>
                    <a:pt x="25387" y="16214"/>
                    <a:pt x="25220" y="15748"/>
                    <a:pt x="24829" y="15564"/>
                  </a:cubicBezTo>
                  <a:lnTo>
                    <a:pt x="22940" y="14668"/>
                  </a:lnTo>
                  <a:cubicBezTo>
                    <a:pt x="23121" y="13727"/>
                    <a:pt x="23169" y="12766"/>
                    <a:pt x="23082" y="11812"/>
                  </a:cubicBezTo>
                  <a:lnTo>
                    <a:pt x="25050" y="11107"/>
                  </a:lnTo>
                  <a:cubicBezTo>
                    <a:pt x="25457" y="10963"/>
                    <a:pt x="25668" y="10515"/>
                    <a:pt x="25523" y="10108"/>
                  </a:cubicBezTo>
                  <a:lnTo>
                    <a:pt x="24315" y="6726"/>
                  </a:lnTo>
                  <a:cubicBezTo>
                    <a:pt x="24201" y="6406"/>
                    <a:pt x="23898" y="6207"/>
                    <a:pt x="23577" y="6207"/>
                  </a:cubicBezTo>
                  <a:cubicBezTo>
                    <a:pt x="23491" y="6207"/>
                    <a:pt x="23402" y="6221"/>
                    <a:pt x="23316" y="6252"/>
                  </a:cubicBezTo>
                  <a:lnTo>
                    <a:pt x="21348" y="6956"/>
                  </a:lnTo>
                  <a:cubicBezTo>
                    <a:pt x="20810" y="6162"/>
                    <a:pt x="20163" y="5450"/>
                    <a:pt x="19426" y="4836"/>
                  </a:cubicBezTo>
                  <a:lnTo>
                    <a:pt x="20320" y="2947"/>
                  </a:lnTo>
                  <a:cubicBezTo>
                    <a:pt x="20506" y="2556"/>
                    <a:pt x="20339" y="2090"/>
                    <a:pt x="19948" y="1906"/>
                  </a:cubicBezTo>
                  <a:lnTo>
                    <a:pt x="16703" y="369"/>
                  </a:lnTo>
                  <a:cubicBezTo>
                    <a:pt x="16595" y="318"/>
                    <a:pt x="16481" y="294"/>
                    <a:pt x="16369" y="294"/>
                  </a:cubicBezTo>
                  <a:cubicBezTo>
                    <a:pt x="16076" y="294"/>
                    <a:pt x="15795" y="459"/>
                    <a:pt x="15662" y="742"/>
                  </a:cubicBezTo>
                  <a:lnTo>
                    <a:pt x="14767" y="2631"/>
                  </a:lnTo>
                  <a:cubicBezTo>
                    <a:pt x="14130" y="2508"/>
                    <a:pt x="13485" y="2447"/>
                    <a:pt x="12839" y="2447"/>
                  </a:cubicBezTo>
                  <a:cubicBezTo>
                    <a:pt x="12529" y="2447"/>
                    <a:pt x="12219" y="2461"/>
                    <a:pt x="11910" y="2489"/>
                  </a:cubicBezTo>
                  <a:lnTo>
                    <a:pt x="11207" y="521"/>
                  </a:lnTo>
                  <a:cubicBezTo>
                    <a:pt x="11092" y="200"/>
                    <a:pt x="10791" y="1"/>
                    <a:pt x="10471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7"/>
            <p:cNvSpPr/>
            <p:nvPr/>
          </p:nvSpPr>
          <p:spPr>
            <a:xfrm>
              <a:off x="6124575" y="2917775"/>
              <a:ext cx="572575" cy="572525"/>
            </a:xfrm>
            <a:custGeom>
              <a:avLst/>
              <a:gdLst/>
              <a:ahLst/>
              <a:cxnLst/>
              <a:rect l="l" t="t" r="r" b="b"/>
              <a:pathLst>
                <a:path w="22903" h="22901" extrusionOk="0">
                  <a:moveTo>
                    <a:pt x="11452" y="4551"/>
                  </a:moveTo>
                  <a:cubicBezTo>
                    <a:pt x="15263" y="4551"/>
                    <a:pt x="18352" y="7640"/>
                    <a:pt x="18352" y="11451"/>
                  </a:cubicBezTo>
                  <a:cubicBezTo>
                    <a:pt x="18352" y="15262"/>
                    <a:pt x="15263" y="18350"/>
                    <a:pt x="11452" y="18350"/>
                  </a:cubicBezTo>
                  <a:lnTo>
                    <a:pt x="11452" y="18351"/>
                  </a:lnTo>
                  <a:cubicBezTo>
                    <a:pt x="7640" y="18351"/>
                    <a:pt x="4552" y="15262"/>
                    <a:pt x="4552" y="11451"/>
                  </a:cubicBezTo>
                  <a:cubicBezTo>
                    <a:pt x="4552" y="7640"/>
                    <a:pt x="7640" y="4551"/>
                    <a:pt x="11452" y="4551"/>
                  </a:cubicBezTo>
                  <a:close/>
                  <a:moveTo>
                    <a:pt x="9850" y="0"/>
                  </a:moveTo>
                  <a:cubicBezTo>
                    <a:pt x="9464" y="0"/>
                    <a:pt x="9152" y="312"/>
                    <a:pt x="9152" y="698"/>
                  </a:cubicBezTo>
                  <a:lnTo>
                    <a:pt x="9152" y="2564"/>
                  </a:lnTo>
                  <a:cubicBezTo>
                    <a:pt x="8324" y="2777"/>
                    <a:pt x="7530" y="3105"/>
                    <a:pt x="6793" y="3539"/>
                  </a:cubicBezTo>
                  <a:lnTo>
                    <a:pt x="5474" y="2221"/>
                  </a:lnTo>
                  <a:cubicBezTo>
                    <a:pt x="5338" y="2085"/>
                    <a:pt x="5159" y="2017"/>
                    <a:pt x="4981" y="2017"/>
                  </a:cubicBezTo>
                  <a:cubicBezTo>
                    <a:pt x="4802" y="2017"/>
                    <a:pt x="4624" y="2085"/>
                    <a:pt x="4487" y="2221"/>
                  </a:cubicBezTo>
                  <a:lnTo>
                    <a:pt x="2222" y="4487"/>
                  </a:lnTo>
                  <a:cubicBezTo>
                    <a:pt x="1949" y="4759"/>
                    <a:pt x="1949" y="5201"/>
                    <a:pt x="2222" y="5473"/>
                  </a:cubicBezTo>
                  <a:lnTo>
                    <a:pt x="3541" y="6791"/>
                  </a:lnTo>
                  <a:cubicBezTo>
                    <a:pt x="3107" y="7528"/>
                    <a:pt x="2777" y="8322"/>
                    <a:pt x="2564" y="9150"/>
                  </a:cubicBezTo>
                  <a:lnTo>
                    <a:pt x="699" y="9150"/>
                  </a:lnTo>
                  <a:cubicBezTo>
                    <a:pt x="313" y="9150"/>
                    <a:pt x="1" y="9462"/>
                    <a:pt x="1" y="9848"/>
                  </a:cubicBezTo>
                  <a:lnTo>
                    <a:pt x="1" y="13053"/>
                  </a:lnTo>
                  <a:cubicBezTo>
                    <a:pt x="1" y="13438"/>
                    <a:pt x="313" y="13751"/>
                    <a:pt x="699" y="13751"/>
                  </a:cubicBezTo>
                  <a:lnTo>
                    <a:pt x="2564" y="13751"/>
                  </a:lnTo>
                  <a:cubicBezTo>
                    <a:pt x="2777" y="14579"/>
                    <a:pt x="3106" y="15373"/>
                    <a:pt x="3541" y="16109"/>
                  </a:cubicBezTo>
                  <a:lnTo>
                    <a:pt x="2222" y="17427"/>
                  </a:lnTo>
                  <a:cubicBezTo>
                    <a:pt x="1949" y="17701"/>
                    <a:pt x="1949" y="18142"/>
                    <a:pt x="2222" y="18415"/>
                  </a:cubicBezTo>
                  <a:lnTo>
                    <a:pt x="4487" y="20681"/>
                  </a:lnTo>
                  <a:cubicBezTo>
                    <a:pt x="4624" y="20817"/>
                    <a:pt x="4802" y="20885"/>
                    <a:pt x="4981" y="20885"/>
                  </a:cubicBezTo>
                  <a:cubicBezTo>
                    <a:pt x="5159" y="20885"/>
                    <a:pt x="5338" y="20817"/>
                    <a:pt x="5474" y="20681"/>
                  </a:cubicBezTo>
                  <a:lnTo>
                    <a:pt x="6793" y="19362"/>
                  </a:lnTo>
                  <a:cubicBezTo>
                    <a:pt x="7530" y="19796"/>
                    <a:pt x="8324" y="20124"/>
                    <a:pt x="9152" y="20339"/>
                  </a:cubicBezTo>
                  <a:lnTo>
                    <a:pt x="9152" y="22204"/>
                  </a:lnTo>
                  <a:cubicBezTo>
                    <a:pt x="9152" y="22588"/>
                    <a:pt x="9464" y="22901"/>
                    <a:pt x="9850" y="22901"/>
                  </a:cubicBezTo>
                  <a:lnTo>
                    <a:pt x="13055" y="22901"/>
                  </a:lnTo>
                  <a:cubicBezTo>
                    <a:pt x="13439" y="22901"/>
                    <a:pt x="13751" y="22588"/>
                    <a:pt x="13751" y="22204"/>
                  </a:cubicBezTo>
                  <a:lnTo>
                    <a:pt x="13751" y="20339"/>
                  </a:lnTo>
                  <a:cubicBezTo>
                    <a:pt x="14581" y="20124"/>
                    <a:pt x="15373" y="19796"/>
                    <a:pt x="16110" y="19362"/>
                  </a:cubicBezTo>
                  <a:lnTo>
                    <a:pt x="17429" y="20680"/>
                  </a:lnTo>
                  <a:cubicBezTo>
                    <a:pt x="17566" y="20816"/>
                    <a:pt x="17744" y="20884"/>
                    <a:pt x="17923" y="20884"/>
                  </a:cubicBezTo>
                  <a:cubicBezTo>
                    <a:pt x="18101" y="20884"/>
                    <a:pt x="18280" y="20816"/>
                    <a:pt x="18416" y="20680"/>
                  </a:cubicBezTo>
                  <a:lnTo>
                    <a:pt x="20682" y="18414"/>
                  </a:lnTo>
                  <a:cubicBezTo>
                    <a:pt x="20954" y="18142"/>
                    <a:pt x="20954" y="17700"/>
                    <a:pt x="20682" y="17427"/>
                  </a:cubicBezTo>
                  <a:lnTo>
                    <a:pt x="19364" y="16109"/>
                  </a:lnTo>
                  <a:cubicBezTo>
                    <a:pt x="19798" y="15373"/>
                    <a:pt x="20126" y="14579"/>
                    <a:pt x="20339" y="13751"/>
                  </a:cubicBezTo>
                  <a:lnTo>
                    <a:pt x="22205" y="13751"/>
                  </a:lnTo>
                  <a:cubicBezTo>
                    <a:pt x="22591" y="13751"/>
                    <a:pt x="22903" y="13438"/>
                    <a:pt x="22903" y="13053"/>
                  </a:cubicBezTo>
                  <a:lnTo>
                    <a:pt x="22903" y="9850"/>
                  </a:lnTo>
                  <a:cubicBezTo>
                    <a:pt x="22903" y="9465"/>
                    <a:pt x="22592" y="9152"/>
                    <a:pt x="22208" y="9152"/>
                  </a:cubicBezTo>
                  <a:cubicBezTo>
                    <a:pt x="22207" y="9152"/>
                    <a:pt x="22206" y="9152"/>
                    <a:pt x="22205" y="9152"/>
                  </a:cubicBezTo>
                  <a:lnTo>
                    <a:pt x="20339" y="9152"/>
                  </a:lnTo>
                  <a:cubicBezTo>
                    <a:pt x="20126" y="8322"/>
                    <a:pt x="19798" y="7530"/>
                    <a:pt x="19364" y="6793"/>
                  </a:cubicBezTo>
                  <a:lnTo>
                    <a:pt x="20682" y="5473"/>
                  </a:lnTo>
                  <a:cubicBezTo>
                    <a:pt x="20954" y="5201"/>
                    <a:pt x="20954" y="4759"/>
                    <a:pt x="20682" y="4487"/>
                  </a:cubicBezTo>
                  <a:lnTo>
                    <a:pt x="18416" y="2221"/>
                  </a:lnTo>
                  <a:cubicBezTo>
                    <a:pt x="18280" y="2085"/>
                    <a:pt x="18101" y="2017"/>
                    <a:pt x="17923" y="2017"/>
                  </a:cubicBezTo>
                  <a:cubicBezTo>
                    <a:pt x="17744" y="2017"/>
                    <a:pt x="17566" y="2085"/>
                    <a:pt x="17429" y="2221"/>
                  </a:cubicBezTo>
                  <a:lnTo>
                    <a:pt x="16110" y="3541"/>
                  </a:lnTo>
                  <a:cubicBezTo>
                    <a:pt x="15373" y="3105"/>
                    <a:pt x="14581" y="2777"/>
                    <a:pt x="13751" y="2564"/>
                  </a:cubicBezTo>
                  <a:lnTo>
                    <a:pt x="13751" y="698"/>
                  </a:lnTo>
                  <a:cubicBezTo>
                    <a:pt x="13751" y="312"/>
                    <a:pt x="13439" y="0"/>
                    <a:pt x="13055" y="0"/>
                  </a:cubicBezTo>
                  <a:close/>
                </a:path>
              </a:pathLst>
            </a:custGeom>
            <a:solidFill>
              <a:srgbClr val="A5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7"/>
            <p:cNvSpPr/>
            <p:nvPr/>
          </p:nvSpPr>
          <p:spPr>
            <a:xfrm>
              <a:off x="6459975" y="2867300"/>
              <a:ext cx="101300" cy="50500"/>
            </a:xfrm>
            <a:custGeom>
              <a:avLst/>
              <a:gdLst/>
              <a:ahLst/>
              <a:cxnLst/>
              <a:rect l="l" t="t" r="r" b="b"/>
              <a:pathLst>
                <a:path w="4052" h="2020" extrusionOk="0">
                  <a:moveTo>
                    <a:pt x="272" y="1"/>
                  </a:moveTo>
                  <a:cubicBezTo>
                    <a:pt x="157" y="1"/>
                    <a:pt x="54" y="82"/>
                    <a:pt x="29" y="200"/>
                  </a:cubicBezTo>
                  <a:cubicBezTo>
                    <a:pt x="0" y="338"/>
                    <a:pt x="87" y="474"/>
                    <a:pt x="225" y="507"/>
                  </a:cubicBezTo>
                  <a:cubicBezTo>
                    <a:pt x="1077" y="719"/>
                    <a:pt x="1895" y="1049"/>
                    <a:pt x="2657" y="1486"/>
                  </a:cubicBezTo>
                  <a:lnTo>
                    <a:pt x="2505" y="1740"/>
                  </a:lnTo>
                  <a:cubicBezTo>
                    <a:pt x="2459" y="1819"/>
                    <a:pt x="2511" y="1918"/>
                    <a:pt x="2603" y="1926"/>
                  </a:cubicBezTo>
                  <a:lnTo>
                    <a:pt x="3887" y="2019"/>
                  </a:lnTo>
                  <a:cubicBezTo>
                    <a:pt x="3890" y="2019"/>
                    <a:pt x="3893" y="2019"/>
                    <a:pt x="3895" y="2019"/>
                  </a:cubicBezTo>
                  <a:cubicBezTo>
                    <a:pt x="3991" y="2019"/>
                    <a:pt x="4052" y="1913"/>
                    <a:pt x="3999" y="1830"/>
                  </a:cubicBezTo>
                  <a:lnTo>
                    <a:pt x="3302" y="746"/>
                  </a:lnTo>
                  <a:cubicBezTo>
                    <a:pt x="3278" y="709"/>
                    <a:pt x="3239" y="690"/>
                    <a:pt x="3200" y="690"/>
                  </a:cubicBezTo>
                  <a:cubicBezTo>
                    <a:pt x="3159" y="690"/>
                    <a:pt x="3118" y="711"/>
                    <a:pt x="3094" y="751"/>
                  </a:cubicBezTo>
                  <a:lnTo>
                    <a:pt x="2917" y="1047"/>
                  </a:lnTo>
                  <a:cubicBezTo>
                    <a:pt x="2108" y="581"/>
                    <a:pt x="1237" y="230"/>
                    <a:pt x="330" y="8"/>
                  </a:cubicBezTo>
                  <a:cubicBezTo>
                    <a:pt x="311" y="3"/>
                    <a:pt x="291" y="1"/>
                    <a:pt x="272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7"/>
            <p:cNvSpPr/>
            <p:nvPr/>
          </p:nvSpPr>
          <p:spPr>
            <a:xfrm>
              <a:off x="6389025" y="2860025"/>
              <a:ext cx="63100" cy="15700"/>
            </a:xfrm>
            <a:custGeom>
              <a:avLst/>
              <a:gdLst/>
              <a:ahLst/>
              <a:cxnLst/>
              <a:rect l="l" t="t" r="r" b="b"/>
              <a:pathLst>
                <a:path w="2524" h="628" extrusionOk="0">
                  <a:moveTo>
                    <a:pt x="787" y="1"/>
                  </a:moveTo>
                  <a:cubicBezTo>
                    <a:pt x="605" y="1"/>
                    <a:pt x="424" y="7"/>
                    <a:pt x="241" y="19"/>
                  </a:cubicBezTo>
                  <a:cubicBezTo>
                    <a:pt x="103" y="31"/>
                    <a:pt x="1" y="153"/>
                    <a:pt x="11" y="291"/>
                  </a:cubicBezTo>
                  <a:cubicBezTo>
                    <a:pt x="20" y="425"/>
                    <a:pt x="132" y="528"/>
                    <a:pt x="263" y="528"/>
                  </a:cubicBezTo>
                  <a:cubicBezTo>
                    <a:pt x="268" y="528"/>
                    <a:pt x="273" y="528"/>
                    <a:pt x="278" y="528"/>
                  </a:cubicBezTo>
                  <a:cubicBezTo>
                    <a:pt x="448" y="518"/>
                    <a:pt x="617" y="512"/>
                    <a:pt x="787" y="512"/>
                  </a:cubicBezTo>
                  <a:cubicBezTo>
                    <a:pt x="1261" y="512"/>
                    <a:pt x="1734" y="550"/>
                    <a:pt x="2203" y="624"/>
                  </a:cubicBezTo>
                  <a:cubicBezTo>
                    <a:pt x="2217" y="626"/>
                    <a:pt x="2231" y="627"/>
                    <a:pt x="2245" y="627"/>
                  </a:cubicBezTo>
                  <a:cubicBezTo>
                    <a:pt x="2363" y="627"/>
                    <a:pt x="2470" y="544"/>
                    <a:pt x="2494" y="424"/>
                  </a:cubicBezTo>
                  <a:cubicBezTo>
                    <a:pt x="2523" y="283"/>
                    <a:pt x="2430" y="145"/>
                    <a:pt x="2288" y="121"/>
                  </a:cubicBezTo>
                  <a:cubicBezTo>
                    <a:pt x="1791" y="43"/>
                    <a:pt x="1288" y="3"/>
                    <a:pt x="787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7"/>
            <p:cNvSpPr/>
            <p:nvPr/>
          </p:nvSpPr>
          <p:spPr>
            <a:xfrm>
              <a:off x="6279750" y="2879875"/>
              <a:ext cx="39600" cy="26000"/>
            </a:xfrm>
            <a:custGeom>
              <a:avLst/>
              <a:gdLst/>
              <a:ahLst/>
              <a:cxnLst/>
              <a:rect l="l" t="t" r="r" b="b"/>
              <a:pathLst>
                <a:path w="1584" h="1040" extrusionOk="0">
                  <a:moveTo>
                    <a:pt x="1330" y="1"/>
                  </a:moveTo>
                  <a:cubicBezTo>
                    <a:pt x="1303" y="1"/>
                    <a:pt x="1276" y="6"/>
                    <a:pt x="1249" y="17"/>
                  </a:cubicBezTo>
                  <a:cubicBezTo>
                    <a:pt x="878" y="174"/>
                    <a:pt x="518" y="355"/>
                    <a:pt x="168" y="557"/>
                  </a:cubicBezTo>
                  <a:cubicBezTo>
                    <a:pt x="58" y="621"/>
                    <a:pt x="0" y="757"/>
                    <a:pt x="47" y="876"/>
                  </a:cubicBezTo>
                  <a:cubicBezTo>
                    <a:pt x="86" y="979"/>
                    <a:pt x="183" y="1040"/>
                    <a:pt x="284" y="1040"/>
                  </a:cubicBezTo>
                  <a:cubicBezTo>
                    <a:pt x="327" y="1040"/>
                    <a:pt x="371" y="1029"/>
                    <a:pt x="412" y="1005"/>
                  </a:cubicBezTo>
                  <a:cubicBezTo>
                    <a:pt x="727" y="823"/>
                    <a:pt x="1054" y="658"/>
                    <a:pt x="1389" y="512"/>
                  </a:cubicBezTo>
                  <a:cubicBezTo>
                    <a:pt x="1518" y="458"/>
                    <a:pt x="1584" y="312"/>
                    <a:pt x="1538" y="177"/>
                  </a:cubicBezTo>
                  <a:lnTo>
                    <a:pt x="1525" y="141"/>
                  </a:lnTo>
                  <a:cubicBezTo>
                    <a:pt x="1496" y="54"/>
                    <a:pt x="1415" y="1"/>
                    <a:pt x="1330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7"/>
            <p:cNvSpPr/>
            <p:nvPr/>
          </p:nvSpPr>
          <p:spPr>
            <a:xfrm>
              <a:off x="6325825" y="2862750"/>
              <a:ext cx="54425" cy="22400"/>
            </a:xfrm>
            <a:custGeom>
              <a:avLst/>
              <a:gdLst/>
              <a:ahLst/>
              <a:cxnLst/>
              <a:rect l="l" t="t" r="r" b="b"/>
              <a:pathLst>
                <a:path w="2177" h="896" extrusionOk="0">
                  <a:moveTo>
                    <a:pt x="1906" y="0"/>
                  </a:moveTo>
                  <a:cubicBezTo>
                    <a:pt x="1894" y="0"/>
                    <a:pt x="1883" y="1"/>
                    <a:pt x="1871" y="2"/>
                  </a:cubicBezTo>
                  <a:cubicBezTo>
                    <a:pt x="1306" y="87"/>
                    <a:pt x="748" y="220"/>
                    <a:pt x="205" y="400"/>
                  </a:cubicBezTo>
                  <a:cubicBezTo>
                    <a:pt x="71" y="444"/>
                    <a:pt x="0" y="590"/>
                    <a:pt x="47" y="725"/>
                  </a:cubicBezTo>
                  <a:cubicBezTo>
                    <a:pt x="84" y="829"/>
                    <a:pt x="183" y="895"/>
                    <a:pt x="288" y="895"/>
                  </a:cubicBezTo>
                  <a:cubicBezTo>
                    <a:pt x="316" y="895"/>
                    <a:pt x="343" y="891"/>
                    <a:pt x="370" y="882"/>
                  </a:cubicBezTo>
                  <a:cubicBezTo>
                    <a:pt x="883" y="712"/>
                    <a:pt x="1408" y="587"/>
                    <a:pt x="1941" y="507"/>
                  </a:cubicBezTo>
                  <a:cubicBezTo>
                    <a:pt x="2081" y="488"/>
                    <a:pt x="2177" y="360"/>
                    <a:pt x="2157" y="220"/>
                  </a:cubicBezTo>
                  <a:cubicBezTo>
                    <a:pt x="2140" y="93"/>
                    <a:pt x="2031" y="0"/>
                    <a:pt x="1906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7"/>
            <p:cNvSpPr/>
            <p:nvPr/>
          </p:nvSpPr>
          <p:spPr>
            <a:xfrm>
              <a:off x="7023725" y="3061400"/>
              <a:ext cx="101300" cy="50475"/>
            </a:xfrm>
            <a:custGeom>
              <a:avLst/>
              <a:gdLst/>
              <a:ahLst/>
              <a:cxnLst/>
              <a:rect l="l" t="t" r="r" b="b"/>
              <a:pathLst>
                <a:path w="4052" h="2019" extrusionOk="0">
                  <a:moveTo>
                    <a:pt x="273" y="0"/>
                  </a:moveTo>
                  <a:cubicBezTo>
                    <a:pt x="158" y="0"/>
                    <a:pt x="53" y="81"/>
                    <a:pt x="29" y="199"/>
                  </a:cubicBezTo>
                  <a:cubicBezTo>
                    <a:pt x="0" y="339"/>
                    <a:pt x="87" y="475"/>
                    <a:pt x="225" y="507"/>
                  </a:cubicBezTo>
                  <a:cubicBezTo>
                    <a:pt x="1077" y="720"/>
                    <a:pt x="1895" y="1048"/>
                    <a:pt x="2655" y="1487"/>
                  </a:cubicBezTo>
                  <a:lnTo>
                    <a:pt x="2505" y="1740"/>
                  </a:lnTo>
                  <a:cubicBezTo>
                    <a:pt x="2459" y="1818"/>
                    <a:pt x="2511" y="1919"/>
                    <a:pt x="2603" y="1925"/>
                  </a:cubicBezTo>
                  <a:lnTo>
                    <a:pt x="3885" y="2018"/>
                  </a:lnTo>
                  <a:cubicBezTo>
                    <a:pt x="3889" y="2019"/>
                    <a:pt x="3892" y="2019"/>
                    <a:pt x="3896" y="2019"/>
                  </a:cubicBezTo>
                  <a:cubicBezTo>
                    <a:pt x="3991" y="2019"/>
                    <a:pt x="4052" y="1911"/>
                    <a:pt x="3999" y="1829"/>
                  </a:cubicBezTo>
                  <a:lnTo>
                    <a:pt x="3302" y="747"/>
                  </a:lnTo>
                  <a:cubicBezTo>
                    <a:pt x="3278" y="709"/>
                    <a:pt x="3238" y="690"/>
                    <a:pt x="3198" y="690"/>
                  </a:cubicBezTo>
                  <a:cubicBezTo>
                    <a:pt x="3157" y="690"/>
                    <a:pt x="3116" y="710"/>
                    <a:pt x="3093" y="750"/>
                  </a:cubicBezTo>
                  <a:lnTo>
                    <a:pt x="2917" y="1048"/>
                  </a:lnTo>
                  <a:cubicBezTo>
                    <a:pt x="2108" y="582"/>
                    <a:pt x="1237" y="231"/>
                    <a:pt x="330" y="7"/>
                  </a:cubicBezTo>
                  <a:cubicBezTo>
                    <a:pt x="311" y="3"/>
                    <a:pt x="292" y="0"/>
                    <a:pt x="273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7"/>
            <p:cNvSpPr/>
            <p:nvPr/>
          </p:nvSpPr>
          <p:spPr>
            <a:xfrm>
              <a:off x="6952750" y="3054150"/>
              <a:ext cx="63100" cy="15650"/>
            </a:xfrm>
            <a:custGeom>
              <a:avLst/>
              <a:gdLst/>
              <a:ahLst/>
              <a:cxnLst/>
              <a:rect l="l" t="t" r="r" b="b"/>
              <a:pathLst>
                <a:path w="2524" h="626" extrusionOk="0">
                  <a:moveTo>
                    <a:pt x="787" y="1"/>
                  </a:moveTo>
                  <a:cubicBezTo>
                    <a:pt x="606" y="1"/>
                    <a:pt x="423" y="7"/>
                    <a:pt x="242" y="18"/>
                  </a:cubicBezTo>
                  <a:cubicBezTo>
                    <a:pt x="104" y="31"/>
                    <a:pt x="0" y="151"/>
                    <a:pt x="10" y="291"/>
                  </a:cubicBezTo>
                  <a:cubicBezTo>
                    <a:pt x="21" y="425"/>
                    <a:pt x="131" y="526"/>
                    <a:pt x="264" y="526"/>
                  </a:cubicBezTo>
                  <a:cubicBezTo>
                    <a:pt x="269" y="526"/>
                    <a:pt x="274" y="526"/>
                    <a:pt x="279" y="526"/>
                  </a:cubicBezTo>
                  <a:cubicBezTo>
                    <a:pt x="447" y="516"/>
                    <a:pt x="617" y="510"/>
                    <a:pt x="787" y="510"/>
                  </a:cubicBezTo>
                  <a:cubicBezTo>
                    <a:pt x="1261" y="512"/>
                    <a:pt x="1735" y="548"/>
                    <a:pt x="2204" y="622"/>
                  </a:cubicBezTo>
                  <a:cubicBezTo>
                    <a:pt x="2218" y="624"/>
                    <a:pt x="2232" y="626"/>
                    <a:pt x="2246" y="626"/>
                  </a:cubicBezTo>
                  <a:cubicBezTo>
                    <a:pt x="2364" y="626"/>
                    <a:pt x="2469" y="542"/>
                    <a:pt x="2495" y="422"/>
                  </a:cubicBezTo>
                  <a:cubicBezTo>
                    <a:pt x="2524" y="281"/>
                    <a:pt x="2430" y="145"/>
                    <a:pt x="2289" y="121"/>
                  </a:cubicBezTo>
                  <a:cubicBezTo>
                    <a:pt x="1792" y="41"/>
                    <a:pt x="1289" y="1"/>
                    <a:pt x="787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7"/>
            <p:cNvSpPr/>
            <p:nvPr/>
          </p:nvSpPr>
          <p:spPr>
            <a:xfrm>
              <a:off x="6843450" y="3073975"/>
              <a:ext cx="39625" cy="26025"/>
            </a:xfrm>
            <a:custGeom>
              <a:avLst/>
              <a:gdLst/>
              <a:ahLst/>
              <a:cxnLst/>
              <a:rect l="l" t="t" r="r" b="b"/>
              <a:pathLst>
                <a:path w="1585" h="1041" extrusionOk="0">
                  <a:moveTo>
                    <a:pt x="1331" y="0"/>
                  </a:moveTo>
                  <a:cubicBezTo>
                    <a:pt x="1304" y="0"/>
                    <a:pt x="1277" y="6"/>
                    <a:pt x="1251" y="16"/>
                  </a:cubicBezTo>
                  <a:cubicBezTo>
                    <a:pt x="880" y="175"/>
                    <a:pt x="518" y="356"/>
                    <a:pt x="170" y="558"/>
                  </a:cubicBezTo>
                  <a:cubicBezTo>
                    <a:pt x="60" y="622"/>
                    <a:pt x="1" y="758"/>
                    <a:pt x="47" y="876"/>
                  </a:cubicBezTo>
                  <a:cubicBezTo>
                    <a:pt x="87" y="979"/>
                    <a:pt x="185" y="1040"/>
                    <a:pt x="287" y="1040"/>
                  </a:cubicBezTo>
                  <a:cubicBezTo>
                    <a:pt x="330" y="1040"/>
                    <a:pt x="373" y="1029"/>
                    <a:pt x="414" y="1006"/>
                  </a:cubicBezTo>
                  <a:cubicBezTo>
                    <a:pt x="729" y="822"/>
                    <a:pt x="1056" y="657"/>
                    <a:pt x="1391" y="513"/>
                  </a:cubicBezTo>
                  <a:cubicBezTo>
                    <a:pt x="1520" y="457"/>
                    <a:pt x="1584" y="311"/>
                    <a:pt x="1540" y="178"/>
                  </a:cubicBezTo>
                  <a:lnTo>
                    <a:pt x="1527" y="141"/>
                  </a:lnTo>
                  <a:cubicBezTo>
                    <a:pt x="1497" y="55"/>
                    <a:pt x="1417" y="0"/>
                    <a:pt x="1331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7"/>
            <p:cNvSpPr/>
            <p:nvPr/>
          </p:nvSpPr>
          <p:spPr>
            <a:xfrm>
              <a:off x="6889575" y="3056825"/>
              <a:ext cx="54425" cy="22400"/>
            </a:xfrm>
            <a:custGeom>
              <a:avLst/>
              <a:gdLst/>
              <a:ahLst/>
              <a:cxnLst/>
              <a:rect l="l" t="t" r="r" b="b"/>
              <a:pathLst>
                <a:path w="2177" h="896" extrusionOk="0">
                  <a:moveTo>
                    <a:pt x="1906" y="0"/>
                  </a:moveTo>
                  <a:cubicBezTo>
                    <a:pt x="1894" y="0"/>
                    <a:pt x="1883" y="1"/>
                    <a:pt x="1871" y="3"/>
                  </a:cubicBezTo>
                  <a:lnTo>
                    <a:pt x="1871" y="4"/>
                  </a:lnTo>
                  <a:cubicBezTo>
                    <a:pt x="1306" y="88"/>
                    <a:pt x="748" y="220"/>
                    <a:pt x="205" y="400"/>
                  </a:cubicBezTo>
                  <a:cubicBezTo>
                    <a:pt x="71" y="446"/>
                    <a:pt x="0" y="592"/>
                    <a:pt x="47" y="725"/>
                  </a:cubicBezTo>
                  <a:cubicBezTo>
                    <a:pt x="84" y="830"/>
                    <a:pt x="182" y="896"/>
                    <a:pt x="288" y="896"/>
                  </a:cubicBezTo>
                  <a:cubicBezTo>
                    <a:pt x="315" y="896"/>
                    <a:pt x="343" y="891"/>
                    <a:pt x="370" y="882"/>
                  </a:cubicBezTo>
                  <a:cubicBezTo>
                    <a:pt x="881" y="714"/>
                    <a:pt x="1406" y="587"/>
                    <a:pt x="1940" y="509"/>
                  </a:cubicBezTo>
                  <a:cubicBezTo>
                    <a:pt x="2079" y="490"/>
                    <a:pt x="2177" y="360"/>
                    <a:pt x="2157" y="220"/>
                  </a:cubicBezTo>
                  <a:cubicBezTo>
                    <a:pt x="2140" y="93"/>
                    <a:pt x="2031" y="0"/>
                    <a:pt x="1906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7"/>
            <p:cNvSpPr/>
            <p:nvPr/>
          </p:nvSpPr>
          <p:spPr>
            <a:xfrm>
              <a:off x="6245350" y="4177200"/>
              <a:ext cx="101275" cy="50475"/>
            </a:xfrm>
            <a:custGeom>
              <a:avLst/>
              <a:gdLst/>
              <a:ahLst/>
              <a:cxnLst/>
              <a:rect l="l" t="t" r="r" b="b"/>
              <a:pathLst>
                <a:path w="4051" h="2019" extrusionOk="0">
                  <a:moveTo>
                    <a:pt x="157" y="1"/>
                  </a:moveTo>
                  <a:cubicBezTo>
                    <a:pt x="61" y="1"/>
                    <a:pt x="1" y="107"/>
                    <a:pt x="54" y="190"/>
                  </a:cubicBezTo>
                  <a:lnTo>
                    <a:pt x="750" y="1274"/>
                  </a:lnTo>
                  <a:cubicBezTo>
                    <a:pt x="774" y="1311"/>
                    <a:pt x="813" y="1330"/>
                    <a:pt x="852" y="1330"/>
                  </a:cubicBezTo>
                  <a:cubicBezTo>
                    <a:pt x="893" y="1330"/>
                    <a:pt x="935" y="1309"/>
                    <a:pt x="958" y="1269"/>
                  </a:cubicBezTo>
                  <a:lnTo>
                    <a:pt x="1136" y="973"/>
                  </a:lnTo>
                  <a:cubicBezTo>
                    <a:pt x="1945" y="1439"/>
                    <a:pt x="2816" y="1788"/>
                    <a:pt x="3722" y="2012"/>
                  </a:cubicBezTo>
                  <a:cubicBezTo>
                    <a:pt x="3741" y="2017"/>
                    <a:pt x="3761" y="2019"/>
                    <a:pt x="3779" y="2019"/>
                  </a:cubicBezTo>
                  <a:cubicBezTo>
                    <a:pt x="3895" y="2019"/>
                    <a:pt x="3999" y="1938"/>
                    <a:pt x="4023" y="1820"/>
                  </a:cubicBezTo>
                  <a:cubicBezTo>
                    <a:pt x="4051" y="1682"/>
                    <a:pt x="3964" y="1546"/>
                    <a:pt x="3828" y="1512"/>
                  </a:cubicBezTo>
                  <a:cubicBezTo>
                    <a:pt x="2976" y="1301"/>
                    <a:pt x="2158" y="971"/>
                    <a:pt x="1396" y="534"/>
                  </a:cubicBezTo>
                  <a:lnTo>
                    <a:pt x="1548" y="279"/>
                  </a:lnTo>
                  <a:cubicBezTo>
                    <a:pt x="1594" y="201"/>
                    <a:pt x="1541" y="100"/>
                    <a:pt x="1450" y="94"/>
                  </a:cubicBezTo>
                  <a:lnTo>
                    <a:pt x="166" y="1"/>
                  </a:lnTo>
                  <a:cubicBezTo>
                    <a:pt x="163" y="1"/>
                    <a:pt x="160" y="1"/>
                    <a:pt x="157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7"/>
            <p:cNvSpPr/>
            <p:nvPr/>
          </p:nvSpPr>
          <p:spPr>
            <a:xfrm>
              <a:off x="6354525" y="4219275"/>
              <a:ext cx="63075" cy="15675"/>
            </a:xfrm>
            <a:custGeom>
              <a:avLst/>
              <a:gdLst/>
              <a:ahLst/>
              <a:cxnLst/>
              <a:rect l="l" t="t" r="r" b="b"/>
              <a:pathLst>
                <a:path w="2523" h="627" extrusionOk="0">
                  <a:moveTo>
                    <a:pt x="279" y="1"/>
                  </a:moveTo>
                  <a:cubicBezTo>
                    <a:pt x="160" y="1"/>
                    <a:pt x="54" y="84"/>
                    <a:pt x="29" y="204"/>
                  </a:cubicBezTo>
                  <a:cubicBezTo>
                    <a:pt x="1" y="345"/>
                    <a:pt x="93" y="483"/>
                    <a:pt x="236" y="507"/>
                  </a:cubicBezTo>
                  <a:cubicBezTo>
                    <a:pt x="732" y="585"/>
                    <a:pt x="1235" y="625"/>
                    <a:pt x="1738" y="627"/>
                  </a:cubicBezTo>
                  <a:cubicBezTo>
                    <a:pt x="1919" y="627"/>
                    <a:pt x="2102" y="621"/>
                    <a:pt x="2282" y="609"/>
                  </a:cubicBezTo>
                  <a:cubicBezTo>
                    <a:pt x="2420" y="596"/>
                    <a:pt x="2523" y="475"/>
                    <a:pt x="2513" y="337"/>
                  </a:cubicBezTo>
                  <a:cubicBezTo>
                    <a:pt x="2504" y="203"/>
                    <a:pt x="2392" y="100"/>
                    <a:pt x="2260" y="100"/>
                  </a:cubicBezTo>
                  <a:cubicBezTo>
                    <a:pt x="2255" y="100"/>
                    <a:pt x="2251" y="100"/>
                    <a:pt x="2246" y="100"/>
                  </a:cubicBezTo>
                  <a:cubicBezTo>
                    <a:pt x="2076" y="110"/>
                    <a:pt x="1908" y="116"/>
                    <a:pt x="1738" y="116"/>
                  </a:cubicBezTo>
                  <a:cubicBezTo>
                    <a:pt x="1262" y="116"/>
                    <a:pt x="790" y="78"/>
                    <a:pt x="321" y="4"/>
                  </a:cubicBezTo>
                  <a:cubicBezTo>
                    <a:pt x="307" y="2"/>
                    <a:pt x="293" y="1"/>
                    <a:pt x="279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7"/>
            <p:cNvSpPr/>
            <p:nvPr/>
          </p:nvSpPr>
          <p:spPr>
            <a:xfrm>
              <a:off x="6487275" y="4189125"/>
              <a:ext cx="39625" cy="25975"/>
            </a:xfrm>
            <a:custGeom>
              <a:avLst/>
              <a:gdLst/>
              <a:ahLst/>
              <a:cxnLst/>
              <a:rect l="l" t="t" r="r" b="b"/>
              <a:pathLst>
                <a:path w="1585" h="1039" extrusionOk="0">
                  <a:moveTo>
                    <a:pt x="1300" y="0"/>
                  </a:moveTo>
                  <a:cubicBezTo>
                    <a:pt x="1257" y="0"/>
                    <a:pt x="1213" y="11"/>
                    <a:pt x="1173" y="35"/>
                  </a:cubicBezTo>
                  <a:cubicBezTo>
                    <a:pt x="857" y="217"/>
                    <a:pt x="531" y="382"/>
                    <a:pt x="196" y="528"/>
                  </a:cubicBezTo>
                  <a:cubicBezTo>
                    <a:pt x="66" y="582"/>
                    <a:pt x="1" y="728"/>
                    <a:pt x="47" y="863"/>
                  </a:cubicBezTo>
                  <a:lnTo>
                    <a:pt x="60" y="899"/>
                  </a:lnTo>
                  <a:cubicBezTo>
                    <a:pt x="89" y="986"/>
                    <a:pt x="169" y="1039"/>
                    <a:pt x="255" y="1039"/>
                  </a:cubicBezTo>
                  <a:cubicBezTo>
                    <a:pt x="282" y="1039"/>
                    <a:pt x="309" y="1034"/>
                    <a:pt x="335" y="1023"/>
                  </a:cubicBezTo>
                  <a:cubicBezTo>
                    <a:pt x="707" y="866"/>
                    <a:pt x="1067" y="685"/>
                    <a:pt x="1416" y="483"/>
                  </a:cubicBezTo>
                  <a:cubicBezTo>
                    <a:pt x="1527" y="419"/>
                    <a:pt x="1584" y="283"/>
                    <a:pt x="1538" y="164"/>
                  </a:cubicBezTo>
                  <a:cubicBezTo>
                    <a:pt x="1499" y="61"/>
                    <a:pt x="1401" y="0"/>
                    <a:pt x="1300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7"/>
            <p:cNvSpPr/>
            <p:nvPr/>
          </p:nvSpPr>
          <p:spPr>
            <a:xfrm>
              <a:off x="6426350" y="4209850"/>
              <a:ext cx="54475" cy="22400"/>
            </a:xfrm>
            <a:custGeom>
              <a:avLst/>
              <a:gdLst/>
              <a:ahLst/>
              <a:cxnLst/>
              <a:rect l="l" t="t" r="r" b="b"/>
              <a:pathLst>
                <a:path w="2179" h="896" extrusionOk="0">
                  <a:moveTo>
                    <a:pt x="1890" y="1"/>
                  </a:moveTo>
                  <a:cubicBezTo>
                    <a:pt x="1863" y="1"/>
                    <a:pt x="1835" y="5"/>
                    <a:pt x="1808" y="14"/>
                  </a:cubicBezTo>
                  <a:cubicBezTo>
                    <a:pt x="1296" y="184"/>
                    <a:pt x="771" y="309"/>
                    <a:pt x="237" y="389"/>
                  </a:cubicBezTo>
                  <a:cubicBezTo>
                    <a:pt x="98" y="408"/>
                    <a:pt x="0" y="536"/>
                    <a:pt x="20" y="676"/>
                  </a:cubicBezTo>
                  <a:cubicBezTo>
                    <a:pt x="37" y="803"/>
                    <a:pt x="147" y="896"/>
                    <a:pt x="273" y="896"/>
                  </a:cubicBezTo>
                  <a:cubicBezTo>
                    <a:pt x="284" y="896"/>
                    <a:pt x="296" y="895"/>
                    <a:pt x="308" y="893"/>
                  </a:cubicBezTo>
                  <a:cubicBezTo>
                    <a:pt x="873" y="809"/>
                    <a:pt x="1430" y="676"/>
                    <a:pt x="1973" y="496"/>
                  </a:cubicBezTo>
                  <a:cubicBezTo>
                    <a:pt x="2106" y="451"/>
                    <a:pt x="2178" y="306"/>
                    <a:pt x="2132" y="171"/>
                  </a:cubicBezTo>
                  <a:cubicBezTo>
                    <a:pt x="2095" y="67"/>
                    <a:pt x="1996" y="1"/>
                    <a:pt x="1890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7"/>
            <p:cNvSpPr/>
            <p:nvPr/>
          </p:nvSpPr>
          <p:spPr>
            <a:xfrm>
              <a:off x="5992275" y="3674825"/>
              <a:ext cx="51250" cy="99900"/>
            </a:xfrm>
            <a:custGeom>
              <a:avLst/>
              <a:gdLst/>
              <a:ahLst/>
              <a:cxnLst/>
              <a:rect l="l" t="t" r="r" b="b"/>
              <a:pathLst>
                <a:path w="2050" h="3996" extrusionOk="0">
                  <a:moveTo>
                    <a:pt x="1920" y="0"/>
                  </a:moveTo>
                  <a:cubicBezTo>
                    <a:pt x="1898" y="0"/>
                    <a:pt x="1876" y="6"/>
                    <a:pt x="1854" y="20"/>
                  </a:cubicBezTo>
                  <a:lnTo>
                    <a:pt x="772" y="717"/>
                  </a:lnTo>
                  <a:cubicBezTo>
                    <a:pt x="695" y="766"/>
                    <a:pt x="697" y="878"/>
                    <a:pt x="775" y="926"/>
                  </a:cubicBezTo>
                  <a:lnTo>
                    <a:pt x="1073" y="1102"/>
                  </a:lnTo>
                  <a:cubicBezTo>
                    <a:pt x="607" y="1911"/>
                    <a:pt x="256" y="2782"/>
                    <a:pt x="32" y="3689"/>
                  </a:cubicBezTo>
                  <a:cubicBezTo>
                    <a:pt x="0" y="3825"/>
                    <a:pt x="87" y="3962"/>
                    <a:pt x="224" y="3990"/>
                  </a:cubicBezTo>
                  <a:cubicBezTo>
                    <a:pt x="242" y="3993"/>
                    <a:pt x="260" y="3995"/>
                    <a:pt x="278" y="3995"/>
                  </a:cubicBezTo>
                  <a:cubicBezTo>
                    <a:pt x="397" y="3995"/>
                    <a:pt x="502" y="3914"/>
                    <a:pt x="532" y="3794"/>
                  </a:cubicBezTo>
                  <a:cubicBezTo>
                    <a:pt x="743" y="2942"/>
                    <a:pt x="1073" y="2124"/>
                    <a:pt x="1512" y="1363"/>
                  </a:cubicBezTo>
                  <a:lnTo>
                    <a:pt x="1765" y="1514"/>
                  </a:lnTo>
                  <a:cubicBezTo>
                    <a:pt x="1785" y="1526"/>
                    <a:pt x="1806" y="1531"/>
                    <a:pt x="1827" y="1531"/>
                  </a:cubicBezTo>
                  <a:cubicBezTo>
                    <a:pt x="1888" y="1531"/>
                    <a:pt x="1946" y="1484"/>
                    <a:pt x="1951" y="1416"/>
                  </a:cubicBezTo>
                  <a:lnTo>
                    <a:pt x="2043" y="134"/>
                  </a:lnTo>
                  <a:cubicBezTo>
                    <a:pt x="2049" y="57"/>
                    <a:pt x="1988" y="0"/>
                    <a:pt x="1920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7"/>
            <p:cNvSpPr/>
            <p:nvPr/>
          </p:nvSpPr>
          <p:spPr>
            <a:xfrm>
              <a:off x="5985650" y="3783750"/>
              <a:ext cx="16125" cy="62275"/>
            </a:xfrm>
            <a:custGeom>
              <a:avLst/>
              <a:gdLst/>
              <a:ahLst/>
              <a:cxnLst/>
              <a:rect l="l" t="t" r="r" b="b"/>
              <a:pathLst>
                <a:path w="645" h="2491" extrusionOk="0">
                  <a:moveTo>
                    <a:pt x="371" y="1"/>
                  </a:moveTo>
                  <a:cubicBezTo>
                    <a:pt x="249" y="1"/>
                    <a:pt x="141" y="89"/>
                    <a:pt x="121" y="212"/>
                  </a:cubicBezTo>
                  <a:cubicBezTo>
                    <a:pt x="41" y="709"/>
                    <a:pt x="1" y="1212"/>
                    <a:pt x="1" y="1714"/>
                  </a:cubicBezTo>
                  <a:cubicBezTo>
                    <a:pt x="1" y="1895"/>
                    <a:pt x="7" y="2078"/>
                    <a:pt x="19" y="2259"/>
                  </a:cubicBezTo>
                  <a:cubicBezTo>
                    <a:pt x="31" y="2390"/>
                    <a:pt x="140" y="2490"/>
                    <a:pt x="270" y="2490"/>
                  </a:cubicBezTo>
                  <a:cubicBezTo>
                    <a:pt x="277" y="2490"/>
                    <a:pt x="284" y="2490"/>
                    <a:pt x="291" y="2489"/>
                  </a:cubicBezTo>
                  <a:cubicBezTo>
                    <a:pt x="428" y="2480"/>
                    <a:pt x="534" y="2361"/>
                    <a:pt x="526" y="2222"/>
                  </a:cubicBezTo>
                  <a:cubicBezTo>
                    <a:pt x="517" y="2054"/>
                    <a:pt x="510" y="1884"/>
                    <a:pt x="510" y="1714"/>
                  </a:cubicBezTo>
                  <a:cubicBezTo>
                    <a:pt x="512" y="1240"/>
                    <a:pt x="549" y="766"/>
                    <a:pt x="622" y="297"/>
                  </a:cubicBezTo>
                  <a:cubicBezTo>
                    <a:pt x="645" y="163"/>
                    <a:pt x="557" y="35"/>
                    <a:pt x="422" y="6"/>
                  </a:cubicBezTo>
                  <a:cubicBezTo>
                    <a:pt x="405" y="2"/>
                    <a:pt x="388" y="1"/>
                    <a:pt x="371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7"/>
            <p:cNvSpPr/>
            <p:nvPr/>
          </p:nvSpPr>
          <p:spPr>
            <a:xfrm>
              <a:off x="6004725" y="3916700"/>
              <a:ext cx="27875" cy="38100"/>
            </a:xfrm>
            <a:custGeom>
              <a:avLst/>
              <a:gdLst/>
              <a:ahLst/>
              <a:cxnLst/>
              <a:rect l="l" t="t" r="r" b="b"/>
              <a:pathLst>
                <a:path w="1115" h="1524" extrusionOk="0">
                  <a:moveTo>
                    <a:pt x="296" y="1"/>
                  </a:moveTo>
                  <a:cubicBezTo>
                    <a:pt x="267" y="1"/>
                    <a:pt x="237" y="5"/>
                    <a:pt x="208" y="15"/>
                  </a:cubicBezTo>
                  <a:lnTo>
                    <a:pt x="171" y="28"/>
                  </a:lnTo>
                  <a:cubicBezTo>
                    <a:pt x="58" y="67"/>
                    <a:pt x="0" y="193"/>
                    <a:pt x="47" y="304"/>
                  </a:cubicBezTo>
                  <a:cubicBezTo>
                    <a:pt x="205" y="675"/>
                    <a:pt x="384" y="1035"/>
                    <a:pt x="588" y="1385"/>
                  </a:cubicBezTo>
                  <a:cubicBezTo>
                    <a:pt x="637" y="1469"/>
                    <a:pt x="728" y="1524"/>
                    <a:pt x="822" y="1524"/>
                  </a:cubicBezTo>
                  <a:cubicBezTo>
                    <a:pt x="850" y="1524"/>
                    <a:pt x="879" y="1519"/>
                    <a:pt x="906" y="1508"/>
                  </a:cubicBezTo>
                  <a:cubicBezTo>
                    <a:pt x="1052" y="1450"/>
                    <a:pt x="1115" y="1277"/>
                    <a:pt x="1036" y="1141"/>
                  </a:cubicBezTo>
                  <a:cubicBezTo>
                    <a:pt x="852" y="826"/>
                    <a:pt x="687" y="499"/>
                    <a:pt x="543" y="164"/>
                  </a:cubicBezTo>
                  <a:cubicBezTo>
                    <a:pt x="499" y="63"/>
                    <a:pt x="400" y="1"/>
                    <a:pt x="296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7"/>
            <p:cNvSpPr/>
            <p:nvPr/>
          </p:nvSpPr>
          <p:spPr>
            <a:xfrm>
              <a:off x="5987900" y="3855450"/>
              <a:ext cx="23600" cy="53200"/>
            </a:xfrm>
            <a:custGeom>
              <a:avLst/>
              <a:gdLst/>
              <a:ahLst/>
              <a:cxnLst/>
              <a:rect l="l" t="t" r="r" b="b"/>
              <a:pathLst>
                <a:path w="944" h="2128" extrusionOk="0">
                  <a:moveTo>
                    <a:pt x="273" y="0"/>
                  </a:moveTo>
                  <a:cubicBezTo>
                    <a:pt x="261" y="0"/>
                    <a:pt x="249" y="1"/>
                    <a:pt x="238" y="3"/>
                  </a:cubicBezTo>
                  <a:cubicBezTo>
                    <a:pt x="98" y="22"/>
                    <a:pt x="1" y="150"/>
                    <a:pt x="20" y="289"/>
                  </a:cubicBezTo>
                  <a:lnTo>
                    <a:pt x="21" y="289"/>
                  </a:lnTo>
                  <a:cubicBezTo>
                    <a:pt x="105" y="854"/>
                    <a:pt x="238" y="1412"/>
                    <a:pt x="417" y="1955"/>
                  </a:cubicBezTo>
                  <a:cubicBezTo>
                    <a:pt x="454" y="2061"/>
                    <a:pt x="553" y="2127"/>
                    <a:pt x="658" y="2127"/>
                  </a:cubicBezTo>
                  <a:cubicBezTo>
                    <a:pt x="686" y="2127"/>
                    <a:pt x="714" y="2123"/>
                    <a:pt x="742" y="2113"/>
                  </a:cubicBezTo>
                  <a:cubicBezTo>
                    <a:pt x="875" y="2067"/>
                    <a:pt x="944" y="1923"/>
                    <a:pt x="899" y="1790"/>
                  </a:cubicBezTo>
                  <a:cubicBezTo>
                    <a:pt x="731" y="1279"/>
                    <a:pt x="604" y="754"/>
                    <a:pt x="526" y="220"/>
                  </a:cubicBezTo>
                  <a:cubicBezTo>
                    <a:pt x="508" y="93"/>
                    <a:pt x="398" y="0"/>
                    <a:pt x="273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7"/>
            <p:cNvSpPr/>
            <p:nvPr/>
          </p:nvSpPr>
          <p:spPr>
            <a:xfrm>
              <a:off x="6071975" y="3300325"/>
              <a:ext cx="52475" cy="102475"/>
            </a:xfrm>
            <a:custGeom>
              <a:avLst/>
              <a:gdLst/>
              <a:ahLst/>
              <a:cxnLst/>
              <a:rect l="l" t="t" r="r" b="b"/>
              <a:pathLst>
                <a:path w="2099" h="4099" extrusionOk="0">
                  <a:moveTo>
                    <a:pt x="412" y="1"/>
                  </a:moveTo>
                  <a:cubicBezTo>
                    <a:pt x="358" y="1"/>
                    <a:pt x="305" y="37"/>
                    <a:pt x="292" y="98"/>
                  </a:cubicBezTo>
                  <a:lnTo>
                    <a:pt x="18" y="1357"/>
                  </a:lnTo>
                  <a:cubicBezTo>
                    <a:pt x="1" y="1436"/>
                    <a:pt x="62" y="1506"/>
                    <a:pt x="139" y="1506"/>
                  </a:cubicBezTo>
                  <a:cubicBezTo>
                    <a:pt x="149" y="1506"/>
                    <a:pt x="158" y="1505"/>
                    <a:pt x="169" y="1502"/>
                  </a:cubicBezTo>
                  <a:lnTo>
                    <a:pt x="503" y="1416"/>
                  </a:lnTo>
                  <a:cubicBezTo>
                    <a:pt x="745" y="2317"/>
                    <a:pt x="1113" y="3181"/>
                    <a:pt x="1597" y="3981"/>
                  </a:cubicBezTo>
                  <a:cubicBezTo>
                    <a:pt x="1644" y="4057"/>
                    <a:pt x="1725" y="4099"/>
                    <a:pt x="1809" y="4099"/>
                  </a:cubicBezTo>
                  <a:cubicBezTo>
                    <a:pt x="1856" y="4099"/>
                    <a:pt x="1903" y="4086"/>
                    <a:pt x="1946" y="4058"/>
                  </a:cubicBezTo>
                  <a:cubicBezTo>
                    <a:pt x="2063" y="3980"/>
                    <a:pt x="2098" y="3823"/>
                    <a:pt x="2024" y="3703"/>
                  </a:cubicBezTo>
                  <a:cubicBezTo>
                    <a:pt x="1571" y="2950"/>
                    <a:pt x="1225" y="2138"/>
                    <a:pt x="998" y="1291"/>
                  </a:cubicBezTo>
                  <a:lnTo>
                    <a:pt x="1283" y="1217"/>
                  </a:lnTo>
                  <a:cubicBezTo>
                    <a:pt x="1373" y="1195"/>
                    <a:pt x="1406" y="1086"/>
                    <a:pt x="1347" y="1017"/>
                  </a:cubicBezTo>
                  <a:lnTo>
                    <a:pt x="505" y="44"/>
                  </a:lnTo>
                  <a:cubicBezTo>
                    <a:pt x="479" y="14"/>
                    <a:pt x="445" y="1"/>
                    <a:pt x="412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7"/>
            <p:cNvSpPr/>
            <p:nvPr/>
          </p:nvSpPr>
          <p:spPr>
            <a:xfrm>
              <a:off x="6122225" y="3408475"/>
              <a:ext cx="47725" cy="49550"/>
            </a:xfrm>
            <a:custGeom>
              <a:avLst/>
              <a:gdLst/>
              <a:ahLst/>
              <a:cxnLst/>
              <a:rect l="l" t="t" r="r" b="b"/>
              <a:pathLst>
                <a:path w="1909" h="1982" extrusionOk="0">
                  <a:moveTo>
                    <a:pt x="291" y="0"/>
                  </a:moveTo>
                  <a:cubicBezTo>
                    <a:pt x="243" y="0"/>
                    <a:pt x="195" y="14"/>
                    <a:pt x="152" y="41"/>
                  </a:cubicBezTo>
                  <a:cubicBezTo>
                    <a:pt x="30" y="121"/>
                    <a:pt x="0" y="285"/>
                    <a:pt x="85" y="403"/>
                  </a:cubicBezTo>
                  <a:cubicBezTo>
                    <a:pt x="380" y="810"/>
                    <a:pt x="706" y="1193"/>
                    <a:pt x="1062" y="1548"/>
                  </a:cubicBezTo>
                  <a:cubicBezTo>
                    <a:pt x="1190" y="1678"/>
                    <a:pt x="1323" y="1801"/>
                    <a:pt x="1459" y="1921"/>
                  </a:cubicBezTo>
                  <a:cubicBezTo>
                    <a:pt x="1507" y="1962"/>
                    <a:pt x="1566" y="1981"/>
                    <a:pt x="1624" y="1981"/>
                  </a:cubicBezTo>
                  <a:cubicBezTo>
                    <a:pt x="1695" y="1981"/>
                    <a:pt x="1766" y="1952"/>
                    <a:pt x="1816" y="1894"/>
                  </a:cubicBezTo>
                  <a:cubicBezTo>
                    <a:pt x="1909" y="1788"/>
                    <a:pt x="1898" y="1628"/>
                    <a:pt x="1794" y="1535"/>
                  </a:cubicBezTo>
                  <a:cubicBezTo>
                    <a:pt x="1665" y="1423"/>
                    <a:pt x="1542" y="1308"/>
                    <a:pt x="1422" y="1188"/>
                  </a:cubicBezTo>
                  <a:cubicBezTo>
                    <a:pt x="1087" y="851"/>
                    <a:pt x="778" y="490"/>
                    <a:pt x="500" y="107"/>
                  </a:cubicBezTo>
                  <a:cubicBezTo>
                    <a:pt x="449" y="38"/>
                    <a:pt x="371" y="0"/>
                    <a:pt x="291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7"/>
            <p:cNvSpPr/>
            <p:nvPr/>
          </p:nvSpPr>
          <p:spPr>
            <a:xfrm>
              <a:off x="6228150" y="3490275"/>
              <a:ext cx="42050" cy="21525"/>
            </a:xfrm>
            <a:custGeom>
              <a:avLst/>
              <a:gdLst/>
              <a:ahLst/>
              <a:cxnLst/>
              <a:rect l="l" t="t" r="r" b="b"/>
              <a:pathLst>
                <a:path w="1682" h="861" extrusionOk="0">
                  <a:moveTo>
                    <a:pt x="311" y="0"/>
                  </a:moveTo>
                  <a:cubicBezTo>
                    <a:pt x="211" y="0"/>
                    <a:pt x="116" y="56"/>
                    <a:pt x="69" y="151"/>
                  </a:cubicBezTo>
                  <a:lnTo>
                    <a:pt x="53" y="185"/>
                  </a:lnTo>
                  <a:cubicBezTo>
                    <a:pt x="0" y="292"/>
                    <a:pt x="48" y="423"/>
                    <a:pt x="160" y="468"/>
                  </a:cubicBezTo>
                  <a:cubicBezTo>
                    <a:pt x="533" y="619"/>
                    <a:pt x="916" y="747"/>
                    <a:pt x="1307" y="851"/>
                  </a:cubicBezTo>
                  <a:cubicBezTo>
                    <a:pt x="1331" y="857"/>
                    <a:pt x="1355" y="861"/>
                    <a:pt x="1379" y="861"/>
                  </a:cubicBezTo>
                  <a:cubicBezTo>
                    <a:pt x="1480" y="861"/>
                    <a:pt x="1576" y="806"/>
                    <a:pt x="1618" y="713"/>
                  </a:cubicBezTo>
                  <a:cubicBezTo>
                    <a:pt x="1682" y="569"/>
                    <a:pt x="1602" y="403"/>
                    <a:pt x="1451" y="363"/>
                  </a:cubicBezTo>
                  <a:cubicBezTo>
                    <a:pt x="1097" y="268"/>
                    <a:pt x="751" y="154"/>
                    <a:pt x="412" y="20"/>
                  </a:cubicBezTo>
                  <a:cubicBezTo>
                    <a:pt x="379" y="7"/>
                    <a:pt x="345" y="0"/>
                    <a:pt x="311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7"/>
            <p:cNvSpPr/>
            <p:nvPr/>
          </p:nvSpPr>
          <p:spPr>
            <a:xfrm>
              <a:off x="6172850" y="3459275"/>
              <a:ext cx="49900" cy="34575"/>
            </a:xfrm>
            <a:custGeom>
              <a:avLst/>
              <a:gdLst/>
              <a:ahLst/>
              <a:cxnLst/>
              <a:rect l="l" t="t" r="r" b="b"/>
              <a:pathLst>
                <a:path w="1996" h="1383" extrusionOk="0">
                  <a:moveTo>
                    <a:pt x="289" y="1"/>
                  </a:moveTo>
                  <a:cubicBezTo>
                    <a:pt x="212" y="1"/>
                    <a:pt x="136" y="36"/>
                    <a:pt x="86" y="102"/>
                  </a:cubicBezTo>
                  <a:cubicBezTo>
                    <a:pt x="1" y="214"/>
                    <a:pt x="23" y="374"/>
                    <a:pt x="135" y="459"/>
                  </a:cubicBezTo>
                  <a:cubicBezTo>
                    <a:pt x="595" y="800"/>
                    <a:pt x="1082" y="1100"/>
                    <a:pt x="1592" y="1356"/>
                  </a:cubicBezTo>
                  <a:cubicBezTo>
                    <a:pt x="1629" y="1374"/>
                    <a:pt x="1667" y="1382"/>
                    <a:pt x="1705" y="1382"/>
                  </a:cubicBezTo>
                  <a:cubicBezTo>
                    <a:pt x="1799" y="1382"/>
                    <a:pt x="1891" y="1329"/>
                    <a:pt x="1935" y="1239"/>
                  </a:cubicBezTo>
                  <a:cubicBezTo>
                    <a:pt x="1996" y="1113"/>
                    <a:pt x="1943" y="960"/>
                    <a:pt x="1817" y="898"/>
                  </a:cubicBezTo>
                  <a:cubicBezTo>
                    <a:pt x="1336" y="656"/>
                    <a:pt x="875" y="373"/>
                    <a:pt x="443" y="52"/>
                  </a:cubicBezTo>
                  <a:cubicBezTo>
                    <a:pt x="397" y="18"/>
                    <a:pt x="343" y="1"/>
                    <a:pt x="289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7"/>
            <p:cNvSpPr/>
            <p:nvPr/>
          </p:nvSpPr>
          <p:spPr>
            <a:xfrm>
              <a:off x="7323825" y="3495225"/>
              <a:ext cx="51250" cy="99900"/>
            </a:xfrm>
            <a:custGeom>
              <a:avLst/>
              <a:gdLst/>
              <a:ahLst/>
              <a:cxnLst/>
              <a:rect l="l" t="t" r="r" b="b"/>
              <a:pathLst>
                <a:path w="2050" h="3996" extrusionOk="0">
                  <a:moveTo>
                    <a:pt x="1772" y="0"/>
                  </a:moveTo>
                  <a:cubicBezTo>
                    <a:pt x="1653" y="0"/>
                    <a:pt x="1547" y="82"/>
                    <a:pt x="1518" y="201"/>
                  </a:cubicBezTo>
                  <a:cubicBezTo>
                    <a:pt x="1307" y="1053"/>
                    <a:pt x="977" y="1872"/>
                    <a:pt x="540" y="2634"/>
                  </a:cubicBezTo>
                  <a:lnTo>
                    <a:pt x="285" y="2482"/>
                  </a:lnTo>
                  <a:cubicBezTo>
                    <a:pt x="265" y="2470"/>
                    <a:pt x="244" y="2465"/>
                    <a:pt x="223" y="2465"/>
                  </a:cubicBezTo>
                  <a:cubicBezTo>
                    <a:pt x="162" y="2465"/>
                    <a:pt x="104" y="2511"/>
                    <a:pt x="99" y="2579"/>
                  </a:cubicBezTo>
                  <a:lnTo>
                    <a:pt x="6" y="3864"/>
                  </a:lnTo>
                  <a:cubicBezTo>
                    <a:pt x="0" y="3939"/>
                    <a:pt x="62" y="3995"/>
                    <a:pt x="129" y="3995"/>
                  </a:cubicBezTo>
                  <a:cubicBezTo>
                    <a:pt x="152" y="3995"/>
                    <a:pt x="174" y="3989"/>
                    <a:pt x="195" y="3976"/>
                  </a:cubicBezTo>
                  <a:lnTo>
                    <a:pt x="1278" y="3279"/>
                  </a:lnTo>
                  <a:cubicBezTo>
                    <a:pt x="1355" y="3229"/>
                    <a:pt x="1353" y="3117"/>
                    <a:pt x="1275" y="3071"/>
                  </a:cubicBezTo>
                  <a:lnTo>
                    <a:pt x="978" y="2893"/>
                  </a:lnTo>
                  <a:cubicBezTo>
                    <a:pt x="1444" y="2085"/>
                    <a:pt x="1794" y="1213"/>
                    <a:pt x="2018" y="307"/>
                  </a:cubicBezTo>
                  <a:cubicBezTo>
                    <a:pt x="2050" y="171"/>
                    <a:pt x="1963" y="35"/>
                    <a:pt x="1826" y="6"/>
                  </a:cubicBezTo>
                  <a:cubicBezTo>
                    <a:pt x="1808" y="2"/>
                    <a:pt x="1790" y="0"/>
                    <a:pt x="1772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7"/>
            <p:cNvSpPr/>
            <p:nvPr/>
          </p:nvSpPr>
          <p:spPr>
            <a:xfrm>
              <a:off x="7365575" y="3423925"/>
              <a:ext cx="16150" cy="62275"/>
            </a:xfrm>
            <a:custGeom>
              <a:avLst/>
              <a:gdLst/>
              <a:ahLst/>
              <a:cxnLst/>
              <a:rect l="l" t="t" r="r" b="b"/>
              <a:pathLst>
                <a:path w="646" h="2491" extrusionOk="0">
                  <a:moveTo>
                    <a:pt x="375" y="0"/>
                  </a:moveTo>
                  <a:cubicBezTo>
                    <a:pt x="368" y="0"/>
                    <a:pt x="361" y="1"/>
                    <a:pt x="354" y="1"/>
                  </a:cubicBezTo>
                  <a:cubicBezTo>
                    <a:pt x="216" y="11"/>
                    <a:pt x="111" y="129"/>
                    <a:pt x="119" y="269"/>
                  </a:cubicBezTo>
                  <a:cubicBezTo>
                    <a:pt x="128" y="438"/>
                    <a:pt x="135" y="607"/>
                    <a:pt x="135" y="776"/>
                  </a:cubicBezTo>
                  <a:cubicBezTo>
                    <a:pt x="135" y="1252"/>
                    <a:pt x="96" y="1724"/>
                    <a:pt x="23" y="2193"/>
                  </a:cubicBezTo>
                  <a:cubicBezTo>
                    <a:pt x="0" y="2328"/>
                    <a:pt x="88" y="2458"/>
                    <a:pt x="223" y="2485"/>
                  </a:cubicBezTo>
                  <a:cubicBezTo>
                    <a:pt x="240" y="2488"/>
                    <a:pt x="257" y="2490"/>
                    <a:pt x="274" y="2490"/>
                  </a:cubicBezTo>
                  <a:cubicBezTo>
                    <a:pt x="396" y="2490"/>
                    <a:pt x="504" y="2403"/>
                    <a:pt x="526" y="2278"/>
                  </a:cubicBezTo>
                  <a:cubicBezTo>
                    <a:pt x="604" y="1782"/>
                    <a:pt x="644" y="1279"/>
                    <a:pt x="646" y="776"/>
                  </a:cubicBezTo>
                  <a:cubicBezTo>
                    <a:pt x="646" y="595"/>
                    <a:pt x="638" y="413"/>
                    <a:pt x="626" y="232"/>
                  </a:cubicBezTo>
                  <a:cubicBezTo>
                    <a:pt x="616" y="101"/>
                    <a:pt x="505" y="0"/>
                    <a:pt x="375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7"/>
            <p:cNvSpPr/>
            <p:nvPr/>
          </p:nvSpPr>
          <p:spPr>
            <a:xfrm>
              <a:off x="7334775" y="3315150"/>
              <a:ext cx="27850" cy="38100"/>
            </a:xfrm>
            <a:custGeom>
              <a:avLst/>
              <a:gdLst/>
              <a:ahLst/>
              <a:cxnLst/>
              <a:rect l="l" t="t" r="r" b="b"/>
              <a:pathLst>
                <a:path w="1114" h="1524" extrusionOk="0">
                  <a:moveTo>
                    <a:pt x="293" y="1"/>
                  </a:moveTo>
                  <a:cubicBezTo>
                    <a:pt x="265" y="1"/>
                    <a:pt x="236" y="5"/>
                    <a:pt x="209" y="16"/>
                  </a:cubicBezTo>
                  <a:cubicBezTo>
                    <a:pt x="62" y="74"/>
                    <a:pt x="1" y="246"/>
                    <a:pt x="79" y="383"/>
                  </a:cubicBezTo>
                  <a:cubicBezTo>
                    <a:pt x="262" y="698"/>
                    <a:pt x="427" y="1025"/>
                    <a:pt x="573" y="1359"/>
                  </a:cubicBezTo>
                  <a:cubicBezTo>
                    <a:pt x="615" y="1461"/>
                    <a:pt x="714" y="1523"/>
                    <a:pt x="819" y="1523"/>
                  </a:cubicBezTo>
                  <a:cubicBezTo>
                    <a:pt x="848" y="1523"/>
                    <a:pt x="878" y="1518"/>
                    <a:pt x="907" y="1508"/>
                  </a:cubicBezTo>
                  <a:lnTo>
                    <a:pt x="942" y="1495"/>
                  </a:lnTo>
                  <a:cubicBezTo>
                    <a:pt x="1056" y="1457"/>
                    <a:pt x="1114" y="1331"/>
                    <a:pt x="1067" y="1220"/>
                  </a:cubicBezTo>
                  <a:cubicBezTo>
                    <a:pt x="910" y="849"/>
                    <a:pt x="729" y="488"/>
                    <a:pt x="528" y="139"/>
                  </a:cubicBezTo>
                  <a:cubicBezTo>
                    <a:pt x="478" y="54"/>
                    <a:pt x="387" y="1"/>
                    <a:pt x="293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7"/>
            <p:cNvSpPr/>
            <p:nvPr/>
          </p:nvSpPr>
          <p:spPr>
            <a:xfrm>
              <a:off x="7355800" y="3361300"/>
              <a:ext cx="23650" cy="53200"/>
            </a:xfrm>
            <a:custGeom>
              <a:avLst/>
              <a:gdLst/>
              <a:ahLst/>
              <a:cxnLst/>
              <a:rect l="l" t="t" r="r" b="b"/>
              <a:pathLst>
                <a:path w="946" h="2128" extrusionOk="0">
                  <a:moveTo>
                    <a:pt x="288" y="0"/>
                  </a:moveTo>
                  <a:cubicBezTo>
                    <a:pt x="260" y="0"/>
                    <a:pt x="232" y="5"/>
                    <a:pt x="204" y="15"/>
                  </a:cubicBezTo>
                  <a:cubicBezTo>
                    <a:pt x="71" y="61"/>
                    <a:pt x="1" y="205"/>
                    <a:pt x="47" y="338"/>
                  </a:cubicBezTo>
                  <a:cubicBezTo>
                    <a:pt x="215" y="850"/>
                    <a:pt x="342" y="1376"/>
                    <a:pt x="420" y="1909"/>
                  </a:cubicBezTo>
                  <a:cubicBezTo>
                    <a:pt x="438" y="2036"/>
                    <a:pt x="548" y="2128"/>
                    <a:pt x="673" y="2128"/>
                  </a:cubicBezTo>
                  <a:cubicBezTo>
                    <a:pt x="685" y="2128"/>
                    <a:pt x="696" y="2127"/>
                    <a:pt x="708" y="2125"/>
                  </a:cubicBezTo>
                  <a:cubicBezTo>
                    <a:pt x="848" y="2106"/>
                    <a:pt x="945" y="1978"/>
                    <a:pt x="926" y="1839"/>
                  </a:cubicBezTo>
                  <a:lnTo>
                    <a:pt x="925" y="1839"/>
                  </a:lnTo>
                  <a:cubicBezTo>
                    <a:pt x="841" y="1273"/>
                    <a:pt x="708" y="716"/>
                    <a:pt x="529" y="173"/>
                  </a:cubicBezTo>
                  <a:cubicBezTo>
                    <a:pt x="492" y="67"/>
                    <a:pt x="393" y="0"/>
                    <a:pt x="288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7"/>
            <p:cNvSpPr/>
            <p:nvPr/>
          </p:nvSpPr>
          <p:spPr>
            <a:xfrm>
              <a:off x="7093025" y="4348600"/>
              <a:ext cx="104200" cy="51200"/>
            </a:xfrm>
            <a:custGeom>
              <a:avLst/>
              <a:gdLst/>
              <a:ahLst/>
              <a:cxnLst/>
              <a:rect l="l" t="t" r="r" b="b"/>
              <a:pathLst>
                <a:path w="4168" h="2048" extrusionOk="0">
                  <a:moveTo>
                    <a:pt x="3871" y="0"/>
                  </a:moveTo>
                  <a:cubicBezTo>
                    <a:pt x="3824" y="0"/>
                    <a:pt x="3777" y="13"/>
                    <a:pt x="3735" y="39"/>
                  </a:cubicBezTo>
                  <a:cubicBezTo>
                    <a:pt x="2982" y="492"/>
                    <a:pt x="2170" y="838"/>
                    <a:pt x="1323" y="1067"/>
                  </a:cubicBezTo>
                  <a:lnTo>
                    <a:pt x="1249" y="780"/>
                  </a:lnTo>
                  <a:cubicBezTo>
                    <a:pt x="1235" y="721"/>
                    <a:pt x="1183" y="687"/>
                    <a:pt x="1130" y="687"/>
                  </a:cubicBezTo>
                  <a:cubicBezTo>
                    <a:pt x="1102" y="687"/>
                    <a:pt x="1073" y="696"/>
                    <a:pt x="1049" y="717"/>
                  </a:cubicBezTo>
                  <a:lnTo>
                    <a:pt x="76" y="1560"/>
                  </a:lnTo>
                  <a:cubicBezTo>
                    <a:pt x="0" y="1625"/>
                    <a:pt x="32" y="1750"/>
                    <a:pt x="130" y="1773"/>
                  </a:cubicBezTo>
                  <a:lnTo>
                    <a:pt x="1389" y="2045"/>
                  </a:lnTo>
                  <a:cubicBezTo>
                    <a:pt x="1398" y="2047"/>
                    <a:pt x="1407" y="2048"/>
                    <a:pt x="1416" y="2048"/>
                  </a:cubicBezTo>
                  <a:cubicBezTo>
                    <a:pt x="1493" y="2048"/>
                    <a:pt x="1555" y="1975"/>
                    <a:pt x="1534" y="1894"/>
                  </a:cubicBezTo>
                  <a:lnTo>
                    <a:pt x="1450" y="1561"/>
                  </a:lnTo>
                  <a:cubicBezTo>
                    <a:pt x="2351" y="1318"/>
                    <a:pt x="3214" y="950"/>
                    <a:pt x="4013" y="466"/>
                  </a:cubicBezTo>
                  <a:cubicBezTo>
                    <a:pt x="4132" y="392"/>
                    <a:pt x="4167" y="235"/>
                    <a:pt x="4090" y="119"/>
                  </a:cubicBezTo>
                  <a:cubicBezTo>
                    <a:pt x="4039" y="42"/>
                    <a:pt x="3956" y="0"/>
                    <a:pt x="3871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7"/>
            <p:cNvSpPr/>
            <p:nvPr/>
          </p:nvSpPr>
          <p:spPr>
            <a:xfrm>
              <a:off x="7201150" y="4302925"/>
              <a:ext cx="51100" cy="46100"/>
            </a:xfrm>
            <a:custGeom>
              <a:avLst/>
              <a:gdLst/>
              <a:ahLst/>
              <a:cxnLst/>
              <a:rect l="l" t="t" r="r" b="b"/>
              <a:pathLst>
                <a:path w="2044" h="1844" extrusionOk="0">
                  <a:moveTo>
                    <a:pt x="1760" y="1"/>
                  </a:moveTo>
                  <a:cubicBezTo>
                    <a:pt x="1689" y="1"/>
                    <a:pt x="1619" y="31"/>
                    <a:pt x="1568" y="88"/>
                  </a:cubicBezTo>
                  <a:cubicBezTo>
                    <a:pt x="1456" y="215"/>
                    <a:pt x="1341" y="338"/>
                    <a:pt x="1221" y="458"/>
                  </a:cubicBezTo>
                  <a:cubicBezTo>
                    <a:pt x="885" y="793"/>
                    <a:pt x="524" y="1102"/>
                    <a:pt x="140" y="1380"/>
                  </a:cubicBezTo>
                  <a:cubicBezTo>
                    <a:pt x="29" y="1460"/>
                    <a:pt x="1" y="1612"/>
                    <a:pt x="74" y="1728"/>
                  </a:cubicBezTo>
                  <a:cubicBezTo>
                    <a:pt x="124" y="1803"/>
                    <a:pt x="205" y="1844"/>
                    <a:pt x="288" y="1844"/>
                  </a:cubicBezTo>
                  <a:cubicBezTo>
                    <a:pt x="339" y="1844"/>
                    <a:pt x="391" y="1828"/>
                    <a:pt x="436" y="1797"/>
                  </a:cubicBezTo>
                  <a:cubicBezTo>
                    <a:pt x="843" y="1500"/>
                    <a:pt x="1226" y="1174"/>
                    <a:pt x="1581" y="820"/>
                  </a:cubicBezTo>
                  <a:cubicBezTo>
                    <a:pt x="1711" y="690"/>
                    <a:pt x="1834" y="557"/>
                    <a:pt x="1954" y="421"/>
                  </a:cubicBezTo>
                  <a:cubicBezTo>
                    <a:pt x="2044" y="315"/>
                    <a:pt x="2033" y="155"/>
                    <a:pt x="1927" y="64"/>
                  </a:cubicBezTo>
                  <a:cubicBezTo>
                    <a:pt x="1879" y="22"/>
                    <a:pt x="1819" y="1"/>
                    <a:pt x="1760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7"/>
            <p:cNvSpPr/>
            <p:nvPr/>
          </p:nvSpPr>
          <p:spPr>
            <a:xfrm>
              <a:off x="7282950" y="4203000"/>
              <a:ext cx="22950" cy="40225"/>
            </a:xfrm>
            <a:custGeom>
              <a:avLst/>
              <a:gdLst/>
              <a:ahLst/>
              <a:cxnLst/>
              <a:rect l="l" t="t" r="r" b="b"/>
              <a:pathLst>
                <a:path w="918" h="1609" extrusionOk="0">
                  <a:moveTo>
                    <a:pt x="642" y="0"/>
                  </a:moveTo>
                  <a:cubicBezTo>
                    <a:pt x="531" y="0"/>
                    <a:pt x="426" y="74"/>
                    <a:pt x="396" y="189"/>
                  </a:cubicBezTo>
                  <a:cubicBezTo>
                    <a:pt x="301" y="543"/>
                    <a:pt x="187" y="889"/>
                    <a:pt x="53" y="1228"/>
                  </a:cubicBezTo>
                  <a:cubicBezTo>
                    <a:pt x="0" y="1360"/>
                    <a:pt x="58" y="1509"/>
                    <a:pt x="184" y="1571"/>
                  </a:cubicBezTo>
                  <a:lnTo>
                    <a:pt x="218" y="1587"/>
                  </a:lnTo>
                  <a:cubicBezTo>
                    <a:pt x="248" y="1602"/>
                    <a:pt x="280" y="1608"/>
                    <a:pt x="311" y="1608"/>
                  </a:cubicBezTo>
                  <a:cubicBezTo>
                    <a:pt x="392" y="1608"/>
                    <a:pt x="469" y="1561"/>
                    <a:pt x="501" y="1480"/>
                  </a:cubicBezTo>
                  <a:cubicBezTo>
                    <a:pt x="653" y="1107"/>
                    <a:pt x="780" y="724"/>
                    <a:pt x="886" y="333"/>
                  </a:cubicBezTo>
                  <a:cubicBezTo>
                    <a:pt x="918" y="210"/>
                    <a:pt x="862" y="74"/>
                    <a:pt x="746" y="22"/>
                  </a:cubicBezTo>
                  <a:cubicBezTo>
                    <a:pt x="712" y="7"/>
                    <a:pt x="677" y="0"/>
                    <a:pt x="642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7"/>
            <p:cNvSpPr/>
            <p:nvPr/>
          </p:nvSpPr>
          <p:spPr>
            <a:xfrm>
              <a:off x="7252000" y="4250300"/>
              <a:ext cx="36300" cy="48175"/>
            </a:xfrm>
            <a:custGeom>
              <a:avLst/>
              <a:gdLst/>
              <a:ahLst/>
              <a:cxnLst/>
              <a:rect l="l" t="t" r="r" b="b"/>
              <a:pathLst>
                <a:path w="1452" h="1927" extrusionOk="0">
                  <a:moveTo>
                    <a:pt x="1159" y="1"/>
                  </a:moveTo>
                  <a:cubicBezTo>
                    <a:pt x="1064" y="1"/>
                    <a:pt x="974" y="53"/>
                    <a:pt x="931" y="143"/>
                  </a:cubicBezTo>
                  <a:cubicBezTo>
                    <a:pt x="689" y="625"/>
                    <a:pt x="405" y="1085"/>
                    <a:pt x="85" y="1519"/>
                  </a:cubicBezTo>
                  <a:cubicBezTo>
                    <a:pt x="0" y="1631"/>
                    <a:pt x="21" y="1790"/>
                    <a:pt x="135" y="1874"/>
                  </a:cubicBezTo>
                  <a:cubicBezTo>
                    <a:pt x="181" y="1909"/>
                    <a:pt x="235" y="1926"/>
                    <a:pt x="289" y="1926"/>
                  </a:cubicBezTo>
                  <a:cubicBezTo>
                    <a:pt x="366" y="1926"/>
                    <a:pt x="441" y="1892"/>
                    <a:pt x="492" y="1826"/>
                  </a:cubicBezTo>
                  <a:cubicBezTo>
                    <a:pt x="831" y="1367"/>
                    <a:pt x="1132" y="878"/>
                    <a:pt x="1389" y="368"/>
                  </a:cubicBezTo>
                  <a:cubicBezTo>
                    <a:pt x="1451" y="241"/>
                    <a:pt x="1398" y="87"/>
                    <a:pt x="1270" y="26"/>
                  </a:cubicBezTo>
                  <a:cubicBezTo>
                    <a:pt x="1234" y="9"/>
                    <a:pt x="1196" y="1"/>
                    <a:pt x="1159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8" name="Google Shape;448;p27"/>
          <p:cNvGrpSpPr/>
          <p:nvPr/>
        </p:nvGrpSpPr>
        <p:grpSpPr>
          <a:xfrm>
            <a:off x="3791307" y="519362"/>
            <a:ext cx="404963" cy="421663"/>
            <a:chOff x="2679875" y="2361475"/>
            <a:chExt cx="780425" cy="760575"/>
          </a:xfrm>
        </p:grpSpPr>
        <p:sp>
          <p:nvSpPr>
            <p:cNvPr id="449" name="Google Shape;449;p27"/>
            <p:cNvSpPr/>
            <p:nvPr/>
          </p:nvSpPr>
          <p:spPr>
            <a:xfrm>
              <a:off x="2812050" y="2361475"/>
              <a:ext cx="516050" cy="266400"/>
            </a:xfrm>
            <a:custGeom>
              <a:avLst/>
              <a:gdLst/>
              <a:ahLst/>
              <a:cxnLst/>
              <a:rect l="l" t="t" r="r" b="b"/>
              <a:pathLst>
                <a:path w="20642" h="10656" extrusionOk="0">
                  <a:moveTo>
                    <a:pt x="10321" y="0"/>
                  </a:moveTo>
                  <a:cubicBezTo>
                    <a:pt x="4630" y="0"/>
                    <a:pt x="1" y="4630"/>
                    <a:pt x="1" y="10321"/>
                  </a:cubicBezTo>
                  <a:cubicBezTo>
                    <a:pt x="1" y="10385"/>
                    <a:pt x="2" y="10450"/>
                    <a:pt x="4" y="10514"/>
                  </a:cubicBezTo>
                  <a:cubicBezTo>
                    <a:pt x="1580" y="9686"/>
                    <a:pt x="3307" y="9273"/>
                    <a:pt x="5033" y="9273"/>
                  </a:cubicBezTo>
                  <a:cubicBezTo>
                    <a:pt x="6858" y="9273"/>
                    <a:pt x="8681" y="9735"/>
                    <a:pt x="10321" y="10655"/>
                  </a:cubicBezTo>
                  <a:cubicBezTo>
                    <a:pt x="11962" y="9735"/>
                    <a:pt x="13786" y="9273"/>
                    <a:pt x="15610" y="9273"/>
                  </a:cubicBezTo>
                  <a:cubicBezTo>
                    <a:pt x="17337" y="9273"/>
                    <a:pt x="19065" y="9686"/>
                    <a:pt x="20640" y="10514"/>
                  </a:cubicBezTo>
                  <a:cubicBezTo>
                    <a:pt x="20640" y="10450"/>
                    <a:pt x="20642" y="10385"/>
                    <a:pt x="20642" y="10321"/>
                  </a:cubicBezTo>
                  <a:cubicBezTo>
                    <a:pt x="20642" y="4630"/>
                    <a:pt x="16012" y="0"/>
                    <a:pt x="10321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7"/>
            <p:cNvSpPr/>
            <p:nvPr/>
          </p:nvSpPr>
          <p:spPr>
            <a:xfrm>
              <a:off x="3082750" y="2645625"/>
              <a:ext cx="377550" cy="476425"/>
            </a:xfrm>
            <a:custGeom>
              <a:avLst/>
              <a:gdLst/>
              <a:ahLst/>
              <a:cxnLst/>
              <a:rect l="l" t="t" r="r" b="b"/>
              <a:pathLst>
                <a:path w="15102" h="19057" extrusionOk="0">
                  <a:moveTo>
                    <a:pt x="10272" y="0"/>
                  </a:moveTo>
                  <a:cubicBezTo>
                    <a:pt x="9934" y="3512"/>
                    <a:pt x="7912" y="6539"/>
                    <a:pt x="5024" y="8262"/>
                  </a:cubicBezTo>
                  <a:cubicBezTo>
                    <a:pt x="5031" y="8418"/>
                    <a:pt x="5036" y="8577"/>
                    <a:pt x="5036" y="8736"/>
                  </a:cubicBezTo>
                  <a:cubicBezTo>
                    <a:pt x="5036" y="12577"/>
                    <a:pt x="3024" y="15957"/>
                    <a:pt x="1" y="17879"/>
                  </a:cubicBezTo>
                  <a:cubicBezTo>
                    <a:pt x="1471" y="18653"/>
                    <a:pt x="3109" y="19056"/>
                    <a:pt x="4771" y="19056"/>
                  </a:cubicBezTo>
                  <a:cubicBezTo>
                    <a:pt x="4774" y="19056"/>
                    <a:pt x="4778" y="19056"/>
                    <a:pt x="4781" y="19056"/>
                  </a:cubicBezTo>
                  <a:cubicBezTo>
                    <a:pt x="10472" y="19056"/>
                    <a:pt x="15102" y="14427"/>
                    <a:pt x="15102" y="8736"/>
                  </a:cubicBezTo>
                  <a:cubicBezTo>
                    <a:pt x="15102" y="5062"/>
                    <a:pt x="13170" y="1831"/>
                    <a:pt x="10272" y="0"/>
                  </a:cubicBez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7"/>
            <p:cNvSpPr/>
            <p:nvPr/>
          </p:nvSpPr>
          <p:spPr>
            <a:xfrm>
              <a:off x="3082750" y="2605975"/>
              <a:ext cx="244675" cy="231900"/>
            </a:xfrm>
            <a:custGeom>
              <a:avLst/>
              <a:gdLst/>
              <a:ahLst/>
              <a:cxnLst/>
              <a:rect l="l" t="t" r="r" b="b"/>
              <a:pathLst>
                <a:path w="9787" h="9276" extrusionOk="0">
                  <a:moveTo>
                    <a:pt x="4781" y="1"/>
                  </a:moveTo>
                  <a:cubicBezTo>
                    <a:pt x="3141" y="1"/>
                    <a:pt x="1499" y="393"/>
                    <a:pt x="1" y="1178"/>
                  </a:cubicBezTo>
                  <a:cubicBezTo>
                    <a:pt x="2747" y="2923"/>
                    <a:pt x="4656" y="5871"/>
                    <a:pt x="4984" y="9276"/>
                  </a:cubicBezTo>
                  <a:cubicBezTo>
                    <a:pt x="7683" y="7574"/>
                    <a:pt x="9542" y="4656"/>
                    <a:pt x="9787" y="1300"/>
                  </a:cubicBezTo>
                  <a:cubicBezTo>
                    <a:pt x="8232" y="434"/>
                    <a:pt x="6507" y="1"/>
                    <a:pt x="4781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7"/>
            <p:cNvSpPr/>
            <p:nvPr/>
          </p:nvSpPr>
          <p:spPr>
            <a:xfrm>
              <a:off x="2679875" y="2645625"/>
              <a:ext cx="377575" cy="476425"/>
            </a:xfrm>
            <a:custGeom>
              <a:avLst/>
              <a:gdLst/>
              <a:ahLst/>
              <a:cxnLst/>
              <a:rect l="l" t="t" r="r" b="b"/>
              <a:pathLst>
                <a:path w="15103" h="19057" extrusionOk="0">
                  <a:moveTo>
                    <a:pt x="4831" y="0"/>
                  </a:moveTo>
                  <a:cubicBezTo>
                    <a:pt x="1931" y="1831"/>
                    <a:pt x="0" y="5062"/>
                    <a:pt x="0" y="8736"/>
                  </a:cubicBezTo>
                  <a:cubicBezTo>
                    <a:pt x="0" y="14427"/>
                    <a:pt x="4631" y="19056"/>
                    <a:pt x="10321" y="19056"/>
                  </a:cubicBezTo>
                  <a:cubicBezTo>
                    <a:pt x="10324" y="19056"/>
                    <a:pt x="10327" y="19056"/>
                    <a:pt x="10331" y="19056"/>
                  </a:cubicBezTo>
                  <a:cubicBezTo>
                    <a:pt x="11993" y="19056"/>
                    <a:pt x="13630" y="18653"/>
                    <a:pt x="15102" y="17879"/>
                  </a:cubicBezTo>
                  <a:cubicBezTo>
                    <a:pt x="12077" y="15957"/>
                    <a:pt x="10068" y="12577"/>
                    <a:pt x="10068" y="8736"/>
                  </a:cubicBezTo>
                  <a:cubicBezTo>
                    <a:pt x="10068" y="8577"/>
                    <a:pt x="10071" y="8418"/>
                    <a:pt x="10079" y="8262"/>
                  </a:cubicBezTo>
                  <a:cubicBezTo>
                    <a:pt x="7192" y="6540"/>
                    <a:pt x="5169" y="3512"/>
                    <a:pt x="4831" y="0"/>
                  </a:cubicBezTo>
                  <a:close/>
                </a:path>
              </a:pathLst>
            </a:custGeom>
            <a:solidFill>
              <a:srgbClr val="869F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7"/>
            <p:cNvSpPr/>
            <p:nvPr/>
          </p:nvSpPr>
          <p:spPr>
            <a:xfrm>
              <a:off x="2812775" y="2605975"/>
              <a:ext cx="244675" cy="231900"/>
            </a:xfrm>
            <a:custGeom>
              <a:avLst/>
              <a:gdLst/>
              <a:ahLst/>
              <a:cxnLst/>
              <a:rect l="l" t="t" r="r" b="b"/>
              <a:pathLst>
                <a:path w="9787" h="9276" extrusionOk="0">
                  <a:moveTo>
                    <a:pt x="5005" y="1"/>
                  </a:moveTo>
                  <a:cubicBezTo>
                    <a:pt x="3280" y="1"/>
                    <a:pt x="1555" y="434"/>
                    <a:pt x="1" y="1300"/>
                  </a:cubicBezTo>
                  <a:cubicBezTo>
                    <a:pt x="246" y="4658"/>
                    <a:pt x="2103" y="7574"/>
                    <a:pt x="4801" y="9276"/>
                  </a:cubicBezTo>
                  <a:cubicBezTo>
                    <a:pt x="5130" y="5871"/>
                    <a:pt x="7040" y="2923"/>
                    <a:pt x="9786" y="1178"/>
                  </a:cubicBezTo>
                  <a:cubicBezTo>
                    <a:pt x="8288" y="393"/>
                    <a:pt x="6646" y="1"/>
                    <a:pt x="5005" y="1"/>
                  </a:cubicBezTo>
                  <a:close/>
                </a:path>
              </a:pathLst>
            </a:custGeom>
            <a:solidFill>
              <a:srgbClr val="A5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7"/>
            <p:cNvSpPr/>
            <p:nvPr/>
          </p:nvSpPr>
          <p:spPr>
            <a:xfrm>
              <a:off x="2944250" y="2859150"/>
              <a:ext cx="251675" cy="226375"/>
            </a:xfrm>
            <a:custGeom>
              <a:avLst/>
              <a:gdLst/>
              <a:ahLst/>
              <a:cxnLst/>
              <a:rect l="l" t="t" r="r" b="b"/>
              <a:pathLst>
                <a:path w="10067" h="9055" extrusionOk="0">
                  <a:moveTo>
                    <a:pt x="4" y="1"/>
                  </a:moveTo>
                  <a:cubicBezTo>
                    <a:pt x="2" y="65"/>
                    <a:pt x="0" y="130"/>
                    <a:pt x="0" y="195"/>
                  </a:cubicBezTo>
                  <a:cubicBezTo>
                    <a:pt x="0" y="3954"/>
                    <a:pt x="2023" y="7250"/>
                    <a:pt x="5033" y="9055"/>
                  </a:cubicBezTo>
                  <a:cubicBezTo>
                    <a:pt x="8045" y="7250"/>
                    <a:pt x="10066" y="3954"/>
                    <a:pt x="10066" y="195"/>
                  </a:cubicBezTo>
                  <a:cubicBezTo>
                    <a:pt x="10066" y="130"/>
                    <a:pt x="10066" y="65"/>
                    <a:pt x="10065" y="1"/>
                  </a:cubicBezTo>
                  <a:cubicBezTo>
                    <a:pt x="8490" y="829"/>
                    <a:pt x="6762" y="1243"/>
                    <a:pt x="5034" y="1243"/>
                  </a:cubicBezTo>
                  <a:cubicBezTo>
                    <a:pt x="3306" y="1243"/>
                    <a:pt x="1578" y="829"/>
                    <a:pt x="4" y="1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5" name="Google Shape;455;p27"/>
          <p:cNvGrpSpPr/>
          <p:nvPr/>
        </p:nvGrpSpPr>
        <p:grpSpPr>
          <a:xfrm>
            <a:off x="7959735" y="615346"/>
            <a:ext cx="533410" cy="277004"/>
            <a:chOff x="238125" y="999450"/>
            <a:chExt cx="7140700" cy="3708225"/>
          </a:xfrm>
        </p:grpSpPr>
        <p:sp>
          <p:nvSpPr>
            <p:cNvPr id="456" name="Google Shape;456;p27"/>
            <p:cNvSpPr/>
            <p:nvPr/>
          </p:nvSpPr>
          <p:spPr>
            <a:xfrm>
              <a:off x="2171975" y="3872925"/>
              <a:ext cx="7900" cy="25"/>
            </a:xfrm>
            <a:custGeom>
              <a:avLst/>
              <a:gdLst/>
              <a:ahLst/>
              <a:cxnLst/>
              <a:rect l="l" t="t" r="r" b="b"/>
              <a:pathLst>
                <a:path w="316" h="1" extrusionOk="0">
                  <a:moveTo>
                    <a:pt x="316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7"/>
            <p:cNvSpPr/>
            <p:nvPr/>
          </p:nvSpPr>
          <p:spPr>
            <a:xfrm>
              <a:off x="2180300" y="999450"/>
              <a:ext cx="3256350" cy="3708225"/>
            </a:xfrm>
            <a:custGeom>
              <a:avLst/>
              <a:gdLst/>
              <a:ahLst/>
              <a:cxnLst/>
              <a:rect l="l" t="t" r="r" b="b"/>
              <a:pathLst>
                <a:path w="130254" h="148329" extrusionOk="0">
                  <a:moveTo>
                    <a:pt x="130254" y="0"/>
                  </a:moveTo>
                  <a:cubicBezTo>
                    <a:pt x="90641" y="0"/>
                    <a:pt x="69506" y="34788"/>
                    <a:pt x="50871" y="65485"/>
                  </a:cubicBezTo>
                  <a:cubicBezTo>
                    <a:pt x="32725" y="95360"/>
                    <a:pt x="19404" y="114939"/>
                    <a:pt x="0" y="114939"/>
                  </a:cubicBezTo>
                  <a:cubicBezTo>
                    <a:pt x="9213" y="114939"/>
                    <a:pt x="16695" y="122421"/>
                    <a:pt x="16695" y="131634"/>
                  </a:cubicBezTo>
                  <a:cubicBezTo>
                    <a:pt x="16695" y="140846"/>
                    <a:pt x="9213" y="148328"/>
                    <a:pt x="0" y="148328"/>
                  </a:cubicBezTo>
                  <a:cubicBezTo>
                    <a:pt x="39630" y="148328"/>
                    <a:pt x="60765" y="113541"/>
                    <a:pt x="79400" y="82844"/>
                  </a:cubicBezTo>
                  <a:cubicBezTo>
                    <a:pt x="97528" y="52951"/>
                    <a:pt x="110867" y="33372"/>
                    <a:pt x="130254" y="33372"/>
                  </a:cubicBezTo>
                  <a:cubicBezTo>
                    <a:pt x="121041" y="33075"/>
                    <a:pt x="113804" y="25383"/>
                    <a:pt x="114083" y="16170"/>
                  </a:cubicBezTo>
                  <a:cubicBezTo>
                    <a:pt x="114346" y="7360"/>
                    <a:pt x="121425" y="280"/>
                    <a:pt x="130254" y="0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7"/>
            <p:cNvSpPr/>
            <p:nvPr/>
          </p:nvSpPr>
          <p:spPr>
            <a:xfrm>
              <a:off x="238125" y="2853750"/>
              <a:ext cx="2358675" cy="1853475"/>
            </a:xfrm>
            <a:custGeom>
              <a:avLst/>
              <a:gdLst/>
              <a:ahLst/>
              <a:cxnLst/>
              <a:rect l="l" t="t" r="r" b="b"/>
              <a:pathLst>
                <a:path w="94347" h="74139" extrusionOk="0">
                  <a:moveTo>
                    <a:pt x="33354" y="1"/>
                  </a:moveTo>
                  <a:cubicBezTo>
                    <a:pt x="33354" y="9196"/>
                    <a:pt x="25872" y="16661"/>
                    <a:pt x="16642" y="16661"/>
                  </a:cubicBezTo>
                  <a:cubicBezTo>
                    <a:pt x="7482" y="16661"/>
                    <a:pt x="0" y="9196"/>
                    <a:pt x="0" y="1"/>
                  </a:cubicBezTo>
                  <a:lnTo>
                    <a:pt x="0" y="1"/>
                  </a:lnTo>
                  <a:cubicBezTo>
                    <a:pt x="0" y="40872"/>
                    <a:pt x="34858" y="74139"/>
                    <a:pt x="77670" y="74139"/>
                  </a:cubicBezTo>
                  <a:cubicBezTo>
                    <a:pt x="86882" y="74139"/>
                    <a:pt x="94347" y="66657"/>
                    <a:pt x="94347" y="57444"/>
                  </a:cubicBezTo>
                  <a:cubicBezTo>
                    <a:pt x="94347" y="48214"/>
                    <a:pt x="86882" y="40767"/>
                    <a:pt x="77670" y="40767"/>
                  </a:cubicBezTo>
                  <a:lnTo>
                    <a:pt x="77355" y="40767"/>
                  </a:lnTo>
                  <a:cubicBezTo>
                    <a:pt x="53073" y="40610"/>
                    <a:pt x="33354" y="22394"/>
                    <a:pt x="33354" y="1"/>
                  </a:cubicBezTo>
                  <a:close/>
                </a:path>
              </a:pathLst>
            </a:custGeom>
            <a:solidFill>
              <a:srgbClr val="A5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7"/>
            <p:cNvSpPr/>
            <p:nvPr/>
          </p:nvSpPr>
          <p:spPr>
            <a:xfrm>
              <a:off x="238125" y="999450"/>
              <a:ext cx="1942200" cy="2270400"/>
            </a:xfrm>
            <a:custGeom>
              <a:avLst/>
              <a:gdLst/>
              <a:ahLst/>
              <a:cxnLst/>
              <a:rect l="l" t="t" r="r" b="b"/>
              <a:pathLst>
                <a:path w="77688" h="90816" extrusionOk="0">
                  <a:moveTo>
                    <a:pt x="77687" y="0"/>
                  </a:moveTo>
                  <a:cubicBezTo>
                    <a:pt x="34858" y="0"/>
                    <a:pt x="0" y="33249"/>
                    <a:pt x="0" y="74138"/>
                  </a:cubicBezTo>
                  <a:cubicBezTo>
                    <a:pt x="0" y="83368"/>
                    <a:pt x="7482" y="90815"/>
                    <a:pt x="16695" y="90815"/>
                  </a:cubicBezTo>
                  <a:cubicBezTo>
                    <a:pt x="25925" y="90815"/>
                    <a:pt x="33372" y="83351"/>
                    <a:pt x="33389" y="74138"/>
                  </a:cubicBezTo>
                  <a:lnTo>
                    <a:pt x="33389" y="74120"/>
                  </a:lnTo>
                  <a:cubicBezTo>
                    <a:pt x="33389" y="51654"/>
                    <a:pt x="53222" y="33378"/>
                    <a:pt x="77639" y="33354"/>
                  </a:cubicBezTo>
                  <a:lnTo>
                    <a:pt x="77639" y="33354"/>
                  </a:lnTo>
                  <a:cubicBezTo>
                    <a:pt x="77644" y="33354"/>
                    <a:pt x="77650" y="33354"/>
                    <a:pt x="77655" y="33354"/>
                  </a:cubicBezTo>
                  <a:cubicBezTo>
                    <a:pt x="77666" y="33354"/>
                    <a:pt x="77676" y="33354"/>
                    <a:pt x="77687" y="33354"/>
                  </a:cubicBezTo>
                  <a:cubicBezTo>
                    <a:pt x="77671" y="33354"/>
                    <a:pt x="77655" y="33354"/>
                    <a:pt x="77639" y="33354"/>
                  </a:cubicBezTo>
                  <a:lnTo>
                    <a:pt x="77639" y="33354"/>
                  </a:lnTo>
                  <a:cubicBezTo>
                    <a:pt x="68431" y="33346"/>
                    <a:pt x="60992" y="25874"/>
                    <a:pt x="60992" y="16695"/>
                  </a:cubicBezTo>
                  <a:cubicBezTo>
                    <a:pt x="60992" y="7482"/>
                    <a:pt x="68457" y="0"/>
                    <a:pt x="77687" y="0"/>
                  </a:cubicBez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7"/>
            <p:cNvSpPr/>
            <p:nvPr/>
          </p:nvSpPr>
          <p:spPr>
            <a:xfrm>
              <a:off x="3808250" y="2852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DB63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7"/>
            <p:cNvSpPr/>
            <p:nvPr/>
          </p:nvSpPr>
          <p:spPr>
            <a:xfrm>
              <a:off x="1762475" y="999450"/>
              <a:ext cx="2386250" cy="2044875"/>
            </a:xfrm>
            <a:custGeom>
              <a:avLst/>
              <a:gdLst/>
              <a:ahLst/>
              <a:cxnLst/>
              <a:rect l="l" t="t" r="r" b="b"/>
              <a:pathLst>
                <a:path w="95450" h="81795" extrusionOk="0">
                  <a:moveTo>
                    <a:pt x="16696" y="0"/>
                  </a:moveTo>
                  <a:cubicBezTo>
                    <a:pt x="7465" y="0"/>
                    <a:pt x="1" y="7482"/>
                    <a:pt x="1" y="16695"/>
                  </a:cubicBezTo>
                  <a:cubicBezTo>
                    <a:pt x="1" y="25925"/>
                    <a:pt x="7465" y="33389"/>
                    <a:pt x="16696" y="33389"/>
                  </a:cubicBezTo>
                  <a:cubicBezTo>
                    <a:pt x="36030" y="33389"/>
                    <a:pt x="49473" y="53038"/>
                    <a:pt x="66325" y="80781"/>
                  </a:cubicBezTo>
                  <a:cubicBezTo>
                    <a:pt x="66552" y="81130"/>
                    <a:pt x="66762" y="81463"/>
                    <a:pt x="67007" y="81795"/>
                  </a:cubicBezTo>
                  <a:cubicBezTo>
                    <a:pt x="63021" y="74086"/>
                    <a:pt x="65643" y="64471"/>
                    <a:pt x="73178" y="59891"/>
                  </a:cubicBezTo>
                  <a:cubicBezTo>
                    <a:pt x="75886" y="58251"/>
                    <a:pt x="78874" y="57469"/>
                    <a:pt x="81824" y="57469"/>
                  </a:cubicBezTo>
                  <a:cubicBezTo>
                    <a:pt x="87083" y="57469"/>
                    <a:pt x="92224" y="59953"/>
                    <a:pt x="95449" y="64488"/>
                  </a:cubicBezTo>
                  <a:cubicBezTo>
                    <a:pt x="95274" y="64139"/>
                    <a:pt x="95064" y="63789"/>
                    <a:pt x="94855" y="63439"/>
                  </a:cubicBezTo>
                  <a:cubicBezTo>
                    <a:pt x="77653" y="35190"/>
                    <a:pt x="56291" y="0"/>
                    <a:pt x="16696" y="0"/>
                  </a:cubicBezTo>
                  <a:close/>
                </a:path>
              </a:pathLst>
            </a:custGeom>
            <a:solidFill>
              <a:srgbClr val="21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7"/>
            <p:cNvSpPr/>
            <p:nvPr/>
          </p:nvSpPr>
          <p:spPr>
            <a:xfrm>
              <a:off x="3338000" y="2435975"/>
              <a:ext cx="2101275" cy="2271250"/>
            </a:xfrm>
            <a:custGeom>
              <a:avLst/>
              <a:gdLst/>
              <a:ahLst/>
              <a:cxnLst/>
              <a:rect l="l" t="t" r="r" b="b"/>
              <a:pathLst>
                <a:path w="84051" h="90850" extrusionOk="0">
                  <a:moveTo>
                    <a:pt x="84011" y="57465"/>
                  </a:moveTo>
                  <a:cubicBezTo>
                    <a:pt x="83994" y="57465"/>
                    <a:pt x="83972" y="57469"/>
                    <a:pt x="83946" y="57478"/>
                  </a:cubicBezTo>
                  <a:lnTo>
                    <a:pt x="84050" y="57478"/>
                  </a:lnTo>
                  <a:cubicBezTo>
                    <a:pt x="84042" y="57469"/>
                    <a:pt x="84029" y="57465"/>
                    <a:pt x="84011" y="57465"/>
                  </a:cubicBezTo>
                  <a:close/>
                  <a:moveTo>
                    <a:pt x="18801" y="0"/>
                  </a:moveTo>
                  <a:cubicBezTo>
                    <a:pt x="15851" y="0"/>
                    <a:pt x="12864" y="784"/>
                    <a:pt x="10157" y="2430"/>
                  </a:cubicBezTo>
                  <a:cubicBezTo>
                    <a:pt x="2622" y="7027"/>
                    <a:pt x="0" y="16625"/>
                    <a:pt x="3986" y="24334"/>
                  </a:cubicBezTo>
                  <a:cubicBezTo>
                    <a:pt x="4161" y="24683"/>
                    <a:pt x="4370" y="25033"/>
                    <a:pt x="4563" y="25348"/>
                  </a:cubicBezTo>
                  <a:cubicBezTo>
                    <a:pt x="23198" y="56062"/>
                    <a:pt x="44333" y="90850"/>
                    <a:pt x="83963" y="90850"/>
                  </a:cubicBezTo>
                  <a:cubicBezTo>
                    <a:pt x="74750" y="90850"/>
                    <a:pt x="67268" y="83368"/>
                    <a:pt x="67268" y="74155"/>
                  </a:cubicBezTo>
                  <a:cubicBezTo>
                    <a:pt x="67268" y="64925"/>
                    <a:pt x="74750" y="57478"/>
                    <a:pt x="83946" y="57478"/>
                  </a:cubicBezTo>
                  <a:cubicBezTo>
                    <a:pt x="64541" y="57478"/>
                    <a:pt x="51220" y="37899"/>
                    <a:pt x="33075" y="8024"/>
                  </a:cubicBezTo>
                  <a:cubicBezTo>
                    <a:pt x="32865" y="7674"/>
                    <a:pt x="32638" y="7342"/>
                    <a:pt x="32428" y="7027"/>
                  </a:cubicBezTo>
                  <a:cubicBezTo>
                    <a:pt x="29202" y="2491"/>
                    <a:pt x="24061" y="0"/>
                    <a:pt x="18801" y="0"/>
                  </a:cubicBezTo>
                  <a:close/>
                </a:path>
              </a:pathLst>
            </a:custGeom>
            <a:solidFill>
              <a:srgbClr val="A5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7"/>
            <p:cNvSpPr/>
            <p:nvPr/>
          </p:nvSpPr>
          <p:spPr>
            <a:xfrm>
              <a:off x="5019250" y="2852875"/>
              <a:ext cx="2359150" cy="1854350"/>
            </a:xfrm>
            <a:custGeom>
              <a:avLst/>
              <a:gdLst/>
              <a:ahLst/>
              <a:cxnLst/>
              <a:rect l="l" t="t" r="r" b="b"/>
              <a:pathLst>
                <a:path w="94366" h="74174" extrusionOk="0">
                  <a:moveTo>
                    <a:pt x="94365" y="18"/>
                  </a:moveTo>
                  <a:cubicBezTo>
                    <a:pt x="94365" y="47"/>
                    <a:pt x="94365" y="76"/>
                    <a:pt x="94365" y="105"/>
                  </a:cubicBezTo>
                  <a:lnTo>
                    <a:pt x="94365" y="105"/>
                  </a:lnTo>
                  <a:cubicBezTo>
                    <a:pt x="94365" y="76"/>
                    <a:pt x="94365" y="47"/>
                    <a:pt x="94365" y="18"/>
                  </a:cubicBezTo>
                  <a:close/>
                  <a:moveTo>
                    <a:pt x="60993" y="1"/>
                  </a:moveTo>
                  <a:cubicBezTo>
                    <a:pt x="60993" y="22447"/>
                    <a:pt x="41187" y="40715"/>
                    <a:pt x="16800" y="40785"/>
                  </a:cubicBezTo>
                  <a:lnTo>
                    <a:pt x="16696" y="40785"/>
                  </a:lnTo>
                  <a:cubicBezTo>
                    <a:pt x="7465" y="40785"/>
                    <a:pt x="1" y="48249"/>
                    <a:pt x="1" y="57479"/>
                  </a:cubicBezTo>
                  <a:cubicBezTo>
                    <a:pt x="1" y="66692"/>
                    <a:pt x="7483" y="74174"/>
                    <a:pt x="16696" y="74174"/>
                  </a:cubicBezTo>
                  <a:cubicBezTo>
                    <a:pt x="59495" y="74174"/>
                    <a:pt x="94316" y="40954"/>
                    <a:pt x="94365" y="105"/>
                  </a:cubicBezTo>
                  <a:lnTo>
                    <a:pt x="94365" y="105"/>
                  </a:lnTo>
                  <a:cubicBezTo>
                    <a:pt x="94336" y="9278"/>
                    <a:pt x="86872" y="16696"/>
                    <a:pt x="77688" y="16696"/>
                  </a:cubicBezTo>
                  <a:cubicBezTo>
                    <a:pt x="68458" y="16696"/>
                    <a:pt x="60993" y="9231"/>
                    <a:pt x="60993" y="1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7"/>
            <p:cNvSpPr/>
            <p:nvPr/>
          </p:nvSpPr>
          <p:spPr>
            <a:xfrm>
              <a:off x="5025375" y="999450"/>
              <a:ext cx="2353450" cy="2270825"/>
            </a:xfrm>
            <a:custGeom>
              <a:avLst/>
              <a:gdLst/>
              <a:ahLst/>
              <a:cxnLst/>
              <a:rect l="l" t="t" r="r" b="b"/>
              <a:pathLst>
                <a:path w="94138" h="90833" extrusionOk="0">
                  <a:moveTo>
                    <a:pt x="16451" y="0"/>
                  </a:moveTo>
                  <a:cubicBezTo>
                    <a:pt x="7640" y="280"/>
                    <a:pt x="560" y="7360"/>
                    <a:pt x="280" y="16170"/>
                  </a:cubicBezTo>
                  <a:cubicBezTo>
                    <a:pt x="1" y="25400"/>
                    <a:pt x="7238" y="33092"/>
                    <a:pt x="16451" y="33372"/>
                  </a:cubicBezTo>
                  <a:lnTo>
                    <a:pt x="16520" y="33372"/>
                  </a:lnTo>
                  <a:cubicBezTo>
                    <a:pt x="40907" y="33389"/>
                    <a:pt x="60748" y="51675"/>
                    <a:pt x="60748" y="74138"/>
                  </a:cubicBezTo>
                  <a:cubicBezTo>
                    <a:pt x="60748" y="83368"/>
                    <a:pt x="68213" y="90833"/>
                    <a:pt x="77443" y="90833"/>
                  </a:cubicBezTo>
                  <a:cubicBezTo>
                    <a:pt x="86656" y="90833"/>
                    <a:pt x="94138" y="83368"/>
                    <a:pt x="94138" y="74138"/>
                  </a:cubicBezTo>
                  <a:cubicBezTo>
                    <a:pt x="94138" y="33249"/>
                    <a:pt x="59280" y="0"/>
                    <a:pt x="16451" y="0"/>
                  </a:cubicBezTo>
                  <a:close/>
                </a:path>
              </a:pathLst>
            </a:custGeom>
            <a:solidFill>
              <a:srgbClr val="869F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5" name="Google Shape;465;p27"/>
          <p:cNvSpPr txBox="1">
            <a:spLocks noGrp="1"/>
          </p:cNvSpPr>
          <p:nvPr>
            <p:ph type="title"/>
          </p:nvPr>
        </p:nvSpPr>
        <p:spPr>
          <a:xfrm>
            <a:off x="713100" y="4272013"/>
            <a:ext cx="77178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Barlow SemiBold"/>
                <a:ea typeface="Barlow SemiBold"/>
                <a:cs typeface="Barlow SemiBold"/>
                <a:sym typeface="Barlow SemiBold"/>
              </a:rPr>
              <a:t>En quoi la pratique de la médiation artistique peut influer l’identité professionnelle des artistes ?</a:t>
            </a:r>
            <a:endParaRPr sz="1200" i="1"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28"/>
          <p:cNvSpPr/>
          <p:nvPr/>
        </p:nvSpPr>
        <p:spPr>
          <a:xfrm>
            <a:off x="1202200" y="2146575"/>
            <a:ext cx="6913500" cy="2374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21212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2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71" name="Google Shape;471;p28"/>
          <p:cNvSpPr txBox="1">
            <a:spLocks noGrp="1"/>
          </p:cNvSpPr>
          <p:nvPr>
            <p:ph type="body" idx="1"/>
          </p:nvPr>
        </p:nvSpPr>
        <p:spPr>
          <a:xfrm>
            <a:off x="1438775" y="2239125"/>
            <a:ext cx="6457800" cy="2189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1">
              <a:solidFill>
                <a:srgbClr val="323232"/>
              </a:solidFill>
            </a:endParaRPr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●"/>
            </a:pPr>
            <a:r>
              <a:rPr lang="en">
                <a:solidFill>
                  <a:srgbClr val="000000"/>
                </a:solidFill>
                <a:latin typeface="Barlow Medium"/>
                <a:ea typeface="Barlow Medium"/>
                <a:cs typeface="Barlow Medium"/>
                <a:sym typeface="Barlow Medium"/>
              </a:rPr>
              <a:t>Participer à la reconnaissance de la profession, en utilisant le terme </a:t>
            </a:r>
            <a:r>
              <a:rPr lang="en">
                <a:latin typeface="Barlow Medium"/>
                <a:ea typeface="Barlow Medium"/>
                <a:cs typeface="Barlow Medium"/>
                <a:sym typeface="Barlow Medium"/>
              </a:rPr>
              <a:t>A</a:t>
            </a:r>
            <a:r>
              <a:rPr lang="en">
                <a:solidFill>
                  <a:srgbClr val="000000"/>
                </a:solidFill>
                <a:latin typeface="Barlow Medium"/>
                <a:ea typeface="Barlow Medium"/>
                <a:cs typeface="Barlow Medium"/>
                <a:sym typeface="Barlow Medium"/>
              </a:rPr>
              <a:t>rtiste Médiateur au sein des supports de communication de l’association </a:t>
            </a:r>
            <a:endParaRPr>
              <a:solidFill>
                <a:srgbClr val="000000"/>
              </a:solidFill>
              <a:latin typeface="Barlow Medium"/>
              <a:ea typeface="Barlow Medium"/>
              <a:cs typeface="Barlow Medium"/>
              <a:sym typeface="Barlow Medium"/>
            </a:endParaRPr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Barlow Medium"/>
              <a:buChar char="●"/>
            </a:pPr>
            <a:r>
              <a:rPr lang="en">
                <a:solidFill>
                  <a:srgbClr val="000000"/>
                </a:solidFill>
                <a:latin typeface="Barlow Medium"/>
                <a:ea typeface="Barlow Medium"/>
                <a:cs typeface="Barlow Medium"/>
                <a:sym typeface="Barlow Medium"/>
              </a:rPr>
              <a:t>Lancer des réflexions sur l’identité des médiateurs artistiques lors des journées des artistes et entamer la rédaction d’une charte éthique et déontologique</a:t>
            </a:r>
            <a:endParaRPr>
              <a:solidFill>
                <a:srgbClr val="000000"/>
              </a:solidFill>
              <a:latin typeface="Barlow Medium"/>
              <a:ea typeface="Barlow Medium"/>
              <a:cs typeface="Barlow Medium"/>
              <a:sym typeface="Barlow Medium"/>
            </a:endParaRPr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Barlow Medium"/>
              <a:buChar char="●"/>
            </a:pPr>
            <a:r>
              <a:rPr lang="en">
                <a:solidFill>
                  <a:srgbClr val="000000"/>
                </a:solidFill>
                <a:latin typeface="Barlow Medium"/>
                <a:ea typeface="Barlow Medium"/>
                <a:cs typeface="Barlow Medium"/>
                <a:sym typeface="Barlow Medium"/>
              </a:rPr>
              <a:t>Utiliser les ateliers de formation afin de structurer les compétences spécifiques des médiateurs artistiques et de permettre l'acquisition de compétences spécifiques en lien avec des terrains d'interventions difficiles</a:t>
            </a:r>
            <a:endParaRPr>
              <a:solidFill>
                <a:srgbClr val="000000"/>
              </a:solidFill>
              <a:latin typeface="Barlow Medium"/>
              <a:ea typeface="Barlow Medium"/>
              <a:cs typeface="Barlow Medium"/>
              <a:sym typeface="Barlow Medium"/>
            </a:endParaRPr>
          </a:p>
          <a:p>
            <a:pPr marL="91440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000000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472" name="Google Shape;472;p28"/>
          <p:cNvSpPr txBox="1">
            <a:spLocks noGrp="1"/>
          </p:cNvSpPr>
          <p:nvPr>
            <p:ph type="title"/>
          </p:nvPr>
        </p:nvSpPr>
        <p:spPr>
          <a:xfrm>
            <a:off x="881275" y="184917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Limites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473" name="Google Shape;473;p28"/>
          <p:cNvSpPr txBox="1">
            <a:spLocks noGrp="1"/>
          </p:cNvSpPr>
          <p:nvPr>
            <p:ph type="title"/>
          </p:nvPr>
        </p:nvSpPr>
        <p:spPr>
          <a:xfrm>
            <a:off x="144787" y="184917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V</a:t>
            </a:r>
            <a:endParaRPr sz="1400" b="1">
              <a:solidFill>
                <a:schemeClr val="lt1"/>
              </a:solidFill>
            </a:endParaRPr>
          </a:p>
        </p:txBody>
      </p:sp>
      <p:sp>
        <p:nvSpPr>
          <p:cNvPr id="474" name="Google Shape;474;p28"/>
          <p:cNvSpPr txBox="1"/>
          <p:nvPr/>
        </p:nvSpPr>
        <p:spPr>
          <a:xfrm>
            <a:off x="1044475" y="555525"/>
            <a:ext cx="7071300" cy="10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Barlow"/>
              <a:buChar char="●"/>
            </a:pPr>
            <a:r>
              <a:rPr lang="en" sz="1200">
                <a:latin typeface="Barlow"/>
                <a:ea typeface="Barlow"/>
                <a:cs typeface="Barlow"/>
                <a:sym typeface="Barlow"/>
              </a:rPr>
              <a:t>Lieu entretien en présentiel</a:t>
            </a:r>
            <a:endParaRPr sz="1200"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Barlow"/>
              <a:buChar char="●"/>
            </a:pPr>
            <a:r>
              <a:rPr lang="en" sz="1200">
                <a:latin typeface="Barlow"/>
                <a:ea typeface="Barlow"/>
                <a:cs typeface="Barlow"/>
                <a:sym typeface="Barlow"/>
              </a:rPr>
              <a:t>Le choix de la population et son lien avec Filigrane </a:t>
            </a:r>
            <a:r>
              <a:rPr lang="en" sz="1200" i="1">
                <a:latin typeface="Barlow"/>
                <a:ea typeface="Barlow"/>
                <a:cs typeface="Barlow"/>
                <a:sym typeface="Barlow"/>
              </a:rPr>
              <a:t>(</a:t>
            </a:r>
            <a:r>
              <a:rPr lang="en" sz="1200" i="1">
                <a:solidFill>
                  <a:srgbClr val="323232"/>
                </a:solidFill>
                <a:latin typeface="Barlow"/>
                <a:ea typeface="Barlow"/>
                <a:cs typeface="Barlow"/>
                <a:sym typeface="Barlow"/>
              </a:rPr>
              <a:t>Piaser, 2013)</a:t>
            </a:r>
            <a:endParaRPr sz="1200" i="1"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Barlow"/>
              <a:buChar char="●"/>
            </a:pPr>
            <a:r>
              <a:rPr lang="en" sz="1200">
                <a:latin typeface="Barlow"/>
                <a:ea typeface="Barlow"/>
                <a:cs typeface="Barlow"/>
                <a:sym typeface="Barlow"/>
              </a:rPr>
              <a:t>Surreprésentation masculine et des plus de 40 ans </a:t>
            </a:r>
            <a:endParaRPr sz="1200">
              <a:latin typeface="Barlow"/>
              <a:ea typeface="Barlow"/>
              <a:cs typeface="Barlow"/>
              <a:sym typeface="Barl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Barlow"/>
              <a:buChar char="●"/>
            </a:pPr>
            <a:r>
              <a:rPr lang="en" sz="1200">
                <a:latin typeface="Barlow"/>
                <a:ea typeface="Barlow"/>
                <a:cs typeface="Barlow"/>
                <a:sym typeface="Barlow"/>
              </a:rPr>
              <a:t>Approfondir les différentes formes de reconnaissance </a:t>
            </a:r>
            <a:endParaRPr sz="1200"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5" name="Google Shape;475;p28"/>
          <p:cNvSpPr txBox="1">
            <a:spLocks noGrp="1"/>
          </p:cNvSpPr>
          <p:nvPr>
            <p:ph type="title"/>
          </p:nvPr>
        </p:nvSpPr>
        <p:spPr>
          <a:xfrm>
            <a:off x="881275" y="1595700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Préconisations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476" name="Google Shape;476;p28"/>
          <p:cNvSpPr txBox="1">
            <a:spLocks noGrp="1"/>
          </p:cNvSpPr>
          <p:nvPr>
            <p:ph type="title"/>
          </p:nvPr>
        </p:nvSpPr>
        <p:spPr>
          <a:xfrm>
            <a:off x="144787" y="1595700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VI</a:t>
            </a:r>
            <a:endParaRPr sz="14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29"/>
          <p:cNvSpPr txBox="1">
            <a:spLocks noGrp="1"/>
          </p:cNvSpPr>
          <p:nvPr>
            <p:ph type="body" idx="1"/>
          </p:nvPr>
        </p:nvSpPr>
        <p:spPr>
          <a:xfrm>
            <a:off x="713100" y="693300"/>
            <a:ext cx="7717800" cy="359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i="1" dirty="0">
              <a:latin typeface="Barlow SemiBold"/>
              <a:ea typeface="Barlow SemiBold"/>
              <a:cs typeface="Barlow SemiBold"/>
              <a:sym typeface="Barlow SemiBold"/>
            </a:endParaRPr>
          </a:p>
          <a:p>
            <a:pPr marL="1828800" lvl="0" indent="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i="1" dirty="0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>
                <a:solidFill>
                  <a:srgbClr val="323232"/>
                </a:solidFill>
              </a:rPr>
              <a:t>			: Enjeux méthodologique</a:t>
            </a:r>
            <a:endParaRPr i="1" dirty="0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1" dirty="0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>
                <a:solidFill>
                  <a:srgbClr val="323232"/>
                </a:solidFill>
              </a:rPr>
              <a:t>			: Enjeux temporelle</a:t>
            </a:r>
            <a:endParaRPr i="1" dirty="0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1" dirty="0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>
                <a:solidFill>
                  <a:srgbClr val="323232"/>
                </a:solidFill>
              </a:rPr>
              <a:t>			: Enjeux relationnel et d’utilisation des données</a:t>
            </a:r>
            <a:endParaRPr i="1" dirty="0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1" dirty="0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>
                <a:solidFill>
                  <a:srgbClr val="323232"/>
                </a:solidFill>
              </a:rPr>
              <a:t>			: Enjeux méthodologique et contextuel d’une mesure d'impact</a:t>
            </a:r>
            <a:endParaRPr i="1" dirty="0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1" dirty="0">
              <a:solidFill>
                <a:srgbClr val="32323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>
                <a:solidFill>
                  <a:srgbClr val="323232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Nombre de participant Nombre de participant </a:t>
            </a:r>
            <a:endParaRPr dirty="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1" dirty="0">
              <a:solidFill>
                <a:srgbClr val="323232"/>
              </a:solidFill>
            </a:endParaRPr>
          </a:p>
          <a:p>
            <a:pPr marL="91440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482" name="Google Shape;482;p29"/>
          <p:cNvSpPr txBox="1">
            <a:spLocks noGrp="1"/>
          </p:cNvSpPr>
          <p:nvPr>
            <p:ph type="title"/>
          </p:nvPr>
        </p:nvSpPr>
        <p:spPr>
          <a:xfrm>
            <a:off x="947475" y="1628400"/>
            <a:ext cx="20436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L’accès au terrain</a:t>
            </a:r>
            <a:endParaRPr sz="120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483" name="Google Shape;483;p29"/>
          <p:cNvSpPr txBox="1">
            <a:spLocks noGrp="1"/>
          </p:cNvSpPr>
          <p:nvPr>
            <p:ph type="title"/>
          </p:nvPr>
        </p:nvSpPr>
        <p:spPr>
          <a:xfrm>
            <a:off x="713100" y="1001975"/>
            <a:ext cx="77178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Barlow SemiBold"/>
                <a:ea typeface="Barlow SemiBold"/>
                <a:cs typeface="Barlow SemiBold"/>
                <a:sym typeface="Barlow SemiBold"/>
              </a:rPr>
              <a:t>En quoi le stage a été une source de questionnement sur ma pratique professionnelle ?</a:t>
            </a:r>
            <a:endParaRPr sz="1200" i="1"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sp>
        <p:nvSpPr>
          <p:cNvPr id="484" name="Google Shape;484;p29"/>
          <p:cNvSpPr txBox="1">
            <a:spLocks noGrp="1"/>
          </p:cNvSpPr>
          <p:nvPr>
            <p:ph type="title"/>
          </p:nvPr>
        </p:nvSpPr>
        <p:spPr>
          <a:xfrm>
            <a:off x="947475" y="2149650"/>
            <a:ext cx="20436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Nombre de participant </a:t>
            </a:r>
            <a:endParaRPr sz="120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485" name="Google Shape;485;p29"/>
          <p:cNvSpPr txBox="1">
            <a:spLocks noGrp="1"/>
          </p:cNvSpPr>
          <p:nvPr>
            <p:ph type="title"/>
          </p:nvPr>
        </p:nvSpPr>
        <p:spPr>
          <a:xfrm>
            <a:off x="865050" y="214600"/>
            <a:ext cx="27144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Posture professionnelle</a:t>
            </a:r>
            <a:endParaRPr sz="1600" b="1">
              <a:solidFill>
                <a:schemeClr val="dk1"/>
              </a:solidFill>
            </a:endParaRPr>
          </a:p>
        </p:txBody>
      </p:sp>
      <p:sp>
        <p:nvSpPr>
          <p:cNvPr id="486" name="Google Shape;486;p29"/>
          <p:cNvSpPr txBox="1">
            <a:spLocks noGrp="1"/>
          </p:cNvSpPr>
          <p:nvPr>
            <p:ph type="title"/>
          </p:nvPr>
        </p:nvSpPr>
        <p:spPr>
          <a:xfrm>
            <a:off x="128562" y="214600"/>
            <a:ext cx="736500" cy="25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VII</a:t>
            </a:r>
            <a:endParaRPr sz="1400" b="1" dirty="0">
              <a:solidFill>
                <a:schemeClr val="lt1"/>
              </a:solidFill>
            </a:endParaRPr>
          </a:p>
        </p:txBody>
      </p:sp>
      <p:sp>
        <p:nvSpPr>
          <p:cNvPr id="487" name="Google Shape;487;p29"/>
          <p:cNvSpPr/>
          <p:nvPr/>
        </p:nvSpPr>
        <p:spPr>
          <a:xfrm>
            <a:off x="7870015" y="4307165"/>
            <a:ext cx="1194300" cy="751500"/>
          </a:xfrm>
          <a:prstGeom prst="parallelogram">
            <a:avLst>
              <a:gd name="adj" fmla="val 95949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29"/>
          <p:cNvSpPr/>
          <p:nvPr/>
        </p:nvSpPr>
        <p:spPr>
          <a:xfrm>
            <a:off x="7738897" y="4184212"/>
            <a:ext cx="694500" cy="410400"/>
          </a:xfrm>
          <a:prstGeom prst="parallelogram">
            <a:avLst>
              <a:gd name="adj" fmla="val 95949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29"/>
          <p:cNvSpPr/>
          <p:nvPr/>
        </p:nvSpPr>
        <p:spPr>
          <a:xfrm>
            <a:off x="7830908" y="3891350"/>
            <a:ext cx="1073100" cy="1088400"/>
          </a:xfrm>
          <a:prstGeom prst="parallelogram">
            <a:avLst>
              <a:gd name="adj" fmla="val 9594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29"/>
          <p:cNvSpPr txBox="1">
            <a:spLocks noGrp="1"/>
          </p:cNvSpPr>
          <p:nvPr>
            <p:ph type="title"/>
          </p:nvPr>
        </p:nvSpPr>
        <p:spPr>
          <a:xfrm>
            <a:off x="947475" y="2670900"/>
            <a:ext cx="20436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Anonymisation</a:t>
            </a:r>
            <a:endParaRPr sz="120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491" name="Google Shape;491;p29"/>
          <p:cNvSpPr txBox="1">
            <a:spLocks noGrp="1"/>
          </p:cNvSpPr>
          <p:nvPr>
            <p:ph type="title"/>
          </p:nvPr>
        </p:nvSpPr>
        <p:spPr>
          <a:xfrm>
            <a:off x="947475" y="3219425"/>
            <a:ext cx="2043600" cy="25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Questionnaire</a:t>
            </a:r>
            <a:endParaRPr sz="120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o am I? Theme for Business by Slidesgo">
  <a:themeElements>
    <a:clrScheme name="Simple Light">
      <a:dk1>
        <a:srgbClr val="F3F3F3"/>
      </a:dk1>
      <a:lt1>
        <a:srgbClr val="333532"/>
      </a:lt1>
      <a:dk2>
        <a:srgbClr val="FAD677"/>
      </a:dk2>
      <a:lt2>
        <a:srgbClr val="E2E2E2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35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1274</Words>
  <Application>Microsoft Office PowerPoint</Application>
  <PresentationFormat>Affichage à l'écran (16:9)</PresentationFormat>
  <Paragraphs>196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4" baseType="lpstr">
      <vt:lpstr>Barlow SemiBold</vt:lpstr>
      <vt:lpstr>Barlow Medium</vt:lpstr>
      <vt:lpstr>Arial</vt:lpstr>
      <vt:lpstr>Barlow Light</vt:lpstr>
      <vt:lpstr>Darker Grotesque</vt:lpstr>
      <vt:lpstr>Barlow ExtraBold</vt:lpstr>
      <vt:lpstr>Times New Roman</vt:lpstr>
      <vt:lpstr>Anaheim</vt:lpstr>
      <vt:lpstr>Barlow</vt:lpstr>
      <vt:lpstr>Bebas Neue</vt:lpstr>
      <vt:lpstr>Nunito Light</vt:lpstr>
      <vt:lpstr>Who am I? Theme for Business by Slidesgo</vt:lpstr>
      <vt:lpstr>Soutenance Master 2 Psychologie Sociale, du Travail et des Organisations  Psychologie Sociale Appliquée         Etude des enjeux identitaires chez les artistes médiateurs</vt:lpstr>
      <vt:lpstr>Introduction</vt:lpstr>
      <vt:lpstr>0</vt:lpstr>
      <vt:lpstr>Revue bibliographique</vt:lpstr>
      <vt:lpstr>Théorie de l'identité sociale</vt:lpstr>
      <vt:lpstr>♀</vt:lpstr>
      <vt:lpstr>Identité</vt:lpstr>
      <vt:lpstr>Limites</vt:lpstr>
      <vt:lpstr>L’accès au terrain</vt:lpstr>
      <vt:lpstr>Merci de votre attention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Soutenance Master 2 Psychologie Sociale, du Travail et des Organisations  Psychologie Sociale Appliquée         Etude des enjeux identitaires chez les artistes médiateurs</dc:title>
  <dc:creator>Jérémy LeBot</dc:creator>
  <cp:lastModifiedBy>Jérémy LeBot</cp:lastModifiedBy>
  <cp:revision>1</cp:revision>
  <dcterms:modified xsi:type="dcterms:W3CDTF">2023-09-14T22:01:27Z</dcterms:modified>
</cp:coreProperties>
</file>