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415213" cy="1054735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29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14CE2-4BEC-4BC7-A649-F6411C6385F9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5213" y="1279525"/>
            <a:ext cx="24288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41140-E6D4-4EF3-B7FB-A80C80EB83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78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6141" y="1726153"/>
            <a:ext cx="6302931" cy="3672040"/>
          </a:xfrm>
        </p:spPr>
        <p:txBody>
          <a:bodyPr anchor="b"/>
          <a:lstStyle>
            <a:lvl1pPr algn="ctr">
              <a:defRPr sz="486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6902" y="5539801"/>
            <a:ext cx="5561410" cy="2546501"/>
          </a:xfrm>
        </p:spPr>
        <p:txBody>
          <a:bodyPr/>
          <a:lstStyle>
            <a:lvl1pPr marL="0" indent="0" algn="ctr">
              <a:buNone/>
              <a:defRPr sz="1946"/>
            </a:lvl1pPr>
            <a:lvl2pPr marL="370743" indent="0" algn="ctr">
              <a:buNone/>
              <a:defRPr sz="1622"/>
            </a:lvl2pPr>
            <a:lvl3pPr marL="741487" indent="0" algn="ctr">
              <a:buNone/>
              <a:defRPr sz="1460"/>
            </a:lvl3pPr>
            <a:lvl4pPr marL="1112230" indent="0" algn="ctr">
              <a:buNone/>
              <a:defRPr sz="1297"/>
            </a:lvl4pPr>
            <a:lvl5pPr marL="1482974" indent="0" algn="ctr">
              <a:buNone/>
              <a:defRPr sz="1297"/>
            </a:lvl5pPr>
            <a:lvl6pPr marL="1853717" indent="0" algn="ctr">
              <a:buNone/>
              <a:defRPr sz="1297"/>
            </a:lvl6pPr>
            <a:lvl7pPr marL="2224461" indent="0" algn="ctr">
              <a:buNone/>
              <a:defRPr sz="1297"/>
            </a:lvl7pPr>
            <a:lvl8pPr marL="2595204" indent="0" algn="ctr">
              <a:buNone/>
              <a:defRPr sz="1297"/>
            </a:lvl8pPr>
            <a:lvl9pPr marL="2965948" indent="0" algn="ctr">
              <a:buNone/>
              <a:defRPr sz="1297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54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90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6512" y="561549"/>
            <a:ext cx="1598905" cy="893839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9796" y="561549"/>
            <a:ext cx="4704026" cy="8938392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981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42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934" y="2629516"/>
            <a:ext cx="6395621" cy="4387404"/>
          </a:xfrm>
        </p:spPr>
        <p:txBody>
          <a:bodyPr anchor="b"/>
          <a:lstStyle>
            <a:lvl1pPr>
              <a:defRPr sz="486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5934" y="7058426"/>
            <a:ext cx="6395621" cy="2307232"/>
          </a:xfrm>
        </p:spPr>
        <p:txBody>
          <a:bodyPr/>
          <a:lstStyle>
            <a:lvl1pPr marL="0" indent="0">
              <a:buNone/>
              <a:defRPr sz="1946">
                <a:solidFill>
                  <a:schemeClr val="tx1"/>
                </a:solidFill>
              </a:defRPr>
            </a:lvl1pPr>
            <a:lvl2pPr marL="370743" indent="0">
              <a:buNone/>
              <a:defRPr sz="1622">
                <a:solidFill>
                  <a:schemeClr val="tx1">
                    <a:tint val="75000"/>
                  </a:schemeClr>
                </a:solidFill>
              </a:defRPr>
            </a:lvl2pPr>
            <a:lvl3pPr marL="741487" indent="0">
              <a:buNone/>
              <a:defRPr sz="1460">
                <a:solidFill>
                  <a:schemeClr val="tx1">
                    <a:tint val="75000"/>
                  </a:schemeClr>
                </a:solidFill>
              </a:defRPr>
            </a:lvl3pPr>
            <a:lvl4pPr marL="1112230" indent="0">
              <a:buNone/>
              <a:defRPr sz="1297">
                <a:solidFill>
                  <a:schemeClr val="tx1">
                    <a:tint val="75000"/>
                  </a:schemeClr>
                </a:solidFill>
              </a:defRPr>
            </a:lvl4pPr>
            <a:lvl5pPr marL="1482974" indent="0">
              <a:buNone/>
              <a:defRPr sz="1297">
                <a:solidFill>
                  <a:schemeClr val="tx1">
                    <a:tint val="75000"/>
                  </a:schemeClr>
                </a:solidFill>
              </a:defRPr>
            </a:lvl5pPr>
            <a:lvl6pPr marL="1853717" indent="0">
              <a:buNone/>
              <a:defRPr sz="1297">
                <a:solidFill>
                  <a:schemeClr val="tx1">
                    <a:tint val="75000"/>
                  </a:schemeClr>
                </a:solidFill>
              </a:defRPr>
            </a:lvl6pPr>
            <a:lvl7pPr marL="2224461" indent="0">
              <a:buNone/>
              <a:defRPr sz="1297">
                <a:solidFill>
                  <a:schemeClr val="tx1">
                    <a:tint val="75000"/>
                  </a:schemeClr>
                </a:solidFill>
              </a:defRPr>
            </a:lvl7pPr>
            <a:lvl8pPr marL="2595204" indent="0">
              <a:buNone/>
              <a:defRPr sz="1297">
                <a:solidFill>
                  <a:schemeClr val="tx1">
                    <a:tint val="75000"/>
                  </a:schemeClr>
                </a:solidFill>
              </a:defRPr>
            </a:lvl8pPr>
            <a:lvl9pPr marL="2965948" indent="0">
              <a:buNone/>
              <a:defRPr sz="1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40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9796" y="2807743"/>
            <a:ext cx="3151466" cy="669219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53951" y="2807743"/>
            <a:ext cx="3151466" cy="669219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59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762" y="561551"/>
            <a:ext cx="6395621" cy="20386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763" y="2585566"/>
            <a:ext cx="3136982" cy="1267146"/>
          </a:xfrm>
        </p:spPr>
        <p:txBody>
          <a:bodyPr anchor="b"/>
          <a:lstStyle>
            <a:lvl1pPr marL="0" indent="0">
              <a:buNone/>
              <a:defRPr sz="1946" b="1"/>
            </a:lvl1pPr>
            <a:lvl2pPr marL="370743" indent="0">
              <a:buNone/>
              <a:defRPr sz="1622" b="1"/>
            </a:lvl2pPr>
            <a:lvl3pPr marL="741487" indent="0">
              <a:buNone/>
              <a:defRPr sz="1460" b="1"/>
            </a:lvl3pPr>
            <a:lvl4pPr marL="1112230" indent="0">
              <a:buNone/>
              <a:defRPr sz="1297" b="1"/>
            </a:lvl4pPr>
            <a:lvl5pPr marL="1482974" indent="0">
              <a:buNone/>
              <a:defRPr sz="1297" b="1"/>
            </a:lvl5pPr>
            <a:lvl6pPr marL="1853717" indent="0">
              <a:buNone/>
              <a:defRPr sz="1297" b="1"/>
            </a:lvl6pPr>
            <a:lvl7pPr marL="2224461" indent="0">
              <a:buNone/>
              <a:defRPr sz="1297" b="1"/>
            </a:lvl7pPr>
            <a:lvl8pPr marL="2595204" indent="0">
              <a:buNone/>
              <a:defRPr sz="1297" b="1"/>
            </a:lvl8pPr>
            <a:lvl9pPr marL="2965948" indent="0">
              <a:buNone/>
              <a:defRPr sz="1297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763" y="3852713"/>
            <a:ext cx="3136982" cy="56667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53952" y="2585566"/>
            <a:ext cx="3152431" cy="1267146"/>
          </a:xfrm>
        </p:spPr>
        <p:txBody>
          <a:bodyPr anchor="b"/>
          <a:lstStyle>
            <a:lvl1pPr marL="0" indent="0">
              <a:buNone/>
              <a:defRPr sz="1946" b="1"/>
            </a:lvl1pPr>
            <a:lvl2pPr marL="370743" indent="0">
              <a:buNone/>
              <a:defRPr sz="1622" b="1"/>
            </a:lvl2pPr>
            <a:lvl3pPr marL="741487" indent="0">
              <a:buNone/>
              <a:defRPr sz="1460" b="1"/>
            </a:lvl3pPr>
            <a:lvl4pPr marL="1112230" indent="0">
              <a:buNone/>
              <a:defRPr sz="1297" b="1"/>
            </a:lvl4pPr>
            <a:lvl5pPr marL="1482974" indent="0">
              <a:buNone/>
              <a:defRPr sz="1297" b="1"/>
            </a:lvl5pPr>
            <a:lvl6pPr marL="1853717" indent="0">
              <a:buNone/>
              <a:defRPr sz="1297" b="1"/>
            </a:lvl6pPr>
            <a:lvl7pPr marL="2224461" indent="0">
              <a:buNone/>
              <a:defRPr sz="1297" b="1"/>
            </a:lvl7pPr>
            <a:lvl8pPr marL="2595204" indent="0">
              <a:buNone/>
              <a:defRPr sz="1297" b="1"/>
            </a:lvl8pPr>
            <a:lvl9pPr marL="2965948" indent="0">
              <a:buNone/>
              <a:defRPr sz="1297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53952" y="3852713"/>
            <a:ext cx="3152431" cy="56667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26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868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856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762" y="703157"/>
            <a:ext cx="2391599" cy="2461048"/>
          </a:xfrm>
        </p:spPr>
        <p:txBody>
          <a:bodyPr anchor="b"/>
          <a:lstStyle>
            <a:lvl1pPr>
              <a:defRPr sz="259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2431" y="1518625"/>
            <a:ext cx="3753952" cy="7495455"/>
          </a:xfrm>
        </p:spPr>
        <p:txBody>
          <a:bodyPr/>
          <a:lstStyle>
            <a:lvl1pPr>
              <a:defRPr sz="2595"/>
            </a:lvl1pPr>
            <a:lvl2pPr>
              <a:defRPr sz="2271"/>
            </a:lvl2pPr>
            <a:lvl3pPr>
              <a:defRPr sz="1946"/>
            </a:lvl3pPr>
            <a:lvl4pPr>
              <a:defRPr sz="1622"/>
            </a:lvl4pPr>
            <a:lvl5pPr>
              <a:defRPr sz="1622"/>
            </a:lvl5pPr>
            <a:lvl6pPr>
              <a:defRPr sz="1622"/>
            </a:lvl6pPr>
            <a:lvl7pPr>
              <a:defRPr sz="1622"/>
            </a:lvl7pPr>
            <a:lvl8pPr>
              <a:defRPr sz="1622"/>
            </a:lvl8pPr>
            <a:lvl9pPr>
              <a:defRPr sz="1622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762" y="3164205"/>
            <a:ext cx="2391599" cy="5862081"/>
          </a:xfrm>
        </p:spPr>
        <p:txBody>
          <a:bodyPr/>
          <a:lstStyle>
            <a:lvl1pPr marL="0" indent="0">
              <a:buNone/>
              <a:defRPr sz="1297"/>
            </a:lvl1pPr>
            <a:lvl2pPr marL="370743" indent="0">
              <a:buNone/>
              <a:defRPr sz="1135"/>
            </a:lvl2pPr>
            <a:lvl3pPr marL="741487" indent="0">
              <a:buNone/>
              <a:defRPr sz="973"/>
            </a:lvl3pPr>
            <a:lvl4pPr marL="1112230" indent="0">
              <a:buNone/>
              <a:defRPr sz="811"/>
            </a:lvl4pPr>
            <a:lvl5pPr marL="1482974" indent="0">
              <a:buNone/>
              <a:defRPr sz="811"/>
            </a:lvl5pPr>
            <a:lvl6pPr marL="1853717" indent="0">
              <a:buNone/>
              <a:defRPr sz="811"/>
            </a:lvl6pPr>
            <a:lvl7pPr marL="2224461" indent="0">
              <a:buNone/>
              <a:defRPr sz="811"/>
            </a:lvl7pPr>
            <a:lvl8pPr marL="2595204" indent="0">
              <a:buNone/>
              <a:defRPr sz="811"/>
            </a:lvl8pPr>
            <a:lvl9pPr marL="2965948" indent="0">
              <a:buNone/>
              <a:defRPr sz="81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11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762" y="703157"/>
            <a:ext cx="2391599" cy="2461048"/>
          </a:xfrm>
        </p:spPr>
        <p:txBody>
          <a:bodyPr anchor="b"/>
          <a:lstStyle>
            <a:lvl1pPr>
              <a:defRPr sz="259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52431" y="1518625"/>
            <a:ext cx="3753952" cy="7495455"/>
          </a:xfrm>
        </p:spPr>
        <p:txBody>
          <a:bodyPr anchor="t"/>
          <a:lstStyle>
            <a:lvl1pPr marL="0" indent="0">
              <a:buNone/>
              <a:defRPr sz="2595"/>
            </a:lvl1pPr>
            <a:lvl2pPr marL="370743" indent="0">
              <a:buNone/>
              <a:defRPr sz="2271"/>
            </a:lvl2pPr>
            <a:lvl3pPr marL="741487" indent="0">
              <a:buNone/>
              <a:defRPr sz="1946"/>
            </a:lvl3pPr>
            <a:lvl4pPr marL="1112230" indent="0">
              <a:buNone/>
              <a:defRPr sz="1622"/>
            </a:lvl4pPr>
            <a:lvl5pPr marL="1482974" indent="0">
              <a:buNone/>
              <a:defRPr sz="1622"/>
            </a:lvl5pPr>
            <a:lvl6pPr marL="1853717" indent="0">
              <a:buNone/>
              <a:defRPr sz="1622"/>
            </a:lvl6pPr>
            <a:lvl7pPr marL="2224461" indent="0">
              <a:buNone/>
              <a:defRPr sz="1622"/>
            </a:lvl7pPr>
            <a:lvl8pPr marL="2595204" indent="0">
              <a:buNone/>
              <a:defRPr sz="1622"/>
            </a:lvl8pPr>
            <a:lvl9pPr marL="2965948" indent="0">
              <a:buNone/>
              <a:defRPr sz="1622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762" y="3164205"/>
            <a:ext cx="2391599" cy="5862081"/>
          </a:xfrm>
        </p:spPr>
        <p:txBody>
          <a:bodyPr/>
          <a:lstStyle>
            <a:lvl1pPr marL="0" indent="0">
              <a:buNone/>
              <a:defRPr sz="1297"/>
            </a:lvl1pPr>
            <a:lvl2pPr marL="370743" indent="0">
              <a:buNone/>
              <a:defRPr sz="1135"/>
            </a:lvl2pPr>
            <a:lvl3pPr marL="741487" indent="0">
              <a:buNone/>
              <a:defRPr sz="973"/>
            </a:lvl3pPr>
            <a:lvl4pPr marL="1112230" indent="0">
              <a:buNone/>
              <a:defRPr sz="811"/>
            </a:lvl4pPr>
            <a:lvl5pPr marL="1482974" indent="0">
              <a:buNone/>
              <a:defRPr sz="811"/>
            </a:lvl5pPr>
            <a:lvl6pPr marL="1853717" indent="0">
              <a:buNone/>
              <a:defRPr sz="811"/>
            </a:lvl6pPr>
            <a:lvl7pPr marL="2224461" indent="0">
              <a:buNone/>
              <a:defRPr sz="811"/>
            </a:lvl7pPr>
            <a:lvl8pPr marL="2595204" indent="0">
              <a:buNone/>
              <a:defRPr sz="811"/>
            </a:lvl8pPr>
            <a:lvl9pPr marL="2965948" indent="0">
              <a:buNone/>
              <a:defRPr sz="81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703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9796" y="561551"/>
            <a:ext cx="6395621" cy="2038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9796" y="2807743"/>
            <a:ext cx="6395621" cy="6692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9796" y="9775833"/>
            <a:ext cx="1668423" cy="561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30866-86BB-4CA1-B3DA-83A6CFF00DC3}" type="datetimeFigureOut">
              <a:rPr lang="fr-FR" smtClean="0"/>
              <a:t>13/05/2020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56290" y="9775833"/>
            <a:ext cx="2502634" cy="561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36994" y="9775833"/>
            <a:ext cx="1668423" cy="5615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75D6-92EB-45C8-A5E6-BF399102B0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8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41487" rtl="0" eaLnBrk="1" latinLnBrk="0" hangingPunct="1">
        <a:lnSpc>
          <a:spcPct val="90000"/>
        </a:lnSpc>
        <a:spcBef>
          <a:spcPct val="0"/>
        </a:spcBef>
        <a:buNone/>
        <a:defRPr sz="3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372" indent="-185372" algn="l" defTabSz="741487" rtl="0" eaLnBrk="1" latinLnBrk="0" hangingPunct="1">
        <a:lnSpc>
          <a:spcPct val="90000"/>
        </a:lnSpc>
        <a:spcBef>
          <a:spcPts val="811"/>
        </a:spcBef>
        <a:buFont typeface="Arial" panose="020B0604020202020204" pitchFamily="34" charset="0"/>
        <a:buChar char="•"/>
        <a:defRPr sz="2271" kern="1200">
          <a:solidFill>
            <a:schemeClr val="tx1"/>
          </a:solidFill>
          <a:latin typeface="+mn-lt"/>
          <a:ea typeface="+mn-ea"/>
          <a:cs typeface="+mn-cs"/>
        </a:defRPr>
      </a:lvl1pPr>
      <a:lvl2pPr marL="556115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46" kern="1200">
          <a:solidFill>
            <a:schemeClr val="tx1"/>
          </a:solidFill>
          <a:latin typeface="+mn-lt"/>
          <a:ea typeface="+mn-ea"/>
          <a:cs typeface="+mn-cs"/>
        </a:defRPr>
      </a:lvl2pPr>
      <a:lvl3pPr marL="926859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22" kern="1200">
          <a:solidFill>
            <a:schemeClr val="tx1"/>
          </a:solidFill>
          <a:latin typeface="+mn-lt"/>
          <a:ea typeface="+mn-ea"/>
          <a:cs typeface="+mn-cs"/>
        </a:defRPr>
      </a:lvl3pPr>
      <a:lvl4pPr marL="1297602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668346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2039089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409833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780576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3151320" indent="-185372" algn="l" defTabSz="74148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1pPr>
      <a:lvl2pPr marL="370743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2pPr>
      <a:lvl3pPr marL="741487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3pPr>
      <a:lvl4pPr marL="1112230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2974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1853717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224461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595204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2965948" algn="l" defTabSz="74148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3" y="244475"/>
            <a:ext cx="990476" cy="5619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263" y="244475"/>
            <a:ext cx="7067006" cy="10058400"/>
          </a:xfrm>
          <a:prstGeom prst="rect">
            <a:avLst/>
          </a:prstGeom>
          <a:noFill/>
          <a:ln w="57150">
            <a:solidFill>
              <a:srgbClr val="E8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958270" y="59809"/>
            <a:ext cx="373050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latin typeface="Trebuchet MS" panose="020B0603020202020204" pitchFamily="34" charset="0"/>
              </a:rPr>
              <a:t>COVID-19 Secours aux personnes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28151" y="340761"/>
            <a:ext cx="4990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latin typeface="Trebuchet MS" panose="020B0603020202020204" pitchFamily="34" charset="0"/>
              </a:rPr>
              <a:t>Conduite à tenir</a:t>
            </a:r>
            <a:endParaRPr lang="fr-FR" b="1" dirty="0">
              <a:latin typeface="Trebuchet MS" panose="020B0603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4103" y="6151845"/>
            <a:ext cx="68127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E84242"/>
                </a:solidFill>
                <a:latin typeface="Trebuchet MS" panose="020B0603020202020204" pitchFamily="34" charset="0"/>
              </a:rPr>
              <a:t>4</a:t>
            </a:r>
            <a:r>
              <a:rPr lang="fr-FR" b="1" dirty="0" smtClean="0">
                <a:solidFill>
                  <a:srgbClr val="E84242"/>
                </a:solidFill>
                <a:latin typeface="Trebuchet MS" panose="020B0603020202020204" pitchFamily="34" charset="0"/>
              </a:rPr>
              <a:t>. Bilan au 15 et prise en charge de la victime</a:t>
            </a:r>
          </a:p>
          <a:p>
            <a:r>
              <a:rPr lang="fr-FR" sz="1200" b="1" dirty="0" smtClean="0">
                <a:latin typeface="Trebuchet MS" panose="020B0603020202020204" pitchFamily="34" charset="0"/>
              </a:rPr>
              <a:t>1- Transmission </a:t>
            </a:r>
            <a:r>
              <a:rPr lang="fr-FR" sz="1200" dirty="0" smtClean="0">
                <a:latin typeface="Trebuchet MS" panose="020B0603020202020204" pitchFamily="34" charset="0"/>
              </a:rPr>
              <a:t>de toutes les informations recueillies</a:t>
            </a:r>
          </a:p>
          <a:p>
            <a:r>
              <a:rPr lang="fr-FR" sz="1200" b="1" dirty="0" smtClean="0">
                <a:latin typeface="Trebuchet MS" panose="020B0603020202020204" pitchFamily="34" charset="0"/>
              </a:rPr>
              <a:t>2- Appliquer les consignes et/ou recommandations </a:t>
            </a:r>
            <a:r>
              <a:rPr lang="fr-FR" sz="1200" dirty="0" smtClean="0">
                <a:latin typeface="Trebuchet MS" panose="020B0603020202020204" pitchFamily="34" charset="0"/>
              </a:rPr>
              <a:t>du médecin régulateur</a:t>
            </a:r>
          </a:p>
          <a:p>
            <a:r>
              <a:rPr lang="fr-FR" sz="1200" u="sng" dirty="0" smtClean="0">
                <a:latin typeface="Trebuchet MS" panose="020B0603020202020204" pitchFamily="34" charset="0"/>
              </a:rPr>
              <a:t>Si aucun transport n’est prévu, </a:t>
            </a:r>
          </a:p>
          <a:p>
            <a:r>
              <a:rPr lang="fr-FR" sz="1200" dirty="0" smtClean="0">
                <a:latin typeface="Trebuchet MS" panose="020B0603020202020204" pitchFamily="34" charset="0"/>
              </a:rPr>
              <a:t>Organiser le </a:t>
            </a:r>
            <a:r>
              <a:rPr lang="fr-FR" sz="1200" dirty="0">
                <a:latin typeface="Trebuchet MS" panose="020B0603020202020204" pitchFamily="34" charset="0"/>
              </a:rPr>
              <a:t>retour à domicile, la prise en charge ambulance, selon consignes </a:t>
            </a:r>
            <a:r>
              <a:rPr lang="fr-FR" sz="1200" dirty="0" smtClean="0">
                <a:latin typeface="Trebuchet MS" panose="020B0603020202020204" pitchFamily="34" charset="0"/>
              </a:rPr>
              <a:t>15</a:t>
            </a:r>
          </a:p>
          <a:p>
            <a:r>
              <a:rPr lang="fr-FR" sz="1200" dirty="0" smtClean="0">
                <a:latin typeface="Trebuchet MS" panose="020B0603020202020204" pitchFamily="34" charset="0"/>
              </a:rPr>
              <a:t>La victime devra prendre contact avec son médecin traitant</a:t>
            </a:r>
          </a:p>
          <a:p>
            <a:r>
              <a:rPr lang="fr-FR" sz="1200" dirty="0" smtClean="0">
                <a:latin typeface="Trebuchet MS" panose="020B0603020202020204" pitchFamily="34" charset="0"/>
              </a:rPr>
              <a:t>Aucun transport de la sécurité au SSU</a:t>
            </a:r>
          </a:p>
          <a:p>
            <a:r>
              <a:rPr lang="fr-FR" sz="1200" u="sng" dirty="0" smtClean="0">
                <a:latin typeface="Trebuchet MS" panose="020B0603020202020204" pitchFamily="34" charset="0"/>
              </a:rPr>
              <a:t>Si un transport est prévu, </a:t>
            </a:r>
          </a:p>
          <a:p>
            <a:r>
              <a:rPr lang="fr-FR" sz="1200" dirty="0" smtClean="0">
                <a:latin typeface="Trebuchet MS" panose="020B0603020202020204" pitchFamily="34" charset="0"/>
              </a:rPr>
              <a:t>Dans la mesure du possible, le secouriste resté à l’écart récupère les secours et les accompagne</a:t>
            </a:r>
          </a:p>
          <a:p>
            <a:endParaRPr lang="fr-FR" sz="1200" dirty="0" smtClean="0">
              <a:latin typeface="Trebuchet MS" panose="020B0603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5939" y="7998504"/>
            <a:ext cx="685255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E84242"/>
                </a:solidFill>
                <a:latin typeface="Trebuchet MS" panose="020B0603020202020204" pitchFamily="34" charset="0"/>
              </a:rPr>
              <a:t>5</a:t>
            </a:r>
            <a:r>
              <a:rPr lang="fr-FR" b="1" dirty="0" smtClean="0">
                <a:solidFill>
                  <a:srgbClr val="E84242"/>
                </a:solidFill>
                <a:latin typeface="Trebuchet MS" panose="020B0603020202020204" pitchFamily="34" charset="0"/>
              </a:rPr>
              <a:t>. Fin d’intervention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1- Le secouriste ayant été en contact avec la victime </a:t>
            </a:r>
            <a:r>
              <a:rPr lang="fr-FR" sz="1100" dirty="0" smtClean="0">
                <a:latin typeface="Trebuchet MS" panose="020B0603020202020204" pitchFamily="34" charset="0"/>
              </a:rPr>
              <a:t>enlève sa première paire de gants et la met dans un sac DASRI ouvert préalablement par le secouriste resté à l’écart.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2- Il nettoie le matériel utilisé </a:t>
            </a:r>
            <a:r>
              <a:rPr lang="fr-FR" sz="1100" dirty="0" smtClean="0">
                <a:latin typeface="Trebuchet MS" panose="020B0603020202020204" pitchFamily="34" charset="0"/>
              </a:rPr>
              <a:t>à l’aide de lingette et gel hydro-alcoolique puis le range dans le sac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3- Les secouristes se déséquipent et jettent les équipement individuel </a:t>
            </a:r>
            <a:r>
              <a:rPr lang="fr-FR" sz="1100" dirty="0" smtClean="0">
                <a:latin typeface="Trebuchet MS" panose="020B0603020202020204" pitchFamily="34" charset="0"/>
              </a:rPr>
              <a:t>(sauf lunettes à désinfecter)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4- Le sac DASRI sera déposé dans une poubelle DASRI en carton 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5- De retour au PC nettoyer l’extérieur des sacs </a:t>
            </a:r>
            <a:r>
              <a:rPr lang="fr-FR" sz="1100" dirty="0" smtClean="0">
                <a:latin typeface="Trebuchet MS" panose="020B0603020202020204" pitchFamily="34" charset="0"/>
              </a:rPr>
              <a:t>avant le réassort et le rangement 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6- Se laver les mains </a:t>
            </a:r>
            <a:r>
              <a:rPr lang="fr-FR" sz="1100" dirty="0" smtClean="0">
                <a:latin typeface="Trebuchet MS" panose="020B0603020202020204" pitchFamily="34" charset="0"/>
              </a:rPr>
              <a:t>avec de l’eau et du savon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7- Si cas suspicion COVID:</a:t>
            </a:r>
          </a:p>
          <a:p>
            <a:r>
              <a:rPr lang="fr-FR" sz="1100" u="sng" dirty="0" smtClean="0">
                <a:latin typeface="Trebuchet MS" panose="020B0603020202020204" pitchFamily="34" charset="0"/>
              </a:rPr>
              <a:t>Personnel</a:t>
            </a:r>
            <a:r>
              <a:rPr lang="fr-FR" sz="1100" u="sng" dirty="0">
                <a:latin typeface="Trebuchet MS" panose="020B0603020202020204" pitchFamily="34" charset="0"/>
              </a:rPr>
              <a:t>: </a:t>
            </a:r>
            <a:r>
              <a:rPr lang="fr-FR" sz="1100" dirty="0">
                <a:latin typeface="Trebuchet MS" panose="020B0603020202020204" pitchFamily="34" charset="0"/>
              </a:rPr>
              <a:t>prévenir le supérieur hiérarchique et le médecin de </a:t>
            </a:r>
            <a:r>
              <a:rPr lang="fr-FR" sz="1100" dirty="0" smtClean="0">
                <a:latin typeface="Trebuchet MS" panose="020B0603020202020204" pitchFamily="34" charset="0"/>
              </a:rPr>
              <a:t>prévention. </a:t>
            </a:r>
          </a:p>
          <a:p>
            <a:r>
              <a:rPr lang="fr-FR" sz="1100" u="sng" dirty="0" smtClean="0">
                <a:latin typeface="Trebuchet MS" panose="020B0603020202020204" pitchFamily="34" charset="0"/>
              </a:rPr>
              <a:t>Etudiant</a:t>
            </a:r>
            <a:r>
              <a:rPr lang="fr-FR" sz="1100" u="sng" dirty="0">
                <a:latin typeface="Trebuchet MS" panose="020B0603020202020204" pitchFamily="34" charset="0"/>
              </a:rPr>
              <a:t>: </a:t>
            </a:r>
            <a:r>
              <a:rPr lang="fr-FR" sz="1100" dirty="0">
                <a:latin typeface="Trebuchet MS" panose="020B0603020202020204" pitchFamily="34" charset="0"/>
              </a:rPr>
              <a:t>prévenir le service de santé </a:t>
            </a:r>
            <a:r>
              <a:rPr lang="fr-FR" sz="1100" dirty="0" smtClean="0">
                <a:latin typeface="Trebuchet MS" panose="020B0603020202020204" pitchFamily="34" charset="0"/>
              </a:rPr>
              <a:t>universitaire</a:t>
            </a:r>
            <a:endParaRPr lang="fr-FR" sz="1100" dirty="0">
              <a:latin typeface="Trebuchet MS" panose="020B0603020202020204" pitchFamily="34" charset="0"/>
            </a:endParaRPr>
          </a:p>
          <a:p>
            <a:r>
              <a:rPr lang="fr-FR" sz="1100" dirty="0" smtClean="0">
                <a:latin typeface="Trebuchet MS" panose="020B0603020202020204" pitchFamily="34" charset="0"/>
              </a:rPr>
              <a:t>Condamner </a:t>
            </a:r>
            <a:r>
              <a:rPr lang="fr-FR" sz="1100" dirty="0">
                <a:latin typeface="Trebuchet MS" panose="020B0603020202020204" pitchFamily="34" charset="0"/>
              </a:rPr>
              <a:t>le bureau ou local </a:t>
            </a:r>
            <a:r>
              <a:rPr lang="fr-FR" sz="1100">
                <a:latin typeface="Trebuchet MS" panose="020B0603020202020204" pitchFamily="34" charset="0"/>
              </a:rPr>
              <a:t>et </a:t>
            </a:r>
            <a:r>
              <a:rPr lang="fr-FR" sz="1100" smtClean="0">
                <a:latin typeface="Trebuchet MS" panose="020B0603020202020204" pitchFamily="34" charset="0"/>
              </a:rPr>
              <a:t>demander </a:t>
            </a:r>
            <a:r>
              <a:rPr lang="fr-FR" sz="1100" dirty="0" smtClean="0">
                <a:latin typeface="Trebuchet MS" panose="020B0603020202020204" pitchFamily="34" charset="0"/>
              </a:rPr>
              <a:t>à la </a:t>
            </a:r>
            <a:r>
              <a:rPr lang="fr-FR" sz="1100" dirty="0">
                <a:latin typeface="Trebuchet MS" panose="020B0603020202020204" pitchFamily="34" charset="0"/>
              </a:rPr>
              <a:t>logistique une désinfection spécifique</a:t>
            </a:r>
          </a:p>
          <a:p>
            <a:endParaRPr lang="fr-FR" sz="1100" dirty="0" smtClean="0">
              <a:latin typeface="Trebuchet MS" panose="020B0603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36039" y="4710639"/>
            <a:ext cx="230674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solidFill>
                  <a:srgbClr val="E84242"/>
                </a:solidFill>
                <a:latin typeface="Trebuchet MS" panose="020B0603020202020204" pitchFamily="34" charset="0"/>
              </a:rPr>
              <a:t>Recherche de signe visuel: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100" dirty="0" smtClean="0">
                <a:latin typeface="Trebuchet MS" panose="020B0603020202020204" pitchFamily="34" charset="0"/>
              </a:rPr>
              <a:t>Fièvre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100" dirty="0" smtClean="0">
                <a:latin typeface="Trebuchet MS" panose="020B0603020202020204" pitchFamily="34" charset="0"/>
              </a:rPr>
              <a:t>Toux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100" dirty="0" smtClean="0">
                <a:latin typeface="Trebuchet MS" panose="020B0603020202020204" pitchFamily="34" charset="0"/>
              </a:rPr>
              <a:t>Difficultés respiratoires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100" dirty="0" smtClean="0">
                <a:latin typeface="Trebuchet MS" panose="020B0603020202020204" pitchFamily="34" charset="0"/>
              </a:rPr>
              <a:t>Etouffement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2263" y="3201760"/>
            <a:ext cx="681364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E84242"/>
                </a:solidFill>
                <a:latin typeface="Trebuchet MS" panose="020B0603020202020204" pitchFamily="34" charset="0"/>
              </a:rPr>
              <a:t>3. Abordage de la victime et bilan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1- Un seul secouriste s’approche de la victime en gardant le plus possible de distance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Le second reste à distance (entrée pièce ou 3m) avec la fiche bilan et les sacs. 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Il fait passer le matériel à la demande en le posant au sol.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2- Éloigner ou faire sortir toute autre personne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3- Aérer la pièce si possible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4- Demander à la victime de se frictionner les mains avec du gel hydro alcoolique </a:t>
            </a:r>
            <a:r>
              <a:rPr lang="fr-FR" sz="1100" dirty="0" smtClean="0">
                <a:latin typeface="Trebuchet MS" panose="020B0603020202020204" pitchFamily="34" charset="0"/>
              </a:rPr>
              <a:t>(le secouriste lui verse dans la main) </a:t>
            </a:r>
            <a:r>
              <a:rPr lang="fr-FR" sz="1100" b="1" dirty="0" smtClean="0">
                <a:latin typeface="Trebuchet MS" panose="020B0603020202020204" pitchFamily="34" charset="0"/>
              </a:rPr>
              <a:t>et lui donne un masque chirurgical.</a:t>
            </a:r>
          </a:p>
          <a:p>
            <a:endParaRPr lang="fr-FR" sz="1100" b="1" dirty="0">
              <a:latin typeface="Trebuchet MS" panose="020B0603020202020204" pitchFamily="34" charset="0"/>
            </a:endParaRPr>
          </a:p>
          <a:p>
            <a:endParaRPr lang="fr-FR" sz="1100" b="1" dirty="0" smtClean="0">
              <a:latin typeface="Trebuchet MS" panose="020B0603020202020204" pitchFamily="34" charset="0"/>
            </a:endParaRPr>
          </a:p>
          <a:p>
            <a:endParaRPr lang="fr-FR" sz="1100" b="1" dirty="0">
              <a:latin typeface="Trebuchet MS" panose="020B0603020202020204" pitchFamily="34" charset="0"/>
            </a:endParaRPr>
          </a:p>
          <a:p>
            <a:endParaRPr lang="fr-FR" sz="1100" b="1" dirty="0" smtClean="0">
              <a:latin typeface="Trebuchet MS" panose="020B0603020202020204" pitchFamily="34" charset="0"/>
            </a:endParaRPr>
          </a:p>
          <a:p>
            <a:endParaRPr lang="fr-FR" sz="1100" b="1" dirty="0">
              <a:latin typeface="Trebuchet MS" panose="020B0603020202020204" pitchFamily="34" charset="0"/>
            </a:endParaRPr>
          </a:p>
          <a:p>
            <a:endParaRPr lang="fr-FR" sz="1100" b="1" dirty="0" smtClean="0">
              <a:latin typeface="Trebuchet MS" panose="020B0603020202020204" pitchFamily="34" charset="0"/>
            </a:endParaRPr>
          </a:p>
          <a:p>
            <a:endParaRPr lang="fr-FR" sz="1100" b="1" dirty="0">
              <a:latin typeface="Trebuchet MS" panose="020B0603020202020204" pitchFamily="34" charset="0"/>
            </a:endParaRP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Si victime inconsciente, vérifier la respiration seulement avec le soulèvement ventre/poitrine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Si victime en ACR, utiliser uniquement le BAVU pour les insufflations</a:t>
            </a:r>
          </a:p>
          <a:p>
            <a:endParaRPr lang="fr-FR" b="1" dirty="0" smtClean="0">
              <a:solidFill>
                <a:srgbClr val="E84242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93269" y="4674518"/>
            <a:ext cx="30441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100" b="1" dirty="0">
                <a:solidFill>
                  <a:srgbClr val="E84242"/>
                </a:solidFill>
                <a:latin typeface="Trebuchet MS" panose="020B0603020202020204" pitchFamily="34" charset="0"/>
              </a:rPr>
              <a:t>Questions à la victime: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sz="110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Maux de tête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sz="110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Perte du gout et de l’odorat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sz="110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Maux de gorge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sz="110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Courbature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sz="1100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Diarrhée </a:t>
            </a:r>
            <a:endParaRPr lang="fr-FR" sz="1100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685923" y="10305507"/>
            <a:ext cx="1744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chemeClr val="bg1">
                    <a:lumMod val="65000"/>
                  </a:schemeClr>
                </a:solidFill>
              </a:rPr>
              <a:t>12/05/2020 COVID-19 V3 MB</a:t>
            </a:r>
          </a:p>
          <a:p>
            <a:endParaRPr lang="fr-FR" sz="1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74103" y="892521"/>
            <a:ext cx="666336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fr-FR" b="1" dirty="0" smtClean="0">
                <a:solidFill>
                  <a:srgbClr val="E84242"/>
                </a:solidFill>
                <a:latin typeface="Trebuchet MS" panose="020B0603020202020204" pitchFamily="34" charset="0"/>
              </a:rPr>
              <a:t>Réception de l’appel</a:t>
            </a:r>
          </a:p>
          <a:p>
            <a:r>
              <a:rPr lang="fr-FR" sz="1100" b="1" dirty="0">
                <a:latin typeface="Trebuchet MS" panose="020B0603020202020204" pitchFamily="34" charset="0"/>
              </a:rPr>
              <a:t>1- Collecter le maximum </a:t>
            </a:r>
            <a:r>
              <a:rPr lang="fr-FR" sz="1100" b="1" dirty="0" smtClean="0">
                <a:latin typeface="Trebuchet MS" panose="020B0603020202020204" pitchFamily="34" charset="0"/>
              </a:rPr>
              <a:t>d’information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Notion de COVID</a:t>
            </a:r>
            <a:r>
              <a:rPr lang="fr-FR" sz="1100" dirty="0">
                <a:latin typeface="Trebuchet MS" panose="020B0603020202020204" pitchFamily="34" charset="0"/>
              </a:rPr>
              <a:t> </a:t>
            </a:r>
            <a:r>
              <a:rPr lang="fr-FR" sz="1100" dirty="0" smtClean="0">
                <a:latin typeface="Trebuchet MS" panose="020B0603020202020204" pitchFamily="34" charset="0"/>
              </a:rPr>
              <a:t>et connaitre </a:t>
            </a:r>
            <a:r>
              <a:rPr lang="fr-FR" sz="1100" dirty="0">
                <a:latin typeface="Trebuchet MS" panose="020B0603020202020204" pitchFamily="34" charset="0"/>
              </a:rPr>
              <a:t>le lieu exact et le matériel nécessaire</a:t>
            </a:r>
          </a:p>
          <a:p>
            <a:r>
              <a:rPr lang="fr-FR" sz="1100" b="1" dirty="0">
                <a:latin typeface="Trebuchet MS" panose="020B0603020202020204" pitchFamily="34" charset="0"/>
              </a:rPr>
              <a:t>2- Indiquer les gestes à faire si </a:t>
            </a:r>
            <a:r>
              <a:rPr lang="fr-FR" sz="1100" b="1" dirty="0" smtClean="0">
                <a:latin typeface="Trebuchet MS" panose="020B0603020202020204" pitchFamily="34" charset="0"/>
              </a:rPr>
              <a:t>nécessaire</a:t>
            </a:r>
            <a:endParaRPr lang="fr-FR" sz="1100" dirty="0">
              <a:latin typeface="Trebuchet MS" panose="020B0603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2263" y="1724291"/>
            <a:ext cx="6663361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E84242"/>
                </a:solidFill>
                <a:latin typeface="Trebuchet MS" panose="020B0603020202020204" pitchFamily="34" charset="0"/>
              </a:rPr>
              <a:t>2. Avant le départ</a:t>
            </a:r>
          </a:p>
          <a:p>
            <a:r>
              <a:rPr lang="fr-FR" sz="1100" b="1" dirty="0">
                <a:latin typeface="Trebuchet MS" panose="020B0603020202020204" pitchFamily="34" charset="0"/>
              </a:rPr>
              <a:t>1- </a:t>
            </a:r>
            <a:r>
              <a:rPr lang="fr-FR" sz="1100" b="1" dirty="0" smtClean="0">
                <a:latin typeface="Trebuchet MS" panose="020B0603020202020204" pitchFamily="34" charset="0"/>
              </a:rPr>
              <a:t>Engagement minimum, </a:t>
            </a:r>
            <a:r>
              <a:rPr lang="fr-FR" sz="1100" dirty="0" smtClean="0">
                <a:latin typeface="Trebuchet MS" panose="020B0603020202020204" pitchFamily="34" charset="0"/>
              </a:rPr>
              <a:t>deux secouristes interviennent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Sauf si signalement de détresse vitale à l’appel 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Possibilité de demander un renfort si la situation l’</a:t>
            </a:r>
            <a:r>
              <a:rPr lang="fr-FR" sz="1100" dirty="0">
                <a:latin typeface="Trebuchet MS" panose="020B0603020202020204" pitchFamily="34" charset="0"/>
              </a:rPr>
              <a:t>e</a:t>
            </a:r>
            <a:r>
              <a:rPr lang="fr-FR" sz="1100" dirty="0" smtClean="0">
                <a:latin typeface="Trebuchet MS" panose="020B0603020202020204" pitchFamily="34" charset="0"/>
              </a:rPr>
              <a:t>xige (maintien tête, RCP, hémorragie sévère…)</a:t>
            </a:r>
          </a:p>
          <a:p>
            <a:r>
              <a:rPr lang="fr-FR" sz="1100" b="1" dirty="0" smtClean="0">
                <a:latin typeface="Trebuchet MS" panose="020B0603020202020204" pitchFamily="34" charset="0"/>
              </a:rPr>
              <a:t>2- Les secouristes s’équipent avant le départ du PC quelque soit le motif d’intervention: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Se frictionner les mains avec du gel hydro alcoolique</a:t>
            </a:r>
          </a:p>
          <a:p>
            <a:r>
              <a:rPr lang="fr-FR" sz="1100" dirty="0" smtClean="0">
                <a:latin typeface="Trebuchet MS" panose="020B0603020202020204" pitchFamily="34" charset="0"/>
              </a:rPr>
              <a:t>Mettre les gants, le masque FFP2, la blouse, la charlotte et</a:t>
            </a:r>
            <a:r>
              <a:rPr lang="fr-FR" sz="1100" i="1" dirty="0" smtClean="0">
                <a:latin typeface="Trebuchet MS" panose="020B0603020202020204" pitchFamily="34" charset="0"/>
              </a:rPr>
              <a:t> </a:t>
            </a:r>
            <a:r>
              <a:rPr lang="fr-FR" sz="11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les lunettes de protection</a:t>
            </a:r>
          </a:p>
          <a:p>
            <a:r>
              <a:rPr lang="fr-FR" sz="11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Mettre une deuxième paire de gants en mettant les manches de la blouse à l’intérieur</a:t>
            </a:r>
          </a:p>
        </p:txBody>
      </p:sp>
    </p:spTree>
    <p:extLst>
      <p:ext uri="{BB962C8B-B14F-4D97-AF65-F5344CB8AC3E}">
        <p14:creationId xmlns:p14="http://schemas.microsoft.com/office/powerpoint/2010/main" val="296219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</TotalTime>
  <Words>524</Words>
  <Application>Microsoft Office PowerPoint</Application>
  <PresentationFormat>Personnalisé</PresentationFormat>
  <Paragraphs>62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Trebuchet MS</vt:lpstr>
      <vt:lpstr>Wingdings</vt:lpstr>
      <vt:lpstr>Thème Office</vt:lpstr>
      <vt:lpstr>Présentation PowerPoint</vt:lpstr>
    </vt:vector>
  </TitlesOfParts>
  <Company>Universite Lyon 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Medge Bertier</dc:creator>
  <cp:lastModifiedBy>Vincent Rabuel</cp:lastModifiedBy>
  <cp:revision>28</cp:revision>
  <cp:lastPrinted>2020-03-10T10:47:34Z</cp:lastPrinted>
  <dcterms:created xsi:type="dcterms:W3CDTF">2020-03-05T06:45:44Z</dcterms:created>
  <dcterms:modified xsi:type="dcterms:W3CDTF">2020-05-13T10:44:44Z</dcterms:modified>
</cp:coreProperties>
</file>