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313" r:id="rId4"/>
    <p:sldId id="257" r:id="rId5"/>
    <p:sldId id="314" r:id="rId6"/>
    <p:sldId id="258" r:id="rId7"/>
    <p:sldId id="290" r:id="rId8"/>
    <p:sldId id="289" r:id="rId9"/>
    <p:sldId id="293" r:id="rId10"/>
    <p:sldId id="275" r:id="rId11"/>
    <p:sldId id="294" r:id="rId12"/>
    <p:sldId id="259" r:id="rId13"/>
    <p:sldId id="295" r:id="rId14"/>
    <p:sldId id="260" r:id="rId15"/>
    <p:sldId id="292" r:id="rId16"/>
    <p:sldId id="296" r:id="rId17"/>
    <p:sldId id="262" r:id="rId18"/>
    <p:sldId id="297" r:id="rId19"/>
    <p:sldId id="263" r:id="rId20"/>
    <p:sldId id="300" r:id="rId21"/>
    <p:sldId id="287" r:id="rId22"/>
    <p:sldId id="291" r:id="rId23"/>
    <p:sldId id="264" r:id="rId24"/>
    <p:sldId id="298" r:id="rId25"/>
    <p:sldId id="311" r:id="rId26"/>
    <p:sldId id="265" r:id="rId27"/>
    <p:sldId id="310" r:id="rId28"/>
    <p:sldId id="266" r:id="rId29"/>
    <p:sldId id="288" r:id="rId30"/>
    <p:sldId id="315" r:id="rId31"/>
    <p:sldId id="305" r:id="rId32"/>
    <p:sldId id="302" r:id="rId33"/>
    <p:sldId id="304" r:id="rId34"/>
    <p:sldId id="312" r:id="rId35"/>
    <p:sldId id="273" r:id="rId36"/>
    <p:sldId id="277" r:id="rId37"/>
    <p:sldId id="308" r:id="rId38"/>
    <p:sldId id="306" r:id="rId39"/>
    <p:sldId id="307" r:id="rId40"/>
    <p:sldId id="278" r:id="rId41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EC83-B24E-406C-9873-182115AB3003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DCD-E7F9-4DA5-BF27-508A3432D3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509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EC83-B24E-406C-9873-182115AB3003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DCD-E7F9-4DA5-BF27-508A3432D3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2370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EC83-B24E-406C-9873-182115AB3003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DCD-E7F9-4DA5-BF27-508A3432D3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443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EC83-B24E-406C-9873-182115AB3003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DCD-E7F9-4DA5-BF27-508A3432D3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7751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EC83-B24E-406C-9873-182115AB3003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DCD-E7F9-4DA5-BF27-508A3432D3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93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EC83-B24E-406C-9873-182115AB3003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DCD-E7F9-4DA5-BF27-508A3432D3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751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EC83-B24E-406C-9873-182115AB3003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DCD-E7F9-4DA5-BF27-508A3432D3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07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EC83-B24E-406C-9873-182115AB3003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DCD-E7F9-4DA5-BF27-508A3432D3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928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EC83-B24E-406C-9873-182115AB3003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DCD-E7F9-4DA5-BF27-508A3432D3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4516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EC83-B24E-406C-9873-182115AB3003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DCD-E7F9-4DA5-BF27-508A3432D3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66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EC83-B24E-406C-9873-182115AB3003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DCD-E7F9-4DA5-BF27-508A3432D3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4283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AEC83-B24E-406C-9873-182115AB3003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C5DCD-E7F9-4DA5-BF27-508A3432D3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8155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sprit.presse.fr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beration.fr/idees-et-debats/laennec-hurbon-on-ne-peut-pas-se-balader-a-port-au-prince-sans-croiser-des-cadavres-20230604_O2VBLNYCUJF4NDNXNCC7ZR43FU/?at_creation=NL_Libe_Matin_05-06-2023&amp;at_campaign=NL_Lib%25C3%25A9_Matin&amp;at_email_type=acquisition&amp;at_medium=email&amp;actId=ebwp0YMB8s1_OGEGSsDRkNUcvuQDVN7a57ET3fWtrS8Ft7hOlnbqFjx88C_ojwky&amp;actCampaignType=CAMPAIGN_MAIL&amp;actSource=525932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frequenceprotestante.com/events/francoise-lantheaume-universitaire-co-directrice-de-louvrage-laicite-discriminations-racisme-aux-editions-pul/" TargetMode="External"/><Relationship Id="rId13" Type="http://schemas.openxmlformats.org/officeDocument/2006/relationships/hyperlink" Target="https://www.lemonde.fr/societe/article/2023/11/21/les-professeurs-mettent-en-uvre-une-dizaine-de-strategies-sur-les-sujets-lies-a-la-laicite-ou-aux-discriminations_6201438_3224.html" TargetMode="External"/><Relationship Id="rId18" Type="http://schemas.openxmlformats.org/officeDocument/2006/relationships/hyperlink" Target="https://blogs.mediapart.fr/edition/laicite/article/021023/comment-transmettre-la-laicite" TargetMode="External"/><Relationship Id="rId3" Type="http://schemas.openxmlformats.org/officeDocument/2006/relationships/hyperlink" Target="https://aoc.media/" TargetMode="External"/><Relationship Id="rId21" Type="http://schemas.openxmlformats.org/officeDocument/2006/relationships/hyperlink" Target="https://www.radioescapades.org/la-tete-dans-letagere/" TargetMode="External"/><Relationship Id="rId7" Type="http://schemas.openxmlformats.org/officeDocument/2006/relationships/hyperlink" Target="https://www.leddv.fr/" TargetMode="External"/><Relationship Id="rId12" Type="http://schemas.openxmlformats.org/officeDocument/2006/relationships/hyperlink" Target="https://www.mediapart.fr/journal/france/221123/lutte-contre-l-antisemitisme-l-ecole-au-coeur-de-l-equation" TargetMode="External"/><Relationship Id="rId17" Type="http://schemas.openxmlformats.org/officeDocument/2006/relationships/hyperlink" Target="https://www.cafepedagogique.net/2023/10/05/laicite-discriminations-racisme/?utm_campaign=Lexpresso_05-10-2023_1&amp;utm_medium=email&amp;utm_source=Expresso" TargetMode="External"/><Relationship Id="rId2" Type="http://schemas.openxmlformats.org/officeDocument/2006/relationships/hyperlink" Target="http://https/aoc.media/analyse/2024/04/03/enseigner-face-aux-enjeux-de-laicite-discriminations-et-racisme/" TargetMode="External"/><Relationship Id="rId16" Type="http://schemas.openxmlformats.org/officeDocument/2006/relationships/hyperlink" Target="http://www.touteduc.fr/fr/" TargetMode="External"/><Relationship Id="rId20" Type="http://schemas.openxmlformats.org/officeDocument/2006/relationships/hyperlink" Target="https://www.radioescapades.org/podcasts/la_tete_dans_l_etagere-2023_10_17-francoise_lantheaume.mp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eddv.fr/entretien/enquete-laicite-discriminations-racisme-les-professionnels-de-leducation-a-lepreuve-20240206" TargetMode="External"/><Relationship Id="rId11" Type="http://schemas.openxmlformats.org/officeDocument/2006/relationships/hyperlink" Target="https://ec-boutique.fr/eca-418-decembre-janvier-2024.html" TargetMode="External"/><Relationship Id="rId5" Type="http://schemas.openxmlformats.org/officeDocument/2006/relationships/hyperlink" Target="https://www.youtube.com/watch?v=QroLjUQFfA4&amp;list=PLnL8k02w2FdfnnwUT-_uiWqTlYZKyvMKh&amp;index=2" TargetMode="External"/><Relationship Id="rId15" Type="http://schemas.openxmlformats.org/officeDocument/2006/relationships/hyperlink" Target="https://www.couleursfm.com/regard-sur-lactualite-2/" TargetMode="External"/><Relationship Id="rId23" Type="http://schemas.openxmlformats.org/officeDocument/2006/relationships/hyperlink" Target="https://www.gregoiredetours.fr/" TargetMode="External"/><Relationship Id="rId10" Type="http://schemas.openxmlformats.org/officeDocument/2006/relationships/hyperlink" Target="https://www.ldh-france.org/dl-numero-204/" TargetMode="External"/><Relationship Id="rId19" Type="http://schemas.openxmlformats.org/officeDocument/2006/relationships/hyperlink" Target="https://presses.univ-lyon2.fr/product/show/9782729709075/le-recit-du-commun" TargetMode="External"/><Relationship Id="rId4" Type="http://schemas.openxmlformats.org/officeDocument/2006/relationships/hyperlink" Target="https://blogs.mediapart.fr/libre-pensee/blog/240224/laicite-discriminations-racisme-les-professionnels-de-l-education-l-epreuve" TargetMode="External"/><Relationship Id="rId9" Type="http://schemas.openxmlformats.org/officeDocument/2006/relationships/hyperlink" Target="https://frequenceprotestante.com/" TargetMode="External"/><Relationship Id="rId14" Type="http://schemas.openxmlformats.org/officeDocument/2006/relationships/hyperlink" Target="https://www.radiofrance.fr/franceinter/podcasts/le-18-20-le-telephone-sonne/le-18-20-le-telephone-sonne-du-mercredi-18-octobre-2023-6771389" TargetMode="External"/><Relationship Id="rId22" Type="http://schemas.openxmlformats.org/officeDocument/2006/relationships/hyperlink" Target="https://www.gregoiredetours.fr/thematiques/histoire-immediate/francoise-lantheaume-et-sebastien-urbanski-laicite-discriminations-racisme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diofrance.fr/franceculture/podcasts/geographie-a-la-carte/l-invention-de-la-mondialisation-8678771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ollat.com/videos/vincent-capdepuy-le-monde-ou-rien-histoire-d-un-concept-geographique" TargetMode="External"/><Relationship Id="rId4" Type="http://schemas.openxmlformats.org/officeDocument/2006/relationships/hyperlink" Target="https://www.radiofrance.fr/franceculture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journals.openedition.org/lectures/64319" TargetMode="External"/><Relationship Id="rId4" Type="http://schemas.openxmlformats.org/officeDocument/2006/relationships/hyperlink" Target="http://https/journals.openedition.org/lectures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termede.com/article-like-a-prayer-des-saints-laiques.php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ntermede.com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61309" y="3158836"/>
            <a:ext cx="8539942" cy="1875174"/>
          </a:xfrm>
        </p:spPr>
        <p:txBody>
          <a:bodyPr>
            <a:normAutofit fontScale="90000"/>
          </a:bodyPr>
          <a:lstStyle/>
          <a:p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>Presses universitaires </a:t>
            </a:r>
            <a:br>
              <a:rPr lang="fr-FR" dirty="0"/>
            </a:br>
            <a:r>
              <a:rPr lang="fr-FR" dirty="0"/>
              <a:t>de Lyon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>Bilan 2023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06880" y="5478087"/>
            <a:ext cx="9144000" cy="1113906"/>
          </a:xfrm>
        </p:spPr>
        <p:txBody>
          <a:bodyPr>
            <a:normAutofit/>
          </a:bodyPr>
          <a:lstStyle/>
          <a:p>
            <a:r>
              <a:rPr lang="fr-FR" dirty="0"/>
              <a:t>Commission recherche du 13 mai 2024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038" y="571063"/>
            <a:ext cx="2218378" cy="858726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751" y="103592"/>
            <a:ext cx="2247554" cy="15464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854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35360" y="463035"/>
            <a:ext cx="1480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Février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24B54CE-3076-455E-9358-773012353D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340" y="183916"/>
            <a:ext cx="4267200" cy="682752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03ED1A4-F768-43A7-B988-2A4929B57C6C}"/>
              </a:ext>
            </a:extLst>
          </p:cNvPr>
          <p:cNvSpPr txBox="1"/>
          <p:nvPr/>
        </p:nvSpPr>
        <p:spPr>
          <a:xfrm>
            <a:off x="735360" y="1120241"/>
            <a:ext cx="530884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Cet ouvrage a fait l’objet </a:t>
            </a:r>
            <a:br>
              <a:rPr lang="fr-FR" sz="2800" dirty="0"/>
            </a:br>
            <a:r>
              <a:rPr lang="fr-FR" sz="2800" dirty="0"/>
              <a:t>d’une présentation à l’UNESCO </a:t>
            </a:r>
            <a:br>
              <a:rPr lang="fr-FR" sz="2800" dirty="0"/>
            </a:br>
            <a:r>
              <a:rPr lang="fr-FR" sz="2800" dirty="0"/>
              <a:t>le 2 février 2023</a:t>
            </a:r>
            <a:r>
              <a:rPr lang="fr-FR" sz="2800" dirty="0" smtClean="0"/>
              <a:t>.</a:t>
            </a:r>
          </a:p>
          <a:p>
            <a:endParaRPr lang="fr-FR" sz="2800" dirty="0" smtClean="0"/>
          </a:p>
          <a:p>
            <a:r>
              <a:rPr lang="fr-FR" sz="2800" dirty="0"/>
              <a:t>&gt; Une recension de l'ouvrage dans la revue </a:t>
            </a:r>
            <a:r>
              <a:rPr lang="fr-FR" sz="2800" b="1" i="1" dirty="0">
                <a:hlinkClick r:id="rId3"/>
              </a:rPr>
              <a:t>Esprit</a:t>
            </a:r>
            <a:r>
              <a:rPr lang="fr-FR" sz="2800" dirty="0">
                <a:hlinkClick r:id="rId3"/>
              </a:rPr>
              <a:t> </a:t>
            </a:r>
            <a:r>
              <a:rPr lang="fr-FR" sz="2800" dirty="0"/>
              <a:t>(numéro de juillet-août 2023) par </a:t>
            </a:r>
            <a:r>
              <a:rPr lang="fr-FR" sz="2800" b="1" dirty="0" smtClean="0"/>
              <a:t>Michel </a:t>
            </a:r>
            <a:r>
              <a:rPr lang="fr-FR" sz="2800" b="1" dirty="0" err="1" smtClean="0"/>
              <a:t>Herland</a:t>
            </a:r>
            <a:endParaRPr lang="fr-FR" sz="2800" dirty="0"/>
          </a:p>
          <a:p>
            <a:r>
              <a:rPr lang="fr-FR" sz="2800" dirty="0"/>
              <a:t>&gt; Dans </a:t>
            </a:r>
            <a:r>
              <a:rPr lang="fr-FR" sz="2800" b="1" i="1" dirty="0"/>
              <a:t>Libération </a:t>
            </a:r>
            <a:r>
              <a:rPr lang="fr-FR" sz="2800" dirty="0"/>
              <a:t>du 04.05.23, une </a:t>
            </a:r>
            <a:r>
              <a:rPr lang="fr-FR" sz="2800" b="1" dirty="0">
                <a:hlinkClick r:id="rId4"/>
              </a:rPr>
              <a:t>entrevue</a:t>
            </a:r>
            <a:r>
              <a:rPr lang="fr-FR" sz="2800" dirty="0"/>
              <a:t> passionnante de</a:t>
            </a:r>
            <a:r>
              <a:rPr lang="fr-FR" sz="2800" i="1" dirty="0"/>
              <a:t> </a:t>
            </a:r>
            <a:r>
              <a:rPr lang="fr-FR" sz="2800" b="1" dirty="0"/>
              <a:t>Clémence Mary</a:t>
            </a:r>
            <a:r>
              <a:rPr lang="fr-FR" sz="2800" dirty="0"/>
              <a:t> avec </a:t>
            </a:r>
            <a:r>
              <a:rPr lang="fr-FR" sz="2800" dirty="0" err="1"/>
              <a:t>Laënnec</a:t>
            </a:r>
            <a:r>
              <a:rPr lang="fr-FR" sz="2800" dirty="0"/>
              <a:t> </a:t>
            </a:r>
            <a:r>
              <a:rPr lang="fr-FR" sz="2800" dirty="0" smtClean="0"/>
              <a:t>Hurbon.</a:t>
            </a:r>
            <a:endParaRPr lang="fr-FR" sz="2800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59964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7BEE71C-2EC8-4912-A834-D7C7B33E0C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17" y="946736"/>
            <a:ext cx="9899768" cy="4351338"/>
          </a:xfrm>
        </p:spPr>
      </p:pic>
    </p:spTree>
    <p:extLst>
      <p:ext uri="{BB962C8B-B14F-4D97-AF65-F5344CB8AC3E}">
        <p14:creationId xmlns:p14="http://schemas.microsoft.com/office/powerpoint/2010/main" val="105237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5569" y="685756"/>
            <a:ext cx="10515600" cy="4351338"/>
          </a:xfrm>
        </p:spPr>
        <p:txBody>
          <a:bodyPr/>
          <a:lstStyle/>
          <a:p>
            <a:r>
              <a:rPr lang="fr-FR" dirty="0"/>
              <a:t>Mars</a:t>
            </a:r>
          </a:p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4B9E337-92CE-4D84-A3A7-D6DF2F9EDC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570" y="167056"/>
            <a:ext cx="4599193" cy="643887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39429F0-B851-4A19-BC6F-2CE75198C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757" y="154722"/>
            <a:ext cx="4395135" cy="643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2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55D16AE-0C69-4A17-A1EB-F7B8124501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1504" y="280910"/>
            <a:ext cx="5801784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08922CC-0444-434B-9CBF-095EA9FCE4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8336" y="1085851"/>
            <a:ext cx="6439516" cy="482963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22EED30-D68A-48DE-93CA-58C7B9746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325" y="4765295"/>
            <a:ext cx="4448140" cy="195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3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413359"/>
            <a:ext cx="10515600" cy="5763604"/>
          </a:xfrm>
        </p:spPr>
        <p:txBody>
          <a:bodyPr/>
          <a:lstStyle/>
          <a:p>
            <a:r>
              <a:rPr lang="fr-FR" dirty="0"/>
              <a:t>Avril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8CD3FBA-7D66-4676-8109-BD5E0D79E7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3386"/>
            <a:ext cx="4622306" cy="647122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38200" y="2169622"/>
            <a:ext cx="39831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&gt; Dans l'édition papier du journal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b="1" i="1" dirty="0" smtClean="0"/>
              <a:t>Le </a:t>
            </a:r>
            <a:r>
              <a:rPr lang="fr-FR" b="1" i="1" dirty="0"/>
              <a:t>Monde</a:t>
            </a:r>
            <a:r>
              <a:rPr lang="fr-FR" dirty="0"/>
              <a:t> du 11.08.23, une présentation par </a:t>
            </a:r>
            <a:r>
              <a:rPr lang="fr-FR" b="1" dirty="0"/>
              <a:t>Sophie </a:t>
            </a:r>
            <a:r>
              <a:rPr lang="fr-FR" b="1" dirty="0" err="1"/>
              <a:t>Benard</a:t>
            </a:r>
            <a:r>
              <a:rPr lang="fr-FR" dirty="0"/>
              <a:t> de l'ouvrage d'Alexandre Antolin </a:t>
            </a:r>
            <a:r>
              <a:rPr lang="fr-FR" dirty="0" smtClean="0"/>
              <a:t>: </a:t>
            </a:r>
            <a:r>
              <a:rPr lang="fr-FR" dirty="0"/>
              <a:t>" La censure de l'encre violette".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210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3C29D93-6697-4A87-B07E-E666DA395328}"/>
              </a:ext>
            </a:extLst>
          </p:cNvPr>
          <p:cNvSpPr txBox="1"/>
          <p:nvPr/>
        </p:nvSpPr>
        <p:spPr>
          <a:xfrm>
            <a:off x="763480" y="650291"/>
            <a:ext cx="44980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Cet ouvrage a fait l’objet de nombreuses présentations, notamment au Café </a:t>
            </a:r>
            <a:r>
              <a:rPr lang="fr-FR" dirty="0" err="1"/>
              <a:t>Ponyo</a:t>
            </a:r>
            <a:r>
              <a:rPr lang="fr-FR" dirty="0"/>
              <a:t> à Villeurbanne en juillet 2023, en partenariat avec l’association Mémoires minoritaires, </a:t>
            </a:r>
          </a:p>
          <a:p>
            <a:r>
              <a:rPr lang="fr-FR" dirty="0"/>
              <a:t>le 7 octobre 2023 aux RDV de l’histoire de Blois.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AB0F17F-1DE5-4731-A186-DC572F2AD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0" y="2834196"/>
            <a:ext cx="4498018" cy="3373513"/>
          </a:xfrm>
          <a:prstGeom prst="rect">
            <a:avLst/>
          </a:prstGeom>
        </p:spPr>
      </p:pic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9CA8360B-54ED-4682-857E-6CBC002A0A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4306161"/>
              </p:ext>
            </p:extLst>
          </p:nvPr>
        </p:nvGraphicFramePr>
        <p:xfrm>
          <a:off x="6930504" y="427622"/>
          <a:ext cx="4373776" cy="6163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r:id="rId4" imgW="18379440" imgH="25900333" progId="AcroExch.Document.DC">
                  <p:embed/>
                </p:oleObj>
              </mc:Choice>
              <mc:Fallback>
                <p:oleObj name="Acrobat Document" r:id="rId4" imgW="18379440" imgH="2590033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30504" y="427622"/>
                        <a:ext cx="4373776" cy="61633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974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5168FC7-3DF3-4D45-93DD-6942F96E71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29" y="1142045"/>
            <a:ext cx="9899768" cy="4351338"/>
          </a:xfrm>
        </p:spPr>
      </p:pic>
    </p:spTree>
    <p:extLst>
      <p:ext uri="{BB962C8B-B14F-4D97-AF65-F5344CB8AC3E}">
        <p14:creationId xmlns:p14="http://schemas.microsoft.com/office/powerpoint/2010/main" val="176974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475989"/>
            <a:ext cx="10515600" cy="5700974"/>
          </a:xfrm>
        </p:spPr>
        <p:txBody>
          <a:bodyPr/>
          <a:lstStyle/>
          <a:p>
            <a:r>
              <a:rPr lang="fr-FR" dirty="0"/>
              <a:t>Mai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7EF022B-AD35-4245-892D-8E5FF7B4A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23" y="956590"/>
            <a:ext cx="3762283" cy="590141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FC658AA-9A0A-452C-B963-7F7C02CBF395}"/>
              </a:ext>
            </a:extLst>
          </p:cNvPr>
          <p:cNvSpPr txBox="1"/>
          <p:nvPr/>
        </p:nvSpPr>
        <p:spPr>
          <a:xfrm>
            <a:off x="5041592" y="3105834"/>
            <a:ext cx="3188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soirée de présentation a été organisée le 20 juin à Lyon 2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34222EF-E7C0-402D-81E4-5E517E161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437" y="4014866"/>
            <a:ext cx="5622432" cy="247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1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969193A-C2ED-4288-8A6E-05BDBAF335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368" y="375822"/>
            <a:ext cx="4267200" cy="62484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A172545-0D5F-41B9-8580-C504D71DDCFD}"/>
              </a:ext>
            </a:extLst>
          </p:cNvPr>
          <p:cNvSpPr txBox="1"/>
          <p:nvPr/>
        </p:nvSpPr>
        <p:spPr>
          <a:xfrm>
            <a:off x="796032" y="497516"/>
            <a:ext cx="4459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Cet ouvrage a fait l’objet d’une présentation lors de la Fête de la science le 7 octobre 2023 et a donné prétexte à une déambulation sur le thème de mai 68 à Lyon 2, guidée par Claude </a:t>
            </a:r>
            <a:r>
              <a:rPr lang="fr-FR" dirty="0" err="1"/>
              <a:t>Burgelin</a:t>
            </a:r>
            <a:r>
              <a:rPr lang="fr-FR" dirty="0"/>
              <a:t>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424EE6D-DB65-4AE5-A5E7-35A417EE8C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63" y="2092172"/>
            <a:ext cx="6042733" cy="453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3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463463"/>
            <a:ext cx="10515600" cy="5713500"/>
          </a:xfrm>
        </p:spPr>
        <p:txBody>
          <a:bodyPr/>
          <a:lstStyle/>
          <a:p>
            <a:r>
              <a:rPr lang="fr-FR" dirty="0"/>
              <a:t>Juin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B099E1-0940-4923-B5E8-81B2895B9456}"/>
              </a:ext>
            </a:extLst>
          </p:cNvPr>
          <p:cNvSpPr txBox="1"/>
          <p:nvPr/>
        </p:nvSpPr>
        <p:spPr>
          <a:xfrm>
            <a:off x="745725" y="1120676"/>
            <a:ext cx="22638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Lancement de la nouvelle collection </a:t>
            </a:r>
            <a:br>
              <a:rPr lang="fr-FR" dirty="0"/>
            </a:br>
            <a:r>
              <a:rPr lang="fr-FR" dirty="0"/>
              <a:t>Lignes de partage destinée aux étudiants </a:t>
            </a:r>
          </a:p>
          <a:p>
            <a:r>
              <a:rPr lang="fr-FR" dirty="0"/>
              <a:t>et étudiantes, ainsi qu’à un grand public intéressé par les SHS.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BE07CDD-283E-49C4-A1C8-57966FEC69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352" y="908137"/>
            <a:ext cx="4267200" cy="54864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4BD5F0C-4DE7-48E2-B83E-A71C696F71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472" y="908137"/>
            <a:ext cx="4267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5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651353"/>
            <a:ext cx="10515600" cy="55256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3600" dirty="0" smtClean="0"/>
              <a:t>I Vie </a:t>
            </a:r>
            <a:r>
              <a:rPr lang="fr-FR" sz="3600" dirty="0"/>
              <a:t>des </a:t>
            </a:r>
            <a:r>
              <a:rPr lang="fr-FR" sz="3600" dirty="0" smtClean="0"/>
              <a:t>instances</a:t>
            </a:r>
          </a:p>
          <a:p>
            <a:pPr marL="0" indent="0">
              <a:buNone/>
            </a:pPr>
            <a:r>
              <a:rPr lang="fr-FR" sz="3600" dirty="0" smtClean="0"/>
              <a:t>II Programmation et événements </a:t>
            </a:r>
            <a:r>
              <a:rPr lang="fr-FR" sz="3600" dirty="0" smtClean="0"/>
              <a:t>2023 en images</a:t>
            </a: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 smtClean="0"/>
              <a:t>III </a:t>
            </a:r>
            <a:r>
              <a:rPr lang="fr-FR" sz="3600" dirty="0" smtClean="0"/>
              <a:t>D</a:t>
            </a:r>
            <a:r>
              <a:rPr lang="fr-FR" sz="3600" dirty="0" smtClean="0"/>
              <a:t>iffusion 2023 en chiffres</a:t>
            </a:r>
            <a:endParaRPr lang="fr-FR" sz="3600" dirty="0" smtClean="0"/>
          </a:p>
          <a:p>
            <a:pPr marL="0" indent="0">
              <a:buNone/>
            </a:pPr>
            <a:r>
              <a:rPr lang="fr-FR" sz="3600" dirty="0" smtClean="0"/>
              <a:t>IV </a:t>
            </a:r>
            <a:r>
              <a:rPr lang="fr-FR" sz="3600" dirty="0" smtClean="0"/>
              <a:t>Équipe et locaux</a:t>
            </a: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 smtClean="0"/>
              <a:t>V </a:t>
            </a:r>
            <a:r>
              <a:rPr lang="fr-FR" sz="3600" dirty="0"/>
              <a:t>Résultats du rapport commandé à l’IRA : </a:t>
            </a:r>
            <a:br>
              <a:rPr lang="fr-FR" sz="3600" dirty="0"/>
            </a:br>
            <a:r>
              <a:rPr lang="fr-FR" sz="3600" dirty="0"/>
              <a:t>bilan </a:t>
            </a:r>
            <a:r>
              <a:rPr lang="fr-FR" sz="3600" dirty="0" smtClean="0"/>
              <a:t>environnemental </a:t>
            </a:r>
            <a:r>
              <a:rPr lang="fr-FR" sz="3600" dirty="0"/>
              <a:t>des PUL et préconisations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79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C4C237F-B51D-4589-9B55-933026A8BE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319" y="597023"/>
            <a:ext cx="7551938" cy="566395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5FE44C8-BBF2-4A0B-AC49-D302AE0ECD44}"/>
              </a:ext>
            </a:extLst>
          </p:cNvPr>
          <p:cNvSpPr txBox="1"/>
          <p:nvPr/>
        </p:nvSpPr>
        <p:spPr>
          <a:xfrm>
            <a:off x="678334" y="2721547"/>
            <a:ext cx="308055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Les PUL étaient présentes au congrès de l’Association française de sociologie organisée </a:t>
            </a:r>
            <a:r>
              <a:rPr lang="fr-FR" sz="2800" dirty="0" smtClean="0"/>
              <a:t>à </a:t>
            </a:r>
            <a:r>
              <a:rPr lang="fr-FR" sz="2800" dirty="0"/>
              <a:t>Lyon </a:t>
            </a:r>
            <a:r>
              <a:rPr lang="fr-FR" sz="2800" dirty="0" smtClean="0"/>
              <a:t>2 du 4 au 7 juillet.</a:t>
            </a:r>
            <a:endParaRPr lang="fr-FR" sz="2800" dirty="0"/>
          </a:p>
        </p:txBody>
      </p:sp>
      <p:sp>
        <p:nvSpPr>
          <p:cNvPr id="3" name="Rectangle 2"/>
          <p:cNvSpPr/>
          <p:nvPr/>
        </p:nvSpPr>
        <p:spPr>
          <a:xfrm>
            <a:off x="627568" y="597023"/>
            <a:ext cx="1029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/>
              <a:t>Juillet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016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627C6A-51C0-48D3-A428-3296CBC31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623" y="390617"/>
            <a:ext cx="10528177" cy="5786346"/>
          </a:xfrm>
        </p:spPr>
        <p:txBody>
          <a:bodyPr/>
          <a:lstStyle/>
          <a:p>
            <a:r>
              <a:rPr lang="fr-FR" dirty="0"/>
              <a:t>Août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2A1A86C-96BE-4F99-8F7E-2069C67D9C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978" y="142043"/>
            <a:ext cx="5099013" cy="649031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D6B7789-BA96-4804-AF18-FB31E0171CEA}"/>
              </a:ext>
            </a:extLst>
          </p:cNvPr>
          <p:cNvSpPr txBox="1"/>
          <p:nvPr/>
        </p:nvSpPr>
        <p:spPr>
          <a:xfrm>
            <a:off x="838200" y="1037021"/>
            <a:ext cx="46962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Cet ouvrage a été présenté :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Le 14 septembre dans le grand amphi 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du </a:t>
            </a:r>
            <a:r>
              <a:rPr lang="fr-FR" sz="2000" dirty="0"/>
              <a:t>Palais Hirsch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Le 28 novembre à la librairie 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L’œil </a:t>
            </a:r>
            <a:r>
              <a:rPr lang="fr-FR" sz="2000" dirty="0"/>
              <a:t>cacodylate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Le 11 janvier aux Archives municipales de Lyon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1751645-CDA0-4300-A2E3-FA0A2FC92B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4113" y="3631983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6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A318444-4458-45DC-8B9A-292E67FEA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270" y="2225120"/>
            <a:ext cx="5801784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7CAE45A-1697-49B5-B656-64BE98FDCF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8860" y="963782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538619"/>
            <a:ext cx="10515600" cy="3820317"/>
          </a:xfrm>
        </p:spPr>
        <p:txBody>
          <a:bodyPr/>
          <a:lstStyle/>
          <a:p>
            <a:r>
              <a:rPr lang="fr-FR" dirty="0"/>
              <a:t>Septembre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2B3D4A-8B4E-458D-B5BE-084DA10354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281" y="249936"/>
            <a:ext cx="4267200" cy="660806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8760761-5333-4602-A05C-607714A4BA16}"/>
              </a:ext>
            </a:extLst>
          </p:cNvPr>
          <p:cNvSpPr txBox="1"/>
          <p:nvPr/>
        </p:nvSpPr>
        <p:spPr>
          <a:xfrm>
            <a:off x="1065319" y="2353639"/>
            <a:ext cx="5388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Cet ouvrage </a:t>
            </a:r>
            <a:r>
              <a:rPr lang="fr-FR" dirty="0" smtClean="0"/>
              <a:t>marque </a:t>
            </a:r>
            <a:r>
              <a:rPr lang="fr-FR" dirty="0"/>
              <a:t>le lancement de la collection en sciences de l’éducation dirigée par Françoise Lantheaume et Rachel Gasparini « Éducation et formation en débat ».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1D39180-8A4A-4F0A-8C35-6EA5331A4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977" y="4358936"/>
            <a:ext cx="1871431" cy="169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7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4FA8172-65BE-4BEA-AB9D-61E6576E56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84" y="392836"/>
            <a:ext cx="4293731" cy="60723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17503" y="2179529"/>
            <a:ext cx="32275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 smtClean="0"/>
              <a:t>Il a </a:t>
            </a:r>
            <a:r>
              <a:rPr lang="fr-FR" dirty="0"/>
              <a:t>fait l’objet de nombreuses présentations (notamment dans l’amphi MILC le 26 septembre) et de nombreux articles de presse et entretiens (Le Monde, </a:t>
            </a:r>
            <a:r>
              <a:rPr lang="fr-FR" dirty="0" err="1"/>
              <a:t>Médiapart</a:t>
            </a:r>
            <a:r>
              <a:rPr lang="fr-FR" dirty="0"/>
              <a:t>, Télérama.fr, AOC) grâce à l’implication sans faille de ses directeurs d’ouvrage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510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073" y="-145891"/>
            <a:ext cx="10515600" cy="1325563"/>
          </a:xfrm>
        </p:spPr>
        <p:txBody>
          <a:bodyPr/>
          <a:lstStyle/>
          <a:p>
            <a:r>
              <a:rPr lang="fr-FR" dirty="0" smtClean="0"/>
              <a:t>De très nombreux articles et entretiens</a:t>
            </a:r>
            <a:endParaRPr lang="fr-FR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35406" y="1187249"/>
            <a:ext cx="11954933" cy="557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contribution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Françoise Lantheaume et Sébastien Urbanski à découvrir dans le média 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AOC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: « Enseigner face aux enjeux de laïcité, discriminations et racisme » (en ligne le 04.04.24). 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fr-FR" alt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billet de blog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Christian </a:t>
            </a:r>
            <a:r>
              <a:rPr kumimoji="0" lang="fr-FR" altLang="fr-FR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Eyschen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à retrouver sur 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Club de </a:t>
            </a:r>
            <a:r>
              <a:rPr kumimoji="0" lang="fr-FR" altLang="fr-FR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Mediapart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(en ligne le 24.02.24).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fr-FR" alt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Sébastien Urbanski, dans le cadre des rencontres « Les chercheurs à la BU » (Nantes Université), était invité jeudi 15.02.24 pour une 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présentation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l'ouvrage (vidéo à revoir).  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fr-FR" alt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entretien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avec Françoise Lantheaume et Sébastien Urbanski à retrouver sur le site 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Le Droit de vivre - Revue universaliste et antiraciste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(LICRA) publié en ligne le 6 février 2024 (propos recueillis par 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Isabelle de </a:t>
            </a:r>
            <a:r>
              <a:rPr kumimoji="0" lang="fr-FR" altLang="fr-FR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Mecquenem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fr-FR" alt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25.01.24, </a:t>
            </a:r>
            <a:r>
              <a:rPr kumimoji="0" lang="fr-FR" altLang="fr-FR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Hacène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fr-FR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Belmessous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recevait Françoise Lantheaume dans son 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émission « La Ville rêvée des anges »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sur </a:t>
            </a:r>
            <a:r>
              <a:rPr kumimoji="0" lang="fr-FR" altLang="fr-FR" sz="1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Fréquence protestante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(15h-16h).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fr-FR" alt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 sommaire du numéro de janvier 2024 de la revue </a:t>
            </a:r>
            <a:r>
              <a:rPr kumimoji="0" lang="fr-FR" altLang="fr-FR" sz="1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Droits &amp; Libertés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(Ligue des droits de l'homme), une note de lecture de l'ouvrage par 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Daniel Boitier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fr-FR" alt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Dans le n°418 (décembre 2023 - janvier 2024) du magazine </a:t>
            </a:r>
            <a:r>
              <a:rPr kumimoji="0" lang="fr-FR" altLang="fr-FR" sz="1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Enseignement catholique actualités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(ECA), un 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article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Nicole </a:t>
            </a:r>
            <a:r>
              <a:rPr kumimoji="0" lang="fr-FR" altLang="fr-FR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Priou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à découvrir autour de l'ouvrage : « Faire face aux situations critiques ».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fr-FR" alt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22.11.23, un 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article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Mathilde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fr-FR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Goanec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à découvrir sur le site de </a:t>
            </a:r>
            <a:r>
              <a:rPr kumimoji="0" lang="fr-FR" altLang="fr-FR" sz="1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Mediapart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: « Lutte contre l'antisémitisme : l'école au cœur de l'équation ».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fr-FR" alt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21.11.23, à découvrir en ligne, un 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entretien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Sylvie </a:t>
            </a:r>
            <a:r>
              <a:rPr kumimoji="0" lang="fr-FR" altLang="fr-FR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Lecherbonnier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avec Françoise Lantheaume et Sébastien Urbanski dans la rubrique Société – Éducation du journal </a:t>
            </a:r>
            <a:r>
              <a:rPr kumimoji="0" lang="fr-FR" altLang="fr-FR" sz="1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Monde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fr-FR" alt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Dans </a:t>
            </a:r>
            <a:r>
              <a:rPr kumimoji="0" lang="fr-FR" altLang="fr-FR" sz="1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Télérama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n°3850 du 23.10.23, Françoise Lantheaume est interrogée par 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Marc </a:t>
            </a:r>
            <a:r>
              <a:rPr kumimoji="0" lang="fr-FR" altLang="fr-FR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Belpois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dans l'article « L'école dans la ligne de mire » (dossier « Après le drame d'Arras »). 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fr-FR" alt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18.10.23, Françoise Lantheaume intervient dans l'émission 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« Le Téléphone sonne »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sur </a:t>
            </a:r>
            <a:r>
              <a:rPr kumimoji="0" lang="fr-FR" altLang="fr-FR" sz="1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France Inter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présentée par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Fabienne </a:t>
            </a:r>
            <a:r>
              <a:rPr kumimoji="0" lang="fr-FR" altLang="fr-FR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Sintès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: « Après Samuel Paty et Dominique Bernard, comment continuer à enseigner ? »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fr-FR" alt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17.10.23, 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Simon Gadras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Jean-Philippe De Oliveira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reçoivent Françoise Lantheaume dans 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« Regard sur l'actualité »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émission mensuelle de </a:t>
            </a:r>
            <a:r>
              <a:rPr kumimoji="0" lang="fr-FR" altLang="fr-FR" sz="1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Radio Couleurs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fr-FR" alt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article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réservé aux abonnés à lire sur le média </a:t>
            </a:r>
            <a:r>
              <a:rPr kumimoji="0" lang="fr-FR" altLang="fr-FR" sz="1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ToutEduc</a:t>
            </a:r>
            <a:r>
              <a:rPr kumimoji="0" lang="fr-FR" altLang="fr-FR" sz="1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« Laïcité et discriminations : leur traitement dans les établissements scolaires beaucoup plus complexe que les discours politiques » (11.10.23).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fr-FR" alt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À découvrir en ligne depuis le 05.10.23, sur le site </a:t>
            </a:r>
            <a:r>
              <a:rPr kumimoji="0" lang="fr-FR" altLang="fr-FR" sz="1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Café pédagogique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une </a:t>
            </a:r>
            <a:r>
              <a:rPr kumimoji="0" lang="fr-FR" altLang="fr-FR" sz="1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entrevue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Lilia Ben </a:t>
            </a:r>
            <a:r>
              <a:rPr kumimoji="0" lang="fr-FR" altLang="fr-FR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Hamouda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avec Françoise Lantheaume et Sébastien Urbanski, tous deux directeurs de l'ouvrage !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fr-FR" alt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 le blog </a:t>
            </a:r>
            <a:r>
              <a:rPr kumimoji="0" lang="fr-FR" altLang="fr-FR" sz="1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Mediapart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Charles Conte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(02.10.23) consacré à la laïcité, 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le billet «</a:t>
            </a:r>
            <a:r>
              <a:rPr kumimoji="0" lang="fr-FR" altLang="fr-FR" sz="1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 Comment transmettre la laïcité ?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 »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met en avant deux ouvrages des PUL : </a:t>
            </a:r>
            <a:r>
              <a:rPr kumimoji="0" lang="fr-FR" altLang="fr-FR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Laïcité, discriminations, racisme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kumimoji="0" lang="fr-FR" altLang="fr-FR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Le Récit du commun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fr-FR" alt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20.09.23,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fr-FR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Vlad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s'entretient avec Françoise Lantheaume dans l'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émission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critique sociale 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1"/>
              </a:rPr>
              <a:t>« La Tête dans l'étagère »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1"/>
              </a:rPr>
              <a:t> 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  <a:r>
              <a:rPr kumimoji="0" lang="fr-FR" altLang="fr-FR" sz="1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Radio Escapades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fr-FR" alt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06.09.23, un </a:t>
            </a:r>
            <a:r>
              <a:rPr kumimoji="0" lang="fr-FR" altLang="fr-FR" sz="1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2"/>
              </a:rPr>
              <a:t>avis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(et une très bonne note !) à découvrir en ligne sur le site </a:t>
            </a:r>
            <a:r>
              <a:rPr kumimoji="0" lang="fr-FR" alt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3"/>
              </a:rPr>
              <a:t>Grégoire de Tours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spécialisé dans les critiques d'ouvrages autour de l'Histoire.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17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38200" y="651353"/>
            <a:ext cx="10515600" cy="5525610"/>
          </a:xfrm>
        </p:spPr>
        <p:txBody>
          <a:bodyPr/>
          <a:lstStyle/>
          <a:p>
            <a:r>
              <a:rPr lang="fr-FR" dirty="0"/>
              <a:t>Octobre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F0141FA-16B3-46DF-A688-453700C847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807" y="207264"/>
            <a:ext cx="4267200" cy="665073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FE2D6DD-31EF-4AA6-A011-7FAFC4224514}"/>
              </a:ext>
            </a:extLst>
          </p:cNvPr>
          <p:cNvSpPr txBox="1"/>
          <p:nvPr/>
        </p:nvSpPr>
        <p:spPr>
          <a:xfrm>
            <a:off x="976544" y="1766656"/>
            <a:ext cx="47317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Lancement de la nouvelle collection de géographie </a:t>
            </a:r>
            <a:br>
              <a:rPr lang="fr-FR" sz="2800" dirty="0"/>
            </a:br>
            <a:r>
              <a:rPr lang="fr-FR" sz="2800" dirty="0"/>
              <a:t>des PUL intitulée « Espaces critiques » et dirigée par Philippe Pelletier</a:t>
            </a:r>
            <a:r>
              <a:rPr lang="fr-FR" sz="2800" dirty="0" smtClean="0"/>
              <a:t>.</a:t>
            </a:r>
          </a:p>
          <a:p>
            <a:endParaRPr lang="fr-FR" sz="2800" dirty="0" smtClean="0"/>
          </a:p>
          <a:p>
            <a:r>
              <a:rPr lang="fr-FR" dirty="0"/>
              <a:t>&gt; </a:t>
            </a:r>
            <a:r>
              <a:rPr lang="fr-FR" dirty="0" smtClean="0"/>
              <a:t>Vincent </a:t>
            </a:r>
            <a:r>
              <a:rPr lang="fr-FR" dirty="0"/>
              <a:t>Capdepuy </a:t>
            </a:r>
            <a:r>
              <a:rPr lang="fr-FR" dirty="0" smtClean="0"/>
              <a:t>a présenté son ouvrage dans </a:t>
            </a:r>
            <a:r>
              <a:rPr lang="fr-FR" dirty="0"/>
              <a:t>l’</a:t>
            </a:r>
            <a:r>
              <a:rPr lang="fr-FR" b="1" dirty="0">
                <a:hlinkClick r:id="rId3"/>
              </a:rPr>
              <a:t>émission </a:t>
            </a:r>
            <a:r>
              <a:rPr lang="fr-FR" b="1" i="1" dirty="0">
                <a:hlinkClick r:id="rId3"/>
              </a:rPr>
              <a:t>Géographie à la carte</a:t>
            </a:r>
            <a:r>
              <a:rPr lang="fr-FR" dirty="0"/>
              <a:t> sur </a:t>
            </a:r>
            <a:r>
              <a:rPr lang="fr-FR" b="1" dirty="0">
                <a:hlinkClick r:id="rId4"/>
              </a:rPr>
              <a:t>France Culture</a:t>
            </a:r>
            <a:r>
              <a:rPr lang="fr-FR" dirty="0"/>
              <a:t> le jeudi 14 mars </a:t>
            </a:r>
            <a:r>
              <a:rPr lang="fr-FR" dirty="0" smtClean="0"/>
              <a:t>2024, ainsi que sur la chaîne </a:t>
            </a:r>
            <a:r>
              <a:rPr lang="fr-FR" dirty="0" err="1"/>
              <a:t>Youtube</a:t>
            </a:r>
            <a:r>
              <a:rPr lang="fr-FR" dirty="0"/>
              <a:t> de la </a:t>
            </a:r>
            <a:r>
              <a:rPr lang="fr-FR" b="1" dirty="0">
                <a:hlinkClick r:id="rId5"/>
              </a:rPr>
              <a:t>librairie </a:t>
            </a:r>
            <a:r>
              <a:rPr lang="fr-FR" b="1" dirty="0" err="1" smtClean="0">
                <a:hlinkClick r:id="rId5"/>
              </a:rPr>
              <a:t>Mollat</a:t>
            </a:r>
            <a:r>
              <a:rPr lang="fr-FR" b="1" dirty="0" smtClean="0"/>
              <a:t>.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33875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0962" y="1032724"/>
            <a:ext cx="6496836" cy="4872626"/>
          </a:xfrm>
        </p:spPr>
      </p:pic>
      <p:sp>
        <p:nvSpPr>
          <p:cNvPr id="5" name="ZoneTexte 4"/>
          <p:cNvSpPr txBox="1"/>
          <p:nvPr/>
        </p:nvSpPr>
        <p:spPr>
          <a:xfrm>
            <a:off x="6438379" y="1352811"/>
            <a:ext cx="42212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Inauguration </a:t>
            </a:r>
          </a:p>
          <a:p>
            <a:r>
              <a:rPr lang="fr-FR" sz="4000" dirty="0" smtClean="0"/>
              <a:t>de la nouvelle librairie des PUL </a:t>
            </a:r>
          </a:p>
          <a:p>
            <a:r>
              <a:rPr lang="fr-FR" sz="4000" dirty="0" smtClean="0"/>
              <a:t>le 19 octobre 2023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404689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325677"/>
            <a:ext cx="10515600" cy="5851285"/>
          </a:xfrm>
        </p:spPr>
        <p:txBody>
          <a:bodyPr/>
          <a:lstStyle/>
          <a:p>
            <a:r>
              <a:rPr lang="fr-FR" dirty="0"/>
              <a:t>Novembre</a:t>
            </a:r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A159914-E94B-40F7-85FF-9A9840FCCC49}"/>
              </a:ext>
            </a:extLst>
          </p:cNvPr>
          <p:cNvSpPr txBox="1"/>
          <p:nvPr/>
        </p:nvSpPr>
        <p:spPr>
          <a:xfrm>
            <a:off x="155402" y="971883"/>
            <a:ext cx="58466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Ouvrage présenté à Lyon 2</a:t>
            </a:r>
          </a:p>
          <a:p>
            <a:r>
              <a:rPr lang="fr-FR" sz="2800" dirty="0"/>
              <a:t>le 19 mars 2024 en partenariat 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800" dirty="0" smtClean="0"/>
              <a:t>avec </a:t>
            </a:r>
            <a:r>
              <a:rPr lang="fr-FR" sz="2800" dirty="0"/>
              <a:t>le Centre Max Weber.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30A595C-4BB8-4537-BF01-29B31472C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758" y="0"/>
            <a:ext cx="4428309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47D4E7-FD06-4E6E-A0DE-3E28856A6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02" y="2498333"/>
            <a:ext cx="6096000" cy="26794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0080" y="542221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Arial" panose="020B0604020202020204" pitchFamily="34" charset="0"/>
              </a:rPr>
              <a:t>&gt; À découvrir dans </a:t>
            </a:r>
            <a:r>
              <a:rPr lang="fr-FR" b="1" i="1" dirty="0">
                <a:latin typeface="Arial" panose="020B0604020202020204" pitchFamily="34" charset="0"/>
                <a:hlinkClick r:id="rId4"/>
              </a:rPr>
              <a:t>Lectures</a:t>
            </a:r>
            <a:r>
              <a:rPr lang="fr-FR" dirty="0">
                <a:latin typeface="Arial" panose="020B0604020202020204" pitchFamily="34" charset="0"/>
              </a:rPr>
              <a:t>, la revue électronique des comptes rendus en sciences sociales, un </a:t>
            </a:r>
            <a:r>
              <a:rPr lang="fr-FR" b="1" u="sng" dirty="0">
                <a:latin typeface="Arial" panose="020B0604020202020204" pitchFamily="34" charset="0"/>
                <a:hlinkClick r:id="rId5"/>
              </a:rPr>
              <a:t>compte rendu</a:t>
            </a:r>
            <a:r>
              <a:rPr lang="fr-FR" dirty="0">
                <a:latin typeface="Arial" panose="020B0604020202020204" pitchFamily="34" charset="0"/>
              </a:rPr>
              <a:t> de l'ouvrage par </a:t>
            </a:r>
            <a:r>
              <a:rPr lang="fr-FR" b="1" dirty="0">
                <a:latin typeface="Arial" panose="020B0604020202020204" pitchFamily="34" charset="0"/>
              </a:rPr>
              <a:t>Inès </a:t>
            </a:r>
            <a:r>
              <a:rPr lang="fr-FR" b="1" dirty="0" err="1">
                <a:latin typeface="Arial" panose="020B0604020202020204" pitchFamily="34" charset="0"/>
              </a:rPr>
              <a:t>Baude</a:t>
            </a:r>
            <a:r>
              <a:rPr lang="fr-FR" dirty="0">
                <a:latin typeface="Arial" panose="020B0604020202020204" pitchFamily="34" charset="0"/>
              </a:rPr>
              <a:t> (mis en ligne le 28.03.24).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473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348567-E4EA-4B22-84F4-E3630E1FE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631" y="502853"/>
            <a:ext cx="10515600" cy="988596"/>
          </a:xfrm>
        </p:spPr>
        <p:txBody>
          <a:bodyPr/>
          <a:lstStyle/>
          <a:p>
            <a:r>
              <a:rPr lang="fr-FR" dirty="0"/>
              <a:t>Décembre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4807BD2-B17A-48F4-8428-C55A2B5C3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4968"/>
            <a:ext cx="4267200" cy="660806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024630" y="2610196"/>
            <a:ext cx="4486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&gt; « </a:t>
            </a:r>
            <a:r>
              <a:rPr lang="fr-FR" dirty="0" err="1"/>
              <a:t>Like</a:t>
            </a:r>
            <a:r>
              <a:rPr lang="fr-FR" dirty="0"/>
              <a:t> a </a:t>
            </a:r>
            <a:r>
              <a:rPr lang="fr-FR" dirty="0" err="1"/>
              <a:t>prayer</a:t>
            </a:r>
            <a:r>
              <a:rPr lang="fr-FR" dirty="0"/>
              <a:t> », un très bel </a:t>
            </a:r>
            <a:r>
              <a:rPr lang="fr-FR" b="1" dirty="0">
                <a:hlinkClick r:id="rId3"/>
              </a:rPr>
              <a:t>article</a:t>
            </a:r>
            <a:r>
              <a:rPr lang="fr-FR" dirty="0"/>
              <a:t> de </a:t>
            </a:r>
            <a:r>
              <a:rPr lang="fr-FR" b="1" dirty="0"/>
              <a:t>Cécile Rousselet</a:t>
            </a:r>
            <a:r>
              <a:rPr lang="fr-FR" dirty="0"/>
              <a:t> </a:t>
            </a:r>
            <a:r>
              <a:rPr lang="fr-FR" dirty="0" smtClean="0"/>
              <a:t>sur cet ouvrage à </a:t>
            </a:r>
            <a:r>
              <a:rPr lang="fr-FR" dirty="0"/>
              <a:t>découvrir sur le site de la revue </a:t>
            </a:r>
            <a:r>
              <a:rPr lang="fr-FR" b="1" i="1" dirty="0" smtClean="0">
                <a:hlinkClick r:id="rId4"/>
              </a:rPr>
              <a:t>L'Intermède</a:t>
            </a:r>
            <a:r>
              <a:rPr lang="fr-FR" b="1" i="1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470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42804" y="2210550"/>
            <a:ext cx="7865225" cy="1214293"/>
          </a:xfrm>
        </p:spPr>
        <p:txBody>
          <a:bodyPr>
            <a:normAutofit/>
          </a:bodyPr>
          <a:lstStyle/>
          <a:p>
            <a:r>
              <a:rPr lang="fr-FR" sz="8000" dirty="0"/>
              <a:t>I Vie des instances</a:t>
            </a:r>
          </a:p>
        </p:txBody>
      </p:sp>
    </p:spTree>
    <p:extLst>
      <p:ext uri="{BB962C8B-B14F-4D97-AF65-F5344CB8AC3E}">
        <p14:creationId xmlns:p14="http://schemas.microsoft.com/office/powerpoint/2010/main" val="60257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68484" y="2692689"/>
            <a:ext cx="10515600" cy="1325563"/>
          </a:xfrm>
        </p:spPr>
        <p:txBody>
          <a:bodyPr>
            <a:noAutofit/>
          </a:bodyPr>
          <a:lstStyle/>
          <a:p>
            <a:r>
              <a:rPr lang="fr-FR" sz="8000" dirty="0" smtClean="0"/>
              <a:t>III </a:t>
            </a:r>
            <a:r>
              <a:rPr lang="fr-FR" sz="8000" dirty="0"/>
              <a:t>D</a:t>
            </a:r>
            <a:r>
              <a:rPr lang="fr-FR" sz="8000" dirty="0" smtClean="0"/>
              <a:t>iffusion 2023</a:t>
            </a:r>
            <a:br>
              <a:rPr lang="fr-FR" sz="8000" dirty="0" smtClean="0"/>
            </a:br>
            <a:r>
              <a:rPr lang="fr-FR" sz="8000" dirty="0" smtClean="0"/>
              <a:t>en chiffres</a:t>
            </a:r>
            <a:endParaRPr lang="fr-FR" sz="8000" dirty="0"/>
          </a:p>
        </p:txBody>
      </p:sp>
    </p:spTree>
    <p:extLst>
      <p:ext uri="{BB962C8B-B14F-4D97-AF65-F5344CB8AC3E}">
        <p14:creationId xmlns:p14="http://schemas.microsoft.com/office/powerpoint/2010/main" val="319769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35728" y="1501429"/>
            <a:ext cx="10515600" cy="4351338"/>
          </a:xfrm>
        </p:spPr>
        <p:txBody>
          <a:bodyPr/>
          <a:lstStyle/>
          <a:p>
            <a:r>
              <a:rPr lang="fr-FR" dirty="0"/>
              <a:t>5 séminaires </a:t>
            </a:r>
            <a:r>
              <a:rPr lang="fr-FR" dirty="0" err="1" smtClean="0"/>
              <a:t>Sofédis</a:t>
            </a:r>
            <a:endParaRPr lang="fr-FR" dirty="0" smtClean="0"/>
          </a:p>
          <a:p>
            <a:r>
              <a:rPr lang="fr-FR" dirty="0"/>
              <a:t>2 </a:t>
            </a:r>
            <a:r>
              <a:rPr lang="fr-FR" dirty="0" smtClean="0"/>
              <a:t>salons</a:t>
            </a:r>
          </a:p>
          <a:p>
            <a:r>
              <a:rPr lang="fr-FR" dirty="0" smtClean="0"/>
              <a:t>18 événements</a:t>
            </a:r>
          </a:p>
          <a:p>
            <a:r>
              <a:rPr lang="fr-FR" dirty="0"/>
              <a:t>112</a:t>
            </a:r>
            <a:r>
              <a:rPr lang="fr-FR" b="1" dirty="0"/>
              <a:t> </a:t>
            </a:r>
            <a:r>
              <a:rPr lang="fr-FR" dirty="0" smtClean="0"/>
              <a:t>recensions</a:t>
            </a:r>
            <a:endParaRPr lang="fr-FR" dirty="0"/>
          </a:p>
          <a:p>
            <a:pPr marL="0" indent="0">
              <a:buNone/>
            </a:pPr>
            <a:r>
              <a:rPr lang="fr-FR" dirty="0" smtClean="0"/>
              <a:t>- dont 72 </a:t>
            </a:r>
            <a:r>
              <a:rPr lang="fr-FR" dirty="0"/>
              <a:t>"</a:t>
            </a:r>
            <a:r>
              <a:rPr lang="fr-FR" dirty="0" smtClean="0"/>
              <a:t>généralistes</a:t>
            </a:r>
            <a:r>
              <a:rPr lang="fr-FR" dirty="0" smtClean="0"/>
              <a:t>"</a:t>
            </a:r>
            <a:endParaRPr lang="fr-FR" dirty="0"/>
          </a:p>
          <a:p>
            <a:pPr marL="0" indent="0">
              <a:buNone/>
            </a:pPr>
            <a:r>
              <a:rPr lang="fr-FR" dirty="0" smtClean="0"/>
              <a:t>- dont 40 </a:t>
            </a:r>
            <a:r>
              <a:rPr lang="fr-FR" dirty="0"/>
              <a:t>"académiques"</a:t>
            </a:r>
          </a:p>
        </p:txBody>
      </p:sp>
    </p:spTree>
    <p:extLst>
      <p:ext uri="{BB962C8B-B14F-4D97-AF65-F5344CB8AC3E}">
        <p14:creationId xmlns:p14="http://schemas.microsoft.com/office/powerpoint/2010/main" val="245065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Diffusion </a:t>
            </a:r>
            <a:r>
              <a:rPr lang="fr-FR" dirty="0"/>
              <a:t>des ouvrages papier</a:t>
            </a:r>
          </a:p>
        </p:txBody>
      </p:sp>
      <p:graphicFrame>
        <p:nvGraphicFramePr>
          <p:cNvPr id="8" name="Espace réservé du contenu 7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3"/>
          <a:ext cx="10515600" cy="4149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77072701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09674336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565727654"/>
                    </a:ext>
                  </a:extLst>
                </a:gridCol>
              </a:tblGrid>
              <a:tr h="887305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Nombre total </a:t>
                      </a:r>
                      <a:br>
                        <a:rPr lang="fr-FR" sz="2800" dirty="0"/>
                      </a:br>
                      <a:r>
                        <a:rPr lang="fr-FR" sz="2800" dirty="0"/>
                        <a:t>de parutions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Nombre total</a:t>
                      </a:r>
                      <a:r>
                        <a:rPr lang="fr-FR" sz="2800" baseline="0" dirty="0"/>
                        <a:t> </a:t>
                      </a:r>
                      <a:r>
                        <a:rPr lang="fr-FR" sz="2800" dirty="0"/>
                        <a:t>d’exemplaires vendus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612390"/>
                  </a:ext>
                </a:extLst>
              </a:tr>
              <a:tr h="770719">
                <a:tc>
                  <a:txBody>
                    <a:bodyPr/>
                    <a:lstStyle/>
                    <a:p>
                      <a:pPr algn="ctr"/>
                      <a:r>
                        <a:rPr lang="fr-FR" sz="36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dirty="0"/>
                        <a:t>3 849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076408"/>
                  </a:ext>
                </a:extLst>
              </a:tr>
              <a:tr h="756458">
                <a:tc>
                  <a:txBody>
                    <a:bodyPr/>
                    <a:lstStyle/>
                    <a:p>
                      <a:pPr algn="ctr"/>
                      <a:r>
                        <a:rPr lang="fr-FR" sz="36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dirty="0"/>
                        <a:t>12 824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464149"/>
                  </a:ext>
                </a:extLst>
              </a:tr>
              <a:tr h="789709">
                <a:tc>
                  <a:txBody>
                    <a:bodyPr/>
                    <a:lstStyle/>
                    <a:p>
                      <a:pPr algn="ctr"/>
                      <a:r>
                        <a:rPr lang="fr-FR" sz="36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dirty="0"/>
                        <a:t>6 208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889234"/>
                  </a:ext>
                </a:extLst>
              </a:tr>
              <a:tr h="887305">
                <a:tc>
                  <a:txBody>
                    <a:bodyPr/>
                    <a:lstStyle/>
                    <a:p>
                      <a:pPr algn="ctr"/>
                      <a:r>
                        <a:rPr lang="fr-FR" sz="36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dirty="0"/>
                        <a:t>15 + 1 catalogue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dirty="0"/>
                        <a:t>7 273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965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206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Diffusion </a:t>
            </a:r>
            <a:r>
              <a:rPr lang="fr-FR" dirty="0"/>
              <a:t>des ouvrages numériques</a:t>
            </a:r>
            <a:br>
              <a:rPr lang="fr-FR" dirty="0"/>
            </a:b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313412"/>
          <a:ext cx="10515600" cy="545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20272944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68813427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09692425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8231168"/>
                    </a:ext>
                  </a:extLst>
                </a:gridCol>
              </a:tblGrid>
              <a:tr h="177542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/>
                        <a:t>Nombre d’exemplaires vendus aux bibliothèques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/>
                        <a:t>Nombre d’exemplaires vendus en librairies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/>
                        <a:t>Nombre total d’exemplaires vendus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353795"/>
                  </a:ext>
                </a:extLst>
              </a:tr>
              <a:tr h="627099">
                <a:tc>
                  <a:txBody>
                    <a:bodyPr/>
                    <a:lstStyle/>
                    <a:p>
                      <a:pPr algn="ctr"/>
                      <a:r>
                        <a:rPr lang="fr-FR" sz="36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dirty="0"/>
                        <a:t>291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dirty="0"/>
                        <a:t>529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dirty="0"/>
                        <a:t>820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50371"/>
                  </a:ext>
                </a:extLst>
              </a:tr>
              <a:tr h="545868">
                <a:tc>
                  <a:txBody>
                    <a:bodyPr/>
                    <a:lstStyle/>
                    <a:p>
                      <a:pPr algn="ctr"/>
                      <a:r>
                        <a:rPr lang="fr-FR" sz="36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dirty="0"/>
                        <a:t>640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dirty="0"/>
                        <a:t>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dirty="0"/>
                        <a:t>1 290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285154"/>
                  </a:ext>
                </a:extLst>
              </a:tr>
              <a:tr h="1164612">
                <a:tc>
                  <a:txBody>
                    <a:bodyPr/>
                    <a:lstStyle/>
                    <a:p>
                      <a:pPr algn="ctr"/>
                      <a:r>
                        <a:rPr lang="fr-FR" sz="36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dirty="0"/>
                        <a:t>887</a:t>
                      </a:r>
                    </a:p>
                    <a:p>
                      <a:pPr algn="ctr"/>
                      <a: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196 ex. achat pérenne</a:t>
                      </a:r>
                      <a:b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691 ex. achat en location</a:t>
                      </a:r>
                      <a:endParaRPr lang="fr-FR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dirty="0"/>
                        <a:t>597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dirty="0"/>
                        <a:t>1 484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586915"/>
                  </a:ext>
                </a:extLst>
              </a:tr>
              <a:tr h="1092661">
                <a:tc>
                  <a:txBody>
                    <a:bodyPr/>
                    <a:lstStyle/>
                    <a:p>
                      <a:pPr algn="ctr"/>
                      <a:r>
                        <a:rPr lang="fr-FR" sz="36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dirty="0"/>
                        <a:t>1 285</a:t>
                      </a:r>
                    </a:p>
                    <a:p>
                      <a:pPr algn="ctr"/>
                      <a:r>
                        <a:rPr lang="fr-FR" sz="1800" dirty="0"/>
                        <a:t>324 ex. achat pérenne</a:t>
                      </a:r>
                    </a:p>
                    <a:p>
                      <a:pPr algn="ctr"/>
                      <a:r>
                        <a:rPr lang="fr-FR" sz="1800" dirty="0"/>
                        <a:t>961 ex. achat en 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dirty="0"/>
                        <a:t>602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dirty="0"/>
                        <a:t>1 887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441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71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62051" y="1596044"/>
            <a:ext cx="83958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smtClean="0"/>
              <a:t>Nombre d’ouvrages diffusés en 2023 au total : 9160 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364400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IV </a:t>
            </a:r>
            <a:r>
              <a:rPr lang="fr-FR" dirty="0" smtClean="0"/>
              <a:t>Équipe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7888" y="1578279"/>
            <a:ext cx="5737964" cy="5387823"/>
          </a:xfrm>
        </p:spPr>
        <p:txBody>
          <a:bodyPr/>
          <a:lstStyle/>
          <a:p>
            <a:pPr>
              <a:buFontTx/>
              <a:buChar char="-"/>
            </a:pPr>
            <a:r>
              <a:rPr lang="fr-FR" sz="3600" dirty="0"/>
              <a:t>Le départ d’une éditrice en mai, remplacée par un éditeur </a:t>
            </a:r>
            <a:r>
              <a:rPr lang="fr-FR" sz="3600" dirty="0" smtClean="0"/>
              <a:t>au </a:t>
            </a:r>
            <a:r>
              <a:rPr lang="fr-FR" sz="3600" dirty="0"/>
              <a:t>1</a:t>
            </a:r>
            <a:r>
              <a:rPr lang="fr-FR" sz="3600" baseline="30000" dirty="0"/>
              <a:t>er</a:t>
            </a:r>
            <a:r>
              <a:rPr lang="fr-FR" sz="3600" dirty="0"/>
              <a:t> octobre 2023</a:t>
            </a:r>
          </a:p>
          <a:p>
            <a:pPr>
              <a:buFontTx/>
              <a:buChar char="-"/>
            </a:pPr>
            <a:r>
              <a:rPr lang="fr-FR" sz="3600" dirty="0"/>
              <a:t>Une vacation gestion des stocks de mai à juillet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197" y="2727541"/>
            <a:ext cx="5390367" cy="404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06A560-6E47-4ACC-BF1B-4308F3DB3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95" y="681037"/>
            <a:ext cx="12114321" cy="1325563"/>
          </a:xfrm>
        </p:spPr>
        <p:txBody>
          <a:bodyPr>
            <a:normAutofit/>
          </a:bodyPr>
          <a:lstStyle/>
          <a:p>
            <a:r>
              <a:rPr lang="fr-FR" dirty="0" smtClean="0"/>
              <a:t>V </a:t>
            </a:r>
            <a:r>
              <a:rPr lang="fr-FR" dirty="0"/>
              <a:t>Résultats du rapport commandé aux élèves </a:t>
            </a:r>
            <a:br>
              <a:rPr lang="fr-FR" dirty="0"/>
            </a:br>
            <a:r>
              <a:rPr lang="fr-FR" dirty="0"/>
              <a:t>de l’IRA de </a:t>
            </a:r>
            <a:r>
              <a:rPr lang="fr-FR" dirty="0" smtClean="0"/>
              <a:t>Lyon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800622" y="287781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Rappel de la commande</a:t>
            </a:r>
          </a:p>
          <a:p>
            <a:r>
              <a:rPr lang="fr-FR" dirty="0" smtClean="0"/>
              <a:t>Réaliser un bilan de l’impact environnemental de l’activité des PUL</a:t>
            </a:r>
          </a:p>
          <a:p>
            <a:r>
              <a:rPr lang="fr-FR" dirty="0" smtClean="0"/>
              <a:t>Élaborer des préconisations compatibles avec les règles de la fonction publique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887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10" y="-1302707"/>
            <a:ext cx="15018706" cy="944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4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571" y="0"/>
            <a:ext cx="9146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9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Livrables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Un outil de calcul du bilan carbone des PUL</a:t>
            </a:r>
          </a:p>
          <a:p>
            <a:r>
              <a:rPr lang="fr-FR" dirty="0" smtClean="0"/>
              <a:t>Un outil de définition des tirages</a:t>
            </a:r>
          </a:p>
          <a:p>
            <a:r>
              <a:rPr lang="fr-FR" dirty="0" smtClean="0"/>
              <a:t>Une notice sur l’écoconception du livre avec préconisations portant sur le choix du papier, le format des livres, les encres utilisées, les types d’impression</a:t>
            </a:r>
          </a:p>
          <a:p>
            <a:r>
              <a:rPr lang="fr-FR" dirty="0" smtClean="0"/>
              <a:t>Une notice sur le </a:t>
            </a:r>
            <a:r>
              <a:rPr lang="fr-FR" dirty="0" err="1" smtClean="0"/>
              <a:t>sourcing</a:t>
            </a:r>
            <a:r>
              <a:rPr lang="fr-FR" dirty="0" smtClean="0"/>
              <a:t> des marchés publics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En conclusion : un nouveau chantier s’ouvre pour les PUL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735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4 comités éditoriaux</a:t>
            </a:r>
          </a:p>
          <a:p>
            <a:r>
              <a:rPr lang="fr-FR" sz="3600" dirty="0"/>
              <a:t>4 comités de </a:t>
            </a:r>
            <a:r>
              <a:rPr lang="fr-FR" sz="3600" dirty="0" smtClean="0"/>
              <a:t>lecture </a:t>
            </a:r>
          </a:p>
          <a:p>
            <a:pPr marL="0" indent="0">
              <a:buNone/>
            </a:pPr>
            <a:r>
              <a:rPr lang="fr-FR" sz="3600" dirty="0" smtClean="0"/>
              <a:t>= 56 manuscrits étudiés</a:t>
            </a:r>
          </a:p>
          <a:p>
            <a:pPr marL="0" indent="0">
              <a:buNone/>
            </a:pPr>
            <a:r>
              <a:rPr lang="fr-FR" sz="3600" dirty="0" smtClean="0"/>
              <a:t>= 30 expertises lancées</a:t>
            </a:r>
          </a:p>
          <a:p>
            <a:r>
              <a:rPr lang="fr-FR" sz="3600" dirty="0" smtClean="0"/>
              <a:t>1 présentation en </a:t>
            </a:r>
            <a:r>
              <a:rPr lang="fr-FR" sz="3600" dirty="0"/>
              <a:t>c</a:t>
            </a:r>
            <a:r>
              <a:rPr lang="fr-FR" sz="3600" dirty="0" smtClean="0"/>
              <a:t>ommission </a:t>
            </a:r>
            <a:r>
              <a:rPr lang="fr-FR" sz="3600" dirty="0" smtClean="0"/>
              <a:t>recherche</a:t>
            </a:r>
            <a:endParaRPr lang="fr-FR" sz="3600" dirty="0" smtClean="0"/>
          </a:p>
        </p:txBody>
      </p:sp>
    </p:spTree>
    <p:extLst>
      <p:ext uri="{BB962C8B-B14F-4D97-AF65-F5344CB8AC3E}">
        <p14:creationId xmlns:p14="http://schemas.microsoft.com/office/powerpoint/2010/main" val="157410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1B27F4-8DAE-4250-9D73-EA16214A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1063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Merci de votre attention </a:t>
            </a:r>
          </a:p>
        </p:txBody>
      </p:sp>
    </p:spTree>
    <p:extLst>
      <p:ext uri="{BB962C8B-B14F-4D97-AF65-F5344CB8AC3E}">
        <p14:creationId xmlns:p14="http://schemas.microsoft.com/office/powerpoint/2010/main" val="251381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76400" y="2360179"/>
            <a:ext cx="10515600" cy="1325563"/>
          </a:xfrm>
        </p:spPr>
        <p:txBody>
          <a:bodyPr>
            <a:noAutofit/>
          </a:bodyPr>
          <a:lstStyle/>
          <a:p>
            <a:r>
              <a:rPr lang="fr-FR" sz="8000" dirty="0" smtClean="0"/>
              <a:t>II Programmation </a:t>
            </a:r>
            <a:r>
              <a:rPr lang="fr-FR" sz="8000" dirty="0" smtClean="0"/>
              <a:t/>
            </a:r>
            <a:br>
              <a:rPr lang="fr-FR" sz="8000" dirty="0" smtClean="0"/>
            </a:br>
            <a:r>
              <a:rPr lang="fr-FR" sz="8000" dirty="0" smtClean="0"/>
              <a:t>et </a:t>
            </a:r>
            <a:r>
              <a:rPr lang="fr-FR" sz="8000" dirty="0" smtClean="0"/>
              <a:t>événements </a:t>
            </a:r>
            <a:r>
              <a:rPr lang="fr-FR" sz="8000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5534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1945" y="527979"/>
            <a:ext cx="10515600" cy="4934089"/>
          </a:xfrm>
        </p:spPr>
        <p:txBody>
          <a:bodyPr/>
          <a:lstStyle/>
          <a:p>
            <a:r>
              <a:rPr lang="fr-FR" dirty="0"/>
              <a:t>Janvier</a:t>
            </a:r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5447986-165E-4479-B4D0-5C56FE4E2132}"/>
              </a:ext>
            </a:extLst>
          </p:cNvPr>
          <p:cNvSpPr txBox="1"/>
          <p:nvPr/>
        </p:nvSpPr>
        <p:spPr>
          <a:xfrm>
            <a:off x="4909351" y="2539014"/>
            <a:ext cx="4953740" cy="2086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2414A99-2D69-4028-B9CB-57B9BCF4D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498" y="527979"/>
            <a:ext cx="3657600" cy="535838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3B46EBF-E4F3-4BB0-9241-7DB3630D4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768" y="527979"/>
            <a:ext cx="3657600" cy="535838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989500B-DA00-457A-B796-338E7642C3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40" y="3186810"/>
            <a:ext cx="2699553" cy="269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2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3C6FFDC3-2E5B-46AD-87B3-B8220B16FB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90" y="593532"/>
            <a:ext cx="10081664" cy="5670936"/>
          </a:xfrm>
          <a:prstGeom prst="rect">
            <a:avLst/>
          </a:prstGeom>
        </p:spPr>
      </p:pic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A3C9A07A-2770-479E-A9DD-8F3B41CB75A5}"/>
              </a:ext>
            </a:extLst>
          </p:cNvPr>
          <p:cNvSpPr txBox="1">
            <a:spLocks/>
          </p:cNvSpPr>
          <p:nvPr/>
        </p:nvSpPr>
        <p:spPr>
          <a:xfrm>
            <a:off x="1049770" y="4675358"/>
            <a:ext cx="9894903" cy="133882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>
                <a:solidFill>
                  <a:schemeClr val="bg1"/>
                </a:solidFill>
              </a:rPr>
              <a:t>Création d’une conférence théâtralisée intitulée </a:t>
            </a:r>
            <a:r>
              <a:rPr lang="fr-FR" sz="1800" i="1" dirty="0">
                <a:solidFill>
                  <a:schemeClr val="bg1"/>
                </a:solidFill>
              </a:rPr>
              <a:t>L’Histoire en scène </a:t>
            </a:r>
            <a:r>
              <a:rPr lang="fr-FR" sz="1800" dirty="0">
                <a:solidFill>
                  <a:schemeClr val="bg1"/>
                </a:solidFill>
              </a:rPr>
              <a:t>avec Justine </a:t>
            </a:r>
            <a:r>
              <a:rPr lang="fr-FR" sz="1800" dirty="0" err="1">
                <a:solidFill>
                  <a:schemeClr val="bg1"/>
                </a:solidFill>
              </a:rPr>
              <a:t>Tentoni</a:t>
            </a:r>
            <a:r>
              <a:rPr lang="fr-FR" sz="1800" dirty="0">
                <a:solidFill>
                  <a:schemeClr val="bg1"/>
                </a:solidFill>
              </a:rPr>
              <a:t> </a:t>
            </a:r>
            <a:br>
              <a:rPr lang="fr-FR" sz="1800" dirty="0">
                <a:solidFill>
                  <a:schemeClr val="bg1"/>
                </a:solidFill>
              </a:rPr>
            </a:br>
            <a:r>
              <a:rPr lang="fr-FR" sz="1800" dirty="0">
                <a:solidFill>
                  <a:schemeClr val="bg1"/>
                </a:solidFill>
              </a:rPr>
              <a:t>et les étudiant.es de l’atelier « De la lecture au jeu théâtral » animé par la comédienne Isabelle Paquet, qui a également assurer la mise en scène des deux représentations, l’une dans l’amphi culturel du campus PDA le 6 décembre 2023, l’autre aux Archives municipales de Lyon le 27 mars 2024, </a:t>
            </a:r>
            <a:br>
              <a:rPr lang="fr-FR" sz="1800" dirty="0">
                <a:solidFill>
                  <a:schemeClr val="bg1"/>
                </a:solidFill>
              </a:rPr>
            </a:br>
            <a:r>
              <a:rPr lang="fr-FR" sz="1800" dirty="0">
                <a:solidFill>
                  <a:schemeClr val="bg1"/>
                </a:solidFill>
              </a:rPr>
              <a:t>dans le cadre des Nocturnes de l’histoire.</a:t>
            </a:r>
          </a:p>
        </p:txBody>
      </p:sp>
    </p:spTree>
    <p:extLst>
      <p:ext uri="{BB962C8B-B14F-4D97-AF65-F5344CB8AC3E}">
        <p14:creationId xmlns:p14="http://schemas.microsoft.com/office/powerpoint/2010/main" val="325275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FA47313-0700-4717-87E3-7F9338667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" y="1247775"/>
            <a:ext cx="992505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749D30F-0EF2-4428-B980-80E9838A9B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38" y="239697"/>
            <a:ext cx="5190057" cy="3892543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07723A6-B9A6-4262-95E5-B61AFDC7F7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58" y="2065962"/>
            <a:ext cx="5510073" cy="413255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3D2ACAA-BB9F-4662-AB4E-CF637EF1A0D2}"/>
              </a:ext>
            </a:extLst>
          </p:cNvPr>
          <p:cNvSpPr txBox="1"/>
          <p:nvPr/>
        </p:nvSpPr>
        <p:spPr>
          <a:xfrm>
            <a:off x="6640497" y="550416"/>
            <a:ext cx="5048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Nuits de la lecture </a:t>
            </a:r>
          </a:p>
          <a:p>
            <a:r>
              <a:rPr lang="fr-FR" sz="2000" dirty="0"/>
              <a:t>21 janvier 2023</a:t>
            </a:r>
          </a:p>
          <a:p>
            <a:r>
              <a:rPr lang="fr-FR" sz="2000" dirty="0"/>
              <a:t>Musée des moulages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65266" y="4671752"/>
            <a:ext cx="4946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Des </a:t>
            </a:r>
            <a:r>
              <a:rPr lang="fr-FR" dirty="0" smtClean="0"/>
              <a:t>étudiantes </a:t>
            </a:r>
            <a:r>
              <a:rPr lang="fr-FR" dirty="0"/>
              <a:t>des licences professionnelles guides </a:t>
            </a:r>
            <a:r>
              <a:rPr lang="fr-FR" dirty="0" smtClean="0"/>
              <a:t>conférencières </a:t>
            </a:r>
            <a:r>
              <a:rPr lang="fr-FR" dirty="0"/>
              <a:t>et </a:t>
            </a:r>
            <a:r>
              <a:rPr lang="fr-FR" dirty="0" smtClean="0"/>
              <a:t>animatrices-conceptrices </a:t>
            </a:r>
            <a:r>
              <a:rPr lang="fr-FR" dirty="0"/>
              <a:t>du patrimoine culturel de Lyon 2 </a:t>
            </a:r>
            <a:r>
              <a:rPr lang="fr-FR" dirty="0" smtClean="0"/>
              <a:t>ont lu des extraits de </a:t>
            </a:r>
            <a:r>
              <a:rPr lang="fr-FR" dirty="0"/>
              <a:t>deux ouvrages </a:t>
            </a:r>
            <a:r>
              <a:rPr lang="fr-FR" dirty="0" smtClean="0"/>
              <a:t>tirés </a:t>
            </a:r>
            <a:r>
              <a:rPr lang="fr-FR" dirty="0"/>
              <a:t>du catalogue des </a:t>
            </a:r>
            <a:r>
              <a:rPr lang="fr-FR" dirty="0" smtClean="0"/>
              <a:t>PUL.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912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1475</Words>
  <Application>Microsoft Office PowerPoint</Application>
  <PresentationFormat>Grand écran</PresentationFormat>
  <Paragraphs>153</Paragraphs>
  <Slides>40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Wingdings</vt:lpstr>
      <vt:lpstr>Thème Office</vt:lpstr>
      <vt:lpstr>Acrobat Document</vt:lpstr>
      <vt:lpstr>    Presses universitaires  de Lyon  Bilan 2023</vt:lpstr>
      <vt:lpstr>Présentation PowerPoint</vt:lpstr>
      <vt:lpstr>I Vie des instances</vt:lpstr>
      <vt:lpstr>Présentation PowerPoint</vt:lpstr>
      <vt:lpstr>II Programmation  et événements 2023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 très nombreux articles et entretiens</vt:lpstr>
      <vt:lpstr>Présentation PowerPoint</vt:lpstr>
      <vt:lpstr>Présentation PowerPoint</vt:lpstr>
      <vt:lpstr>Présentation PowerPoint</vt:lpstr>
      <vt:lpstr>Présentation PowerPoint</vt:lpstr>
      <vt:lpstr>III Diffusion 2023 en chiffres</vt:lpstr>
      <vt:lpstr>Présentation PowerPoint</vt:lpstr>
      <vt:lpstr>Diffusion des ouvrages papier</vt:lpstr>
      <vt:lpstr>Diffusion des ouvrages numériques </vt:lpstr>
      <vt:lpstr>Présentation PowerPoint</vt:lpstr>
      <vt:lpstr>IV Équipe</vt:lpstr>
      <vt:lpstr>V Résultats du rapport commandé aux élèves  de l’IRA de Lyon</vt:lpstr>
      <vt:lpstr>Présentation PowerPoint</vt:lpstr>
      <vt:lpstr>Présentation PowerPoint</vt:lpstr>
      <vt:lpstr>Livrables</vt:lpstr>
      <vt:lpstr>Merci de votre attention </vt:lpstr>
    </vt:vector>
  </TitlesOfParts>
  <Company>Universite lyon 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Presses universitaires  de Lyon Bilan 2021</dc:title>
  <dc:creator>Nathalie Petitjean</dc:creator>
  <cp:lastModifiedBy>Nathalie Petitjean</cp:lastModifiedBy>
  <cp:revision>72</cp:revision>
  <cp:lastPrinted>2024-05-13T08:23:27Z</cp:lastPrinted>
  <dcterms:created xsi:type="dcterms:W3CDTF">2022-05-09T12:28:40Z</dcterms:created>
  <dcterms:modified xsi:type="dcterms:W3CDTF">2024-05-13T11:49:19Z</dcterms:modified>
</cp:coreProperties>
</file>