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2.xml" ContentType="application/vnd.openxmlformats-officedocument.presentationml.comments+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9" r:id="rId5"/>
    <p:sldId id="268" r:id="rId6"/>
    <p:sldId id="261" r:id="rId7"/>
    <p:sldId id="263" r:id="rId8"/>
    <p:sldId id="262" r:id="rId9"/>
    <p:sldId id="264" r:id="rId10"/>
    <p:sldId id="265" r:id="rId11"/>
    <p:sldId id="260" r:id="rId12"/>
    <p:sldId id="270"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Bonaccorsi" initials="JB" lastIdx="14" clrIdx="0">
    <p:extLst>
      <p:ext uri="{19B8F6BF-5375-455C-9EA6-DF929625EA0E}">
        <p15:presenceInfo xmlns:p15="http://schemas.microsoft.com/office/powerpoint/2012/main" userId="Julia Bonaccorsi" providerId="None"/>
      </p:ext>
    </p:extLst>
  </p:cmAuthor>
  <p:cmAuthor id="2" name="Sarah Betite" initials="SB" lastIdx="15" clrIdx="1">
    <p:extLst>
      <p:ext uri="{19B8F6BF-5375-455C-9EA6-DF929625EA0E}">
        <p15:presenceInfo xmlns:p15="http://schemas.microsoft.com/office/powerpoint/2012/main" userId="S::sbetite@univ-lyon2.fr::d659b68e-464b-4b69-ad8e-e5591ca701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43"/>
  </p:normalViewPr>
  <p:slideViewPr>
    <p:cSldViewPr snapToGrid="0" snapToObjects="1">
      <p:cViewPr varScale="1">
        <p:scale>
          <a:sx n="103" d="100"/>
          <a:sy n="103" d="100"/>
        </p:scale>
        <p:origin x="79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partage.univ-lyon2.fr\Le%20MuMo\02_DSS_MUMO\01_Administration\01_02%20Instances\PSC\ECRITURE%20PSC%202023\2_collections\comptage%20typologies%20colle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artage.univ-lyon2.fr\Le%20MuMo\02_DSS_MUMO\01_Administration\01_03%20Evaluations\FREQUENTATIONS%20MUSEE\statistiques_2018_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tx>
            <c:strRef>
              <c:f>Feuil1!$A$31</c:f>
              <c:strCache>
                <c:ptCount val="1"/>
                <c:pt idx="0">
                  <c:v>pourcentage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8CE-406F-B919-4CEF07C1601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8CE-406F-B919-4CEF07C1601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8CE-406F-B919-4CEF07C1601B}"/>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1-D8CE-406F-B919-4CEF07C1601B}"/>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3-D8CE-406F-B919-4CEF07C1601B}"/>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5-D8CE-406F-B919-4CEF07C1601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Feuil1!$B$29:$D$29</c:f>
              <c:strCache>
                <c:ptCount val="3"/>
                <c:pt idx="0">
                  <c:v>plâtre</c:v>
                </c:pt>
                <c:pt idx="1">
                  <c:v>archéo</c:v>
                </c:pt>
                <c:pt idx="2">
                  <c:v>photos</c:v>
                </c:pt>
              </c:strCache>
            </c:strRef>
          </c:cat>
          <c:val>
            <c:numRef>
              <c:f>Feuil1!$B$31:$D$31</c:f>
              <c:numCache>
                <c:formatCode>0%</c:formatCode>
                <c:ptCount val="3"/>
                <c:pt idx="0">
                  <c:v>0.354630593132154</c:v>
                </c:pt>
                <c:pt idx="1">
                  <c:v>6.3891779396462026E-2</c:v>
                </c:pt>
                <c:pt idx="2">
                  <c:v>0.58147762747138398</c:v>
                </c:pt>
              </c:numCache>
            </c:numRef>
          </c:val>
          <c:extLst>
            <c:ext xmlns:c16="http://schemas.microsoft.com/office/drawing/2014/chart" uri="{C3380CC4-5D6E-409C-BE32-E72D297353CC}">
              <c16:uniqueId val="{00000006-D8CE-406F-B919-4CEF07C1601B}"/>
            </c:ext>
          </c:extLst>
        </c:ser>
        <c:dLbls>
          <c:dLblPos val="outEnd"/>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Feuil1!$A$30</c15:sqref>
                        </c15:formulaRef>
                      </c:ext>
                    </c:extLst>
                    <c:strCache>
                      <c:ptCount val="1"/>
                      <c:pt idx="0">
                        <c:v>nombre items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D8CE-406F-B919-4CEF07C1601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D8CE-406F-B919-4CEF07C1601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D8CE-406F-B919-4CEF07C1601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8-D8CE-406F-B919-4CEF07C1601B}"/>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A-D8CE-406F-B919-4CEF07C1601B}"/>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C-D8CE-406F-B919-4CEF07C1601B}"/>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Feuil1!$B$29:$D$29</c15:sqref>
                        </c15:formulaRef>
                      </c:ext>
                    </c:extLst>
                    <c:strCache>
                      <c:ptCount val="3"/>
                      <c:pt idx="0">
                        <c:v>plâtre</c:v>
                      </c:pt>
                      <c:pt idx="1">
                        <c:v>archéo</c:v>
                      </c:pt>
                      <c:pt idx="2">
                        <c:v>photos</c:v>
                      </c:pt>
                    </c:strCache>
                  </c:strRef>
                </c:cat>
                <c:val>
                  <c:numRef>
                    <c:extLst>
                      <c:ext uri="{02D57815-91ED-43cb-92C2-25804820EDAC}">
                        <c15:formulaRef>
                          <c15:sqref>Feuil1!$B$30:$D$30</c15:sqref>
                        </c15:formulaRef>
                      </c:ext>
                    </c:extLst>
                    <c:numCache>
                      <c:formatCode>General</c:formatCode>
                      <c:ptCount val="3"/>
                      <c:pt idx="0">
                        <c:v>1704</c:v>
                      </c:pt>
                      <c:pt idx="1">
                        <c:v>307</c:v>
                      </c:pt>
                      <c:pt idx="2">
                        <c:v>2794</c:v>
                      </c:pt>
                    </c:numCache>
                  </c:numRef>
                </c:val>
                <c:extLst>
                  <c:ext xmlns:c16="http://schemas.microsoft.com/office/drawing/2014/chart" uri="{C3380CC4-5D6E-409C-BE32-E72D297353CC}">
                    <c16:uniqueId val="{0000000D-D8CE-406F-B919-4CEF07C1601B}"/>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Fréquentation générale du MuMo 2019-2025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Feuil2!$L$8</c:f>
              <c:strCache>
                <c:ptCount val="1"/>
                <c:pt idx="0">
                  <c:v>indiv</c:v>
                </c:pt>
              </c:strCache>
            </c:strRef>
          </c:tx>
          <c:spPr>
            <a:solidFill>
              <a:schemeClr val="accent1"/>
            </a:solidFill>
            <a:ln>
              <a:noFill/>
            </a:ln>
            <a:effectLst/>
          </c:spPr>
          <c:invertIfNegative val="0"/>
          <c:cat>
            <c:numRef>
              <c:f>Feuil2!$K$9:$K$15</c:f>
              <c:numCache>
                <c:formatCode>General</c:formatCode>
                <c:ptCount val="7"/>
                <c:pt idx="0">
                  <c:v>2019</c:v>
                </c:pt>
                <c:pt idx="1">
                  <c:v>2020</c:v>
                </c:pt>
                <c:pt idx="2">
                  <c:v>2021</c:v>
                </c:pt>
                <c:pt idx="3">
                  <c:v>2022</c:v>
                </c:pt>
                <c:pt idx="4">
                  <c:v>2023</c:v>
                </c:pt>
                <c:pt idx="5">
                  <c:v>2024</c:v>
                </c:pt>
                <c:pt idx="6">
                  <c:v>2025</c:v>
                </c:pt>
              </c:numCache>
            </c:numRef>
          </c:cat>
          <c:val>
            <c:numRef>
              <c:f>Feuil2!$L$9:$L$15</c:f>
              <c:numCache>
                <c:formatCode>General</c:formatCode>
                <c:ptCount val="7"/>
                <c:pt idx="0">
                  <c:v>5389</c:v>
                </c:pt>
                <c:pt idx="1">
                  <c:v>1164</c:v>
                </c:pt>
                <c:pt idx="2">
                  <c:v>1878</c:v>
                </c:pt>
                <c:pt idx="3">
                  <c:v>2842</c:v>
                </c:pt>
                <c:pt idx="4">
                  <c:v>3285</c:v>
                </c:pt>
                <c:pt idx="5">
                  <c:v>3599</c:v>
                </c:pt>
                <c:pt idx="6">
                  <c:v>3849</c:v>
                </c:pt>
              </c:numCache>
            </c:numRef>
          </c:val>
          <c:extLst>
            <c:ext xmlns:c16="http://schemas.microsoft.com/office/drawing/2014/chart" uri="{C3380CC4-5D6E-409C-BE32-E72D297353CC}">
              <c16:uniqueId val="{00000000-49BE-46AB-BC13-9876E5E8AD01}"/>
            </c:ext>
          </c:extLst>
        </c:ser>
        <c:ser>
          <c:idx val="1"/>
          <c:order val="1"/>
          <c:tx>
            <c:strRef>
              <c:f>Feuil2!$M$8</c:f>
              <c:strCache>
                <c:ptCount val="1"/>
                <c:pt idx="0">
                  <c:v>Scol</c:v>
                </c:pt>
              </c:strCache>
            </c:strRef>
          </c:tx>
          <c:spPr>
            <a:solidFill>
              <a:schemeClr val="accent2"/>
            </a:solidFill>
            <a:ln>
              <a:noFill/>
            </a:ln>
            <a:effectLst/>
          </c:spPr>
          <c:invertIfNegative val="0"/>
          <c:cat>
            <c:numRef>
              <c:f>Feuil2!$K$9:$K$15</c:f>
              <c:numCache>
                <c:formatCode>General</c:formatCode>
                <c:ptCount val="7"/>
                <c:pt idx="0">
                  <c:v>2019</c:v>
                </c:pt>
                <c:pt idx="1">
                  <c:v>2020</c:v>
                </c:pt>
                <c:pt idx="2">
                  <c:v>2021</c:v>
                </c:pt>
                <c:pt idx="3">
                  <c:v>2022</c:v>
                </c:pt>
                <c:pt idx="4">
                  <c:v>2023</c:v>
                </c:pt>
                <c:pt idx="5">
                  <c:v>2024</c:v>
                </c:pt>
                <c:pt idx="6">
                  <c:v>2025</c:v>
                </c:pt>
              </c:numCache>
            </c:numRef>
          </c:cat>
          <c:val>
            <c:numRef>
              <c:f>Feuil2!$M$9:$M$15</c:f>
              <c:numCache>
                <c:formatCode>General</c:formatCode>
                <c:ptCount val="7"/>
                <c:pt idx="0">
                  <c:v>264</c:v>
                </c:pt>
                <c:pt idx="1">
                  <c:v>46</c:v>
                </c:pt>
                <c:pt idx="2">
                  <c:v>144</c:v>
                </c:pt>
                <c:pt idx="3">
                  <c:v>838</c:v>
                </c:pt>
                <c:pt idx="4">
                  <c:v>2295</c:v>
                </c:pt>
                <c:pt idx="5">
                  <c:v>3724</c:v>
                </c:pt>
                <c:pt idx="6">
                  <c:v>4352</c:v>
                </c:pt>
              </c:numCache>
            </c:numRef>
          </c:val>
          <c:extLst>
            <c:ext xmlns:c16="http://schemas.microsoft.com/office/drawing/2014/chart" uri="{C3380CC4-5D6E-409C-BE32-E72D297353CC}">
              <c16:uniqueId val="{00000001-49BE-46AB-BC13-9876E5E8AD01}"/>
            </c:ext>
          </c:extLst>
        </c:ser>
        <c:ser>
          <c:idx val="2"/>
          <c:order val="2"/>
          <c:tx>
            <c:strRef>
              <c:f>Feuil2!$N$8</c:f>
              <c:strCache>
                <c:ptCount val="1"/>
                <c:pt idx="0">
                  <c:v>étu</c:v>
                </c:pt>
              </c:strCache>
            </c:strRef>
          </c:tx>
          <c:spPr>
            <a:solidFill>
              <a:schemeClr val="accent3"/>
            </a:solidFill>
            <a:ln>
              <a:noFill/>
            </a:ln>
            <a:effectLst/>
          </c:spPr>
          <c:invertIfNegative val="0"/>
          <c:cat>
            <c:numRef>
              <c:f>Feuil2!$K$9:$K$15</c:f>
              <c:numCache>
                <c:formatCode>General</c:formatCode>
                <c:ptCount val="7"/>
                <c:pt idx="0">
                  <c:v>2019</c:v>
                </c:pt>
                <c:pt idx="1">
                  <c:v>2020</c:v>
                </c:pt>
                <c:pt idx="2">
                  <c:v>2021</c:v>
                </c:pt>
                <c:pt idx="3">
                  <c:v>2022</c:v>
                </c:pt>
                <c:pt idx="4">
                  <c:v>2023</c:v>
                </c:pt>
                <c:pt idx="5">
                  <c:v>2024</c:v>
                </c:pt>
                <c:pt idx="6">
                  <c:v>2025</c:v>
                </c:pt>
              </c:numCache>
            </c:numRef>
          </c:cat>
          <c:val>
            <c:numRef>
              <c:f>Feuil2!$N$9:$N$15</c:f>
              <c:numCache>
                <c:formatCode>General</c:formatCode>
                <c:ptCount val="7"/>
                <c:pt idx="0">
                  <c:v>467</c:v>
                </c:pt>
                <c:pt idx="1">
                  <c:v>0</c:v>
                </c:pt>
                <c:pt idx="2">
                  <c:v>549</c:v>
                </c:pt>
                <c:pt idx="3">
                  <c:v>784</c:v>
                </c:pt>
                <c:pt idx="4">
                  <c:v>861</c:v>
                </c:pt>
                <c:pt idx="5">
                  <c:v>1086</c:v>
                </c:pt>
                <c:pt idx="6">
                  <c:v>858</c:v>
                </c:pt>
              </c:numCache>
            </c:numRef>
          </c:val>
          <c:extLst>
            <c:ext xmlns:c16="http://schemas.microsoft.com/office/drawing/2014/chart" uri="{C3380CC4-5D6E-409C-BE32-E72D297353CC}">
              <c16:uniqueId val="{00000002-49BE-46AB-BC13-9876E5E8AD01}"/>
            </c:ext>
          </c:extLst>
        </c:ser>
        <c:ser>
          <c:idx val="3"/>
          <c:order val="3"/>
          <c:tx>
            <c:strRef>
              <c:f>Feuil2!$O$8</c:f>
              <c:strCache>
                <c:ptCount val="1"/>
                <c:pt idx="0">
                  <c:v>autres</c:v>
                </c:pt>
              </c:strCache>
            </c:strRef>
          </c:tx>
          <c:spPr>
            <a:solidFill>
              <a:schemeClr val="accent4"/>
            </a:solidFill>
            <a:ln>
              <a:noFill/>
            </a:ln>
            <a:effectLst/>
          </c:spPr>
          <c:invertIfNegative val="0"/>
          <c:cat>
            <c:numRef>
              <c:f>Feuil2!$K$9:$K$15</c:f>
              <c:numCache>
                <c:formatCode>General</c:formatCode>
                <c:ptCount val="7"/>
                <c:pt idx="0">
                  <c:v>2019</c:v>
                </c:pt>
                <c:pt idx="1">
                  <c:v>2020</c:v>
                </c:pt>
                <c:pt idx="2">
                  <c:v>2021</c:v>
                </c:pt>
                <c:pt idx="3">
                  <c:v>2022</c:v>
                </c:pt>
                <c:pt idx="4">
                  <c:v>2023</c:v>
                </c:pt>
                <c:pt idx="5">
                  <c:v>2024</c:v>
                </c:pt>
                <c:pt idx="6">
                  <c:v>2025</c:v>
                </c:pt>
              </c:numCache>
            </c:numRef>
          </c:cat>
          <c:val>
            <c:numRef>
              <c:f>Feuil2!$O$9:$O$15</c:f>
              <c:numCache>
                <c:formatCode>General</c:formatCode>
                <c:ptCount val="7"/>
                <c:pt idx="0">
                  <c:v>628</c:v>
                </c:pt>
                <c:pt idx="1">
                  <c:v>251</c:v>
                </c:pt>
                <c:pt idx="2">
                  <c:v>226</c:v>
                </c:pt>
                <c:pt idx="3">
                  <c:v>425</c:v>
                </c:pt>
                <c:pt idx="4">
                  <c:v>396</c:v>
                </c:pt>
                <c:pt idx="5">
                  <c:v>722</c:v>
                </c:pt>
                <c:pt idx="6">
                  <c:v>945</c:v>
                </c:pt>
              </c:numCache>
            </c:numRef>
          </c:val>
          <c:extLst>
            <c:ext xmlns:c16="http://schemas.microsoft.com/office/drawing/2014/chart" uri="{C3380CC4-5D6E-409C-BE32-E72D297353CC}">
              <c16:uniqueId val="{00000003-49BE-46AB-BC13-9876E5E8AD01}"/>
            </c:ext>
          </c:extLst>
        </c:ser>
        <c:dLbls>
          <c:showLegendKey val="0"/>
          <c:showVal val="0"/>
          <c:showCatName val="0"/>
          <c:showSerName val="0"/>
          <c:showPercent val="0"/>
          <c:showBubbleSize val="0"/>
        </c:dLbls>
        <c:gapWidth val="150"/>
        <c:overlap val="100"/>
        <c:axId val="758207823"/>
        <c:axId val="758210319"/>
      </c:barChart>
      <c:catAx>
        <c:axId val="75820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8210319"/>
        <c:crosses val="autoZero"/>
        <c:auto val="1"/>
        <c:lblAlgn val="ctr"/>
        <c:lblOffset val="100"/>
        <c:noMultiLvlLbl val="0"/>
      </c:catAx>
      <c:valAx>
        <c:axId val="758210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8207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12-05T07:22:23.271" idx="7">
    <p:pos x="146" y="146"/>
    <p:text>Il serait bien d'avoir une phrase de synthèse, une "baseligne" :</p:text>
    <p:extLst>
      <p:ext uri="{C676402C-5697-4E1C-873F-D02D1690AC5C}">
        <p15:threadingInfo xmlns:p15="http://schemas.microsoft.com/office/powerpoint/2012/main" timeZoneBias="-60"/>
      </p:ext>
    </p:extLst>
  </p:cm>
  <p:cm authorId="1" dt="2025-12-05T07:25:06.456" idx="8">
    <p:pos x="146" y="282"/>
    <p:text>- éducation du regard ; mumo comme lieu de réflexion et de prospection sur le patrimoine scientifique et ses artefacts, capacité à faire "laboratoire"</p:text>
    <p:extLst>
      <p:ext uri="{C676402C-5697-4E1C-873F-D02D1690AC5C}">
        <p15:threadingInfo xmlns:p15="http://schemas.microsoft.com/office/powerpoint/2012/main" timeZoneBias="-60">
          <p15:parentCm authorId="1" idx="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5-12-05T11:09:22.354" idx="12">
    <p:pos x="282" y="282"/>
    <p:text>MuMo en chiffres :</p:text>
    <p:extLst>
      <p:ext uri="{C676402C-5697-4E1C-873F-D02D1690AC5C}">
        <p15:threadingInfo xmlns:p15="http://schemas.microsoft.com/office/powerpoint/2012/main" timeZoneBias="-60"/>
      </p:ext>
    </p:extLst>
  </p:cm>
  <p:cm authorId="2" dt="2025-12-05T11:11:08.966" idx="13">
    <p:pos x="282" y="418"/>
    <p:text>BUDGET	SURFACES	COLLECTIONS	FREQUENTATION	EQUIPE
37 K€ fonctionnement
60 K€ investissement	1 628 m2	5 000 biens inscrits à l’inventaire 	9 000 visiteurs par an	2 permanentes
6 contractuels étudiants
2 stagiaires par an
1 agent sécurité logistique en renfort</p:text>
    <p:extLst>
      <p:ext uri="{C676402C-5697-4E1C-873F-D02D1690AC5C}">
        <p15:threadingInfo xmlns:p15="http://schemas.microsoft.com/office/powerpoint/2012/main" timeZoneBias="-60">
          <p15:parentCm authorId="2" idx="1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6-01-12T21:40:44.575" idx="15">
    <p:pos x="10" y="10"/>
    <p:text>Ambition, objectif  :; être reconnu, un musée lyonnais, maque mumo, une vision du musée, une originalité, sa place dans le milieu lyonnais et parmi les universités. Se rapprocher du ministère de la culture pour une reconnaissance au dela de l'Université et du MESR</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5-12-05T10:40:11.155" idx="4">
    <p:pos x="10" y="10"/>
    <p:text>point pilotage : SB conservation + thèse, spécialiste. la commission, les GT et les relecteurs.</p:text>
    <p:extLst>
      <p:ext uri="{C676402C-5697-4E1C-873F-D02D1690AC5C}">
        <p15:threadingInfo xmlns:p15="http://schemas.microsoft.com/office/powerpoint/2012/main" timeZoneBias="-60"/>
      </p:ext>
    </p:extLst>
  </p:cm>
  <p:cm authorId="2" dt="2025-12-05T10:44:20.215" idx="6">
    <p:pos x="10" y="146"/>
    <p:text>retour XDLS : -	Au terme de cette lecture, j’ai trouvé que votre PSC était très ambitieux tant sur le travail sur les collections que sur le développement des publics. Mais on comprend que les dernières évolution institutionnelles ont donné au musée un socle solide (que viendra renforcer l’appellation « musée de France ») et surtout, la manière dont présenter e déploiement pluriannuel du plan d’action laisse espérer que tous ces projets vont pouvoir se concrétiser. / -	Votre première partie m’a semblé extrêmement intéressante, à la fois pour mettre en évidence de manière nouvelle une histoire détaillée du musée mais aussi pour en déduire ce qui fait l’intérêt de ses collections, en faisant apparaître les enjeux scientifiques d’aujourd’hui. / -	J’ai trouvé très prometteuse la réflexion sur le caractère populaire des pratiques et techniques de moulage, avec toutes les réserves exprimées sur le manque de moyens et de locaux adaptés. Un rapprochement avec les fablab, et notamment celui de la bibliothèque Lacassagne dans le 3e arrondissement ? / + demande précision acquisitions.</p:text>
    <p:extLst>
      <p:ext uri="{C676402C-5697-4E1C-873F-D02D1690AC5C}">
        <p15:threadingInfo xmlns:p15="http://schemas.microsoft.com/office/powerpoint/2012/main" timeZoneBias="-60">
          <p15:parentCm authorId="2" idx="4"/>
        </p15:threadingInfo>
      </p:ext>
    </p:extLst>
  </p:cm>
  <p:cm authorId="2" dt="2025-12-05T11:01:03.732" idx="7">
    <p:pos x="10" y="282"/>
    <p:text>Retour SF : PSC tout à fait cohérent, raisonnable et passionnant. Je me suis régalée à le lire.</p:text>
    <p:extLst>
      <p:ext uri="{C676402C-5697-4E1C-873F-D02D1690AC5C}">
        <p15:threadingInfo xmlns:p15="http://schemas.microsoft.com/office/powerpoint/2012/main" timeZoneBias="-60">
          <p15:parentCm authorId="2" idx="4"/>
        </p15:threadingInfo>
      </p:ext>
    </p:extLst>
  </p:cm>
  <p:cm authorId="2" dt="2025-12-05T11:05:47.113" idx="8">
    <p:pos x="10" y="418"/>
    <p:text>retour HW : Merci d'avoir réalisé et rédigé ce très bon projet, très convaincant ! 
Tu trouveras le document en pièce jointe avec mes commentaires. Nous pouvons discuter de certains points de vive voix si nécessaire, mais je pense qu'il est déjà très complet et très clair, ce qui est essentiel pour le vote au CA et la suite.</p:text>
    <p:extLst>
      <p:ext uri="{C676402C-5697-4E1C-873F-D02D1690AC5C}">
        <p15:threadingInfo xmlns:p15="http://schemas.microsoft.com/office/powerpoint/2012/main" timeZoneBias="-60">
          <p15:parentCm authorId="2" idx="4"/>
        </p15:threadingInfo>
      </p:ext>
    </p:extLst>
  </p:cm>
  <p:cm authorId="2" dt="2025-12-05T12:55:47.354" idx="14">
    <p:pos x="10" y="554"/>
    <p:text>retour B.Ythier DRAC : surpris de l'intégration dans l'histoire lyonnaise (Reinach, Bégule, Focillon...), question de la présence des originaux, réunir RNG à Lyon pour la formalisation inventaire ; passer en CSRR en amont pour valider en douceur notre politique restau ; rapelle levier juridique code général proprité de la personne publique ; idée médiation hybridation sculpture // FRAC ; muséo-scéno : voir école archi G. Kosiak ; importance de la définition des usages de la collection ; question atelier moulages ? calendrier parfait réaliste et montre des choix.</p:text>
    <p:extLst>
      <p:ext uri="{C676402C-5697-4E1C-873F-D02D1690AC5C}">
        <p15:threadingInfo xmlns:p15="http://schemas.microsoft.com/office/powerpoint/2012/main" timeZoneBias="-60">
          <p15:parentCm authorId="2" idx="4"/>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EA843-F4E1-4A0F-A778-23B96FCB08B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fr-FR"/>
        </a:p>
      </dgm:t>
    </dgm:pt>
    <dgm:pt modelId="{B0D21BD5-3FA6-46E9-81FA-7904CC1CB0D4}">
      <dgm:prSet phldrT="[Texte]"/>
      <dgm:spPr/>
      <dgm:t>
        <a:bodyPr/>
        <a:lstStyle/>
        <a:p>
          <a:r>
            <a:rPr lang="fr-FR" dirty="0">
              <a:solidFill>
                <a:schemeClr val="tx1">
                  <a:lumMod val="50000"/>
                  <a:lumOff val="50000"/>
                </a:schemeClr>
              </a:solidFill>
            </a:rPr>
            <a:t>Ecriture du PSC (2022-2025)</a:t>
          </a:r>
        </a:p>
      </dgm:t>
    </dgm:pt>
    <dgm:pt modelId="{5F4434FD-6CFC-4D7E-AFA9-C90D536D25B4}" type="parTrans" cxnId="{3031A060-D4D4-4B0A-A462-2D5ABCE37C44}">
      <dgm:prSet/>
      <dgm:spPr/>
      <dgm:t>
        <a:bodyPr/>
        <a:lstStyle/>
        <a:p>
          <a:endParaRPr lang="fr-FR"/>
        </a:p>
      </dgm:t>
    </dgm:pt>
    <dgm:pt modelId="{45552328-A9CE-4504-9F8C-60B68302AE2B}" type="sibTrans" cxnId="{3031A060-D4D4-4B0A-A462-2D5ABCE37C44}">
      <dgm:prSet/>
      <dgm:spPr/>
      <dgm:t>
        <a:bodyPr/>
        <a:lstStyle/>
        <a:p>
          <a:endParaRPr lang="fr-FR"/>
        </a:p>
      </dgm:t>
    </dgm:pt>
    <dgm:pt modelId="{401D0140-D543-4D4E-89E2-8C473D6A8D8C}">
      <dgm:prSet phldrT="[Texte]"/>
      <dgm:spPr/>
      <dgm:t>
        <a:bodyPr/>
        <a:lstStyle/>
        <a:p>
          <a:r>
            <a:rPr lang="fr-FR" dirty="0">
              <a:solidFill>
                <a:schemeClr val="tx1">
                  <a:lumMod val="50000"/>
                  <a:lumOff val="50000"/>
                </a:schemeClr>
              </a:solidFill>
            </a:rPr>
            <a:t>Lancement de la </a:t>
          </a:r>
          <a:r>
            <a:rPr lang="fr-FR" b="1" dirty="0">
              <a:solidFill>
                <a:schemeClr val="tx1">
                  <a:lumMod val="50000"/>
                  <a:lumOff val="50000"/>
                </a:schemeClr>
              </a:solidFill>
            </a:rPr>
            <a:t>réflexion </a:t>
          </a:r>
          <a:r>
            <a:rPr lang="fr-FR" dirty="0">
              <a:solidFill>
                <a:schemeClr val="tx1">
                  <a:lumMod val="50000"/>
                  <a:lumOff val="50000"/>
                </a:schemeClr>
              </a:solidFill>
            </a:rPr>
            <a:t>après la visite de la conseillère musée DRAC (2022)</a:t>
          </a:r>
        </a:p>
      </dgm:t>
    </dgm:pt>
    <dgm:pt modelId="{EABA4C21-E82E-4E18-A289-4A1A694C39BD}" type="parTrans" cxnId="{663EB4FD-1489-4F49-9E33-2859258FB83C}">
      <dgm:prSet/>
      <dgm:spPr/>
      <dgm:t>
        <a:bodyPr/>
        <a:lstStyle/>
        <a:p>
          <a:endParaRPr lang="fr-FR"/>
        </a:p>
      </dgm:t>
    </dgm:pt>
    <dgm:pt modelId="{43586579-4F82-428F-BC9E-28B7755C5AD4}" type="sibTrans" cxnId="{663EB4FD-1489-4F49-9E33-2859258FB83C}">
      <dgm:prSet/>
      <dgm:spPr/>
      <dgm:t>
        <a:bodyPr/>
        <a:lstStyle/>
        <a:p>
          <a:endParaRPr lang="fr-FR"/>
        </a:p>
      </dgm:t>
    </dgm:pt>
    <dgm:pt modelId="{E2E22B8A-5B14-4470-A3B6-D59F00BB4D00}">
      <dgm:prSet phldrT="[Texte]"/>
      <dgm:spPr/>
      <dgm:t>
        <a:bodyPr/>
        <a:lstStyle/>
        <a:p>
          <a:r>
            <a:rPr lang="fr-FR" dirty="0">
              <a:solidFill>
                <a:srgbClr val="FF0000"/>
              </a:solidFill>
            </a:rPr>
            <a:t>Validation (janvier 2026) </a:t>
          </a:r>
        </a:p>
      </dgm:t>
    </dgm:pt>
    <dgm:pt modelId="{50EF5675-ACC9-425C-9C58-56213F65CF68}" type="parTrans" cxnId="{216CE525-3ED1-42F6-A47B-ECA6C8181C28}">
      <dgm:prSet/>
      <dgm:spPr/>
      <dgm:t>
        <a:bodyPr/>
        <a:lstStyle/>
        <a:p>
          <a:endParaRPr lang="fr-FR"/>
        </a:p>
      </dgm:t>
    </dgm:pt>
    <dgm:pt modelId="{F15B6D93-FC27-438F-A0A4-875DA56FE325}" type="sibTrans" cxnId="{216CE525-3ED1-42F6-A47B-ECA6C8181C28}">
      <dgm:prSet/>
      <dgm:spPr/>
      <dgm:t>
        <a:bodyPr/>
        <a:lstStyle/>
        <a:p>
          <a:endParaRPr lang="fr-FR"/>
        </a:p>
      </dgm:t>
    </dgm:pt>
    <dgm:pt modelId="{5633EA49-246C-4D5C-9236-4E3D4718C5A2}">
      <dgm:prSet phldrT="[Texte]" custT="1"/>
      <dgm:spPr/>
      <dgm:t>
        <a:bodyPr/>
        <a:lstStyle/>
        <a:p>
          <a:r>
            <a:rPr lang="fr-FR" sz="1050" b="0" dirty="0">
              <a:solidFill>
                <a:srgbClr val="FF0000"/>
              </a:solidFill>
            </a:rPr>
            <a:t>Présentation à </a:t>
          </a:r>
          <a:r>
            <a:rPr lang="fr-FR" sz="1050" b="1" dirty="0">
              <a:solidFill>
                <a:srgbClr val="FF0000"/>
              </a:solidFill>
            </a:rPr>
            <a:t>l’équipe présidentielle</a:t>
          </a:r>
          <a:r>
            <a:rPr lang="fr-FR" sz="1050" b="0" dirty="0">
              <a:solidFill>
                <a:srgbClr val="FF0000"/>
              </a:solidFill>
            </a:rPr>
            <a:t>, au </a:t>
          </a:r>
          <a:r>
            <a:rPr lang="fr-FR" sz="1050" b="1" dirty="0">
              <a:solidFill>
                <a:srgbClr val="FF0000"/>
              </a:solidFill>
            </a:rPr>
            <a:t>Codir</a:t>
          </a:r>
          <a:r>
            <a:rPr lang="fr-FR" sz="1050" b="0" dirty="0">
              <a:solidFill>
                <a:srgbClr val="FF0000"/>
              </a:solidFill>
            </a:rPr>
            <a:t>, au </a:t>
          </a:r>
          <a:r>
            <a:rPr lang="fr-FR" sz="1050" b="1" dirty="0">
              <a:solidFill>
                <a:srgbClr val="FF0000"/>
              </a:solidFill>
            </a:rPr>
            <a:t>CAC</a:t>
          </a:r>
          <a:r>
            <a:rPr lang="fr-FR" sz="1050" b="0" dirty="0">
              <a:solidFill>
                <a:srgbClr val="FF0000"/>
              </a:solidFill>
            </a:rPr>
            <a:t> pour information et ajustements</a:t>
          </a:r>
        </a:p>
        <a:p>
          <a:r>
            <a:rPr lang="fr-FR" sz="1050" b="0" dirty="0">
              <a:solidFill>
                <a:srgbClr val="FF0000"/>
              </a:solidFill>
            </a:rPr>
            <a:t>Passage au </a:t>
          </a:r>
          <a:r>
            <a:rPr lang="fr-FR" sz="1050" b="1" dirty="0">
              <a:solidFill>
                <a:srgbClr val="FF0000"/>
              </a:solidFill>
            </a:rPr>
            <a:t>CA</a:t>
          </a:r>
          <a:r>
            <a:rPr lang="fr-FR" sz="1050" b="0" dirty="0">
              <a:solidFill>
                <a:srgbClr val="FF0000"/>
              </a:solidFill>
            </a:rPr>
            <a:t> pour </a:t>
          </a:r>
          <a:r>
            <a:rPr lang="fr-FR" sz="1050" b="1" dirty="0">
              <a:solidFill>
                <a:srgbClr val="FF0000"/>
              </a:solidFill>
            </a:rPr>
            <a:t>validation des orientations et la démarche de demande MF</a:t>
          </a:r>
        </a:p>
      </dgm:t>
    </dgm:pt>
    <dgm:pt modelId="{91E77AA9-95C2-43D0-AE18-AEF234B5B11A}" type="parTrans" cxnId="{0BC4BB10-C999-40BE-B566-56C844C93E37}">
      <dgm:prSet/>
      <dgm:spPr/>
      <dgm:t>
        <a:bodyPr/>
        <a:lstStyle/>
        <a:p>
          <a:endParaRPr lang="fr-FR"/>
        </a:p>
      </dgm:t>
    </dgm:pt>
    <dgm:pt modelId="{1BC2D9D7-3F0A-4216-829C-5648999BB42D}" type="sibTrans" cxnId="{0BC4BB10-C999-40BE-B566-56C844C93E37}">
      <dgm:prSet/>
      <dgm:spPr/>
      <dgm:t>
        <a:bodyPr/>
        <a:lstStyle/>
        <a:p>
          <a:endParaRPr lang="fr-FR"/>
        </a:p>
      </dgm:t>
    </dgm:pt>
    <dgm:pt modelId="{631636E4-813D-4886-8EEA-B4FBD914C40F}">
      <dgm:prSet phldrT="[Texte]"/>
      <dgm:spPr/>
      <dgm:t>
        <a:bodyPr/>
        <a:lstStyle/>
        <a:p>
          <a:r>
            <a:rPr lang="fr-FR" dirty="0"/>
            <a:t>Ecriture de l’inventaire (2026-2027)</a:t>
          </a:r>
        </a:p>
      </dgm:t>
    </dgm:pt>
    <dgm:pt modelId="{2F7494B4-BD0A-4903-AE4C-1AD5962AD892}" type="parTrans" cxnId="{214B764F-6C57-40EB-BC5F-A7F8007666C8}">
      <dgm:prSet/>
      <dgm:spPr/>
      <dgm:t>
        <a:bodyPr/>
        <a:lstStyle/>
        <a:p>
          <a:endParaRPr lang="fr-FR"/>
        </a:p>
      </dgm:t>
    </dgm:pt>
    <dgm:pt modelId="{BCB6F50A-F111-4214-8314-DFFFE826FF08}" type="sibTrans" cxnId="{214B764F-6C57-40EB-BC5F-A7F8007666C8}">
      <dgm:prSet/>
      <dgm:spPr/>
      <dgm:t>
        <a:bodyPr/>
        <a:lstStyle/>
        <a:p>
          <a:endParaRPr lang="fr-FR"/>
        </a:p>
      </dgm:t>
    </dgm:pt>
    <dgm:pt modelId="{7DAEA239-322F-45D6-8DE0-DE03E940B230}">
      <dgm:prSet phldrT="[Texte]" custT="1"/>
      <dgm:spPr/>
      <dgm:t>
        <a:bodyPr/>
        <a:lstStyle/>
        <a:p>
          <a:r>
            <a:rPr lang="fr-FR" sz="1050" dirty="0"/>
            <a:t>Reprise des inventaires précédents, nouveaux champs, mises à jour et uniformisation</a:t>
          </a:r>
        </a:p>
        <a:p>
          <a:r>
            <a:rPr lang="fr-FR" sz="1050" dirty="0"/>
            <a:t>Passage en CA pour </a:t>
          </a:r>
          <a:r>
            <a:rPr lang="fr-FR" sz="1050" b="1" dirty="0"/>
            <a:t>valider officiellement la propriété ULL2</a:t>
          </a:r>
        </a:p>
      </dgm:t>
    </dgm:pt>
    <dgm:pt modelId="{D8BF629E-85A8-446E-941A-C06D7083B6A0}" type="parTrans" cxnId="{7FA036B8-991B-4EF2-8443-B34F4D2277C3}">
      <dgm:prSet/>
      <dgm:spPr/>
      <dgm:t>
        <a:bodyPr/>
        <a:lstStyle/>
        <a:p>
          <a:endParaRPr lang="fr-FR"/>
        </a:p>
      </dgm:t>
    </dgm:pt>
    <dgm:pt modelId="{63FC0EC2-46ED-4253-9A12-52E8E850AE7E}" type="sibTrans" cxnId="{7FA036B8-991B-4EF2-8443-B34F4D2277C3}">
      <dgm:prSet/>
      <dgm:spPr/>
      <dgm:t>
        <a:bodyPr/>
        <a:lstStyle/>
        <a:p>
          <a:endParaRPr lang="fr-FR"/>
        </a:p>
      </dgm:t>
    </dgm:pt>
    <dgm:pt modelId="{7E552C87-39C2-4427-92B0-C03CC476123A}">
      <dgm:prSet/>
      <dgm:spPr/>
      <dgm:t>
        <a:bodyPr/>
        <a:lstStyle/>
        <a:p>
          <a:r>
            <a:rPr lang="fr-FR" dirty="0">
              <a:solidFill>
                <a:schemeClr val="tx1">
                  <a:lumMod val="50000"/>
                  <a:lumOff val="50000"/>
                </a:schemeClr>
              </a:solidFill>
            </a:rPr>
            <a:t>Concertation de la </a:t>
          </a:r>
          <a:r>
            <a:rPr lang="fr-FR" b="1" dirty="0">
              <a:solidFill>
                <a:schemeClr val="tx1">
                  <a:lumMod val="50000"/>
                  <a:lumOff val="50000"/>
                </a:schemeClr>
              </a:solidFill>
            </a:rPr>
            <a:t>commission scientifique </a:t>
          </a:r>
          <a:r>
            <a:rPr lang="fr-FR" dirty="0">
              <a:solidFill>
                <a:schemeClr val="tx1">
                  <a:lumMod val="50000"/>
                  <a:lumOff val="50000"/>
                </a:schemeClr>
              </a:solidFill>
            </a:rPr>
            <a:t>et des groupes de travail </a:t>
          </a:r>
          <a:r>
            <a:rPr lang="fr-FR" dirty="0" err="1">
              <a:solidFill>
                <a:schemeClr val="tx1">
                  <a:lumMod val="50000"/>
                  <a:lumOff val="50000"/>
                </a:schemeClr>
              </a:solidFill>
            </a:rPr>
            <a:t>MuMo</a:t>
          </a:r>
          <a:r>
            <a:rPr lang="fr-FR" dirty="0">
              <a:solidFill>
                <a:schemeClr val="tx1">
                  <a:lumMod val="50000"/>
                  <a:lumOff val="50000"/>
                </a:schemeClr>
              </a:solidFill>
            </a:rPr>
            <a:t> (2022-2023)</a:t>
          </a:r>
        </a:p>
      </dgm:t>
    </dgm:pt>
    <dgm:pt modelId="{03AAD82A-DCD0-4847-9640-F2F43171428B}" type="parTrans" cxnId="{44E6205E-D426-40FF-8F7C-ED389477DEDA}">
      <dgm:prSet/>
      <dgm:spPr/>
      <dgm:t>
        <a:bodyPr/>
        <a:lstStyle/>
        <a:p>
          <a:endParaRPr lang="fr-FR"/>
        </a:p>
      </dgm:t>
    </dgm:pt>
    <dgm:pt modelId="{A3CD88C8-8145-4E44-A8B1-FD04129BC596}" type="sibTrans" cxnId="{44E6205E-D426-40FF-8F7C-ED389477DEDA}">
      <dgm:prSet/>
      <dgm:spPr/>
      <dgm:t>
        <a:bodyPr/>
        <a:lstStyle/>
        <a:p>
          <a:endParaRPr lang="fr-FR"/>
        </a:p>
      </dgm:t>
    </dgm:pt>
    <dgm:pt modelId="{CBAB04FD-ED17-4755-912A-9F8404B7895F}">
      <dgm:prSet/>
      <dgm:spPr/>
      <dgm:t>
        <a:bodyPr/>
        <a:lstStyle/>
        <a:p>
          <a:r>
            <a:rPr lang="fr-FR" b="1" dirty="0">
              <a:solidFill>
                <a:schemeClr val="tx1">
                  <a:lumMod val="50000"/>
                  <a:lumOff val="50000"/>
                </a:schemeClr>
              </a:solidFill>
            </a:rPr>
            <a:t>Écriture </a:t>
          </a:r>
          <a:r>
            <a:rPr lang="fr-FR" dirty="0">
              <a:solidFill>
                <a:schemeClr val="tx1">
                  <a:lumMod val="50000"/>
                  <a:lumOff val="50000"/>
                </a:schemeClr>
              </a:solidFill>
            </a:rPr>
            <a:t>PSC par la responsable du </a:t>
          </a:r>
          <a:r>
            <a:rPr lang="fr-FR" dirty="0" err="1">
              <a:solidFill>
                <a:schemeClr val="tx1">
                  <a:lumMod val="50000"/>
                  <a:lumOff val="50000"/>
                </a:schemeClr>
              </a:solidFill>
            </a:rPr>
            <a:t>MuMo</a:t>
          </a:r>
          <a:r>
            <a:rPr lang="fr-FR" dirty="0">
              <a:solidFill>
                <a:schemeClr val="tx1">
                  <a:lumMod val="50000"/>
                  <a:lumOff val="50000"/>
                </a:schemeClr>
              </a:solidFill>
            </a:rPr>
            <a:t> (2024-2025)</a:t>
          </a:r>
        </a:p>
        <a:p>
          <a:r>
            <a:rPr lang="fr-FR" b="1" dirty="0">
              <a:solidFill>
                <a:schemeClr val="tx1">
                  <a:lumMod val="50000"/>
                  <a:lumOff val="50000"/>
                </a:schemeClr>
              </a:solidFill>
            </a:rPr>
            <a:t>Relectures</a:t>
          </a:r>
          <a:r>
            <a:rPr lang="fr-FR" dirty="0">
              <a:solidFill>
                <a:schemeClr val="tx1">
                  <a:lumMod val="50000"/>
                  <a:lumOff val="50000"/>
                </a:schemeClr>
              </a:solidFill>
            </a:rPr>
            <a:t> internes et externes (fin 2025)</a:t>
          </a:r>
        </a:p>
      </dgm:t>
    </dgm:pt>
    <dgm:pt modelId="{2D6C7D38-D317-4151-A0D3-D48647407638}" type="parTrans" cxnId="{DEE56720-30D7-457E-85E0-6536F68AB357}">
      <dgm:prSet/>
      <dgm:spPr/>
      <dgm:t>
        <a:bodyPr/>
        <a:lstStyle/>
        <a:p>
          <a:endParaRPr lang="fr-FR"/>
        </a:p>
      </dgm:t>
    </dgm:pt>
    <dgm:pt modelId="{95E48EFC-D00C-4678-A25A-A179BAC9322F}" type="sibTrans" cxnId="{DEE56720-30D7-457E-85E0-6536F68AB357}">
      <dgm:prSet/>
      <dgm:spPr/>
      <dgm:t>
        <a:bodyPr/>
        <a:lstStyle/>
        <a:p>
          <a:endParaRPr lang="fr-FR"/>
        </a:p>
      </dgm:t>
    </dgm:pt>
    <dgm:pt modelId="{32318E03-7352-412C-AA34-4123F9327C2E}">
      <dgm:prSet phldrT="[Texte]"/>
      <dgm:spPr/>
      <dgm:t>
        <a:bodyPr/>
        <a:lstStyle/>
        <a:p>
          <a:r>
            <a:rPr lang="fr-FR" dirty="0"/>
            <a:t>Demande d’appellation Musée de France (2027-2028)</a:t>
          </a:r>
        </a:p>
      </dgm:t>
    </dgm:pt>
    <dgm:pt modelId="{BE44DA58-B559-42AE-A2C9-605D04101485}" type="parTrans" cxnId="{9D865696-B6C4-48E5-8A9F-5F1CAD70348A}">
      <dgm:prSet/>
      <dgm:spPr/>
      <dgm:t>
        <a:bodyPr/>
        <a:lstStyle/>
        <a:p>
          <a:endParaRPr lang="fr-FR"/>
        </a:p>
      </dgm:t>
    </dgm:pt>
    <dgm:pt modelId="{3235F7FC-E3B7-4DA1-8723-692A4C99C651}" type="sibTrans" cxnId="{9D865696-B6C4-48E5-8A9F-5F1CAD70348A}">
      <dgm:prSet/>
      <dgm:spPr/>
      <dgm:t>
        <a:bodyPr/>
        <a:lstStyle/>
        <a:p>
          <a:endParaRPr lang="fr-FR"/>
        </a:p>
      </dgm:t>
    </dgm:pt>
    <dgm:pt modelId="{B4C431B4-C5EC-4810-99E6-D2ADE6B4E926}">
      <dgm:prSet phldrT="[Texte]" custT="1"/>
      <dgm:spPr/>
      <dgm:t>
        <a:bodyPr/>
        <a:lstStyle/>
        <a:p>
          <a:r>
            <a:rPr lang="fr-FR" sz="1050" dirty="0"/>
            <a:t>Dossier (PSC, inventaire et note d’intention) présenté à la </a:t>
          </a:r>
          <a:r>
            <a:rPr lang="fr-FR" sz="1050" b="1" dirty="0"/>
            <a:t>DRAC </a:t>
          </a:r>
        </a:p>
        <a:p>
          <a:r>
            <a:rPr lang="fr-FR" sz="1050" dirty="0"/>
            <a:t>Puis soumis au </a:t>
          </a:r>
          <a:r>
            <a:rPr lang="fr-FR" sz="1050" b="1" dirty="0"/>
            <a:t>Haut-Conseil des MF</a:t>
          </a:r>
        </a:p>
      </dgm:t>
    </dgm:pt>
    <dgm:pt modelId="{8F43E56C-4739-4031-AAF3-E2105A0EB0E6}" type="parTrans" cxnId="{1B0469B2-25F3-48D6-B063-66FB6CD99E4E}">
      <dgm:prSet/>
      <dgm:spPr/>
      <dgm:t>
        <a:bodyPr/>
        <a:lstStyle/>
        <a:p>
          <a:endParaRPr lang="fr-FR"/>
        </a:p>
      </dgm:t>
    </dgm:pt>
    <dgm:pt modelId="{D39DAF65-9604-47C7-A839-54B8D6A2C5AA}" type="sibTrans" cxnId="{1B0469B2-25F3-48D6-B063-66FB6CD99E4E}">
      <dgm:prSet/>
      <dgm:spPr/>
      <dgm:t>
        <a:bodyPr/>
        <a:lstStyle/>
        <a:p>
          <a:endParaRPr lang="fr-FR"/>
        </a:p>
      </dgm:t>
    </dgm:pt>
    <dgm:pt modelId="{36C2C358-5B85-47E4-9B46-15E8D24C0016}" type="pres">
      <dgm:prSet presAssocID="{56FEA843-F4E1-4A0F-A778-23B96FCB08B5}" presName="Name0" presStyleCnt="0">
        <dgm:presLayoutVars>
          <dgm:chMax/>
          <dgm:chPref/>
          <dgm:dir/>
        </dgm:presLayoutVars>
      </dgm:prSet>
      <dgm:spPr/>
    </dgm:pt>
    <dgm:pt modelId="{9E53FBBD-2052-4B99-91AB-D1C75826A408}" type="pres">
      <dgm:prSet presAssocID="{B0D21BD5-3FA6-46E9-81FA-7904CC1CB0D4}" presName="parenttextcomposite" presStyleCnt="0"/>
      <dgm:spPr/>
    </dgm:pt>
    <dgm:pt modelId="{2B150F27-2357-4911-8594-8AB6A7CE8112}" type="pres">
      <dgm:prSet presAssocID="{B0D21BD5-3FA6-46E9-81FA-7904CC1CB0D4}" presName="parenttext" presStyleLbl="revTx" presStyleIdx="0" presStyleCnt="4">
        <dgm:presLayoutVars>
          <dgm:chMax/>
          <dgm:chPref val="2"/>
          <dgm:bulletEnabled val="1"/>
        </dgm:presLayoutVars>
      </dgm:prSet>
      <dgm:spPr/>
    </dgm:pt>
    <dgm:pt modelId="{ADF0F26B-807E-4DC9-B138-5C44799538C5}" type="pres">
      <dgm:prSet presAssocID="{B0D21BD5-3FA6-46E9-81FA-7904CC1CB0D4}" presName="composite" presStyleCnt="0"/>
      <dgm:spPr/>
    </dgm:pt>
    <dgm:pt modelId="{871FE665-CAD9-4BFA-80CE-881932D7B2D6}" type="pres">
      <dgm:prSet presAssocID="{B0D21BD5-3FA6-46E9-81FA-7904CC1CB0D4}" presName="chevron1" presStyleLbl="alignNode1" presStyleIdx="0" presStyleCnt="28"/>
      <dgm:spPr/>
    </dgm:pt>
    <dgm:pt modelId="{56E37002-0E84-4B31-85AC-3C2593DE267B}" type="pres">
      <dgm:prSet presAssocID="{B0D21BD5-3FA6-46E9-81FA-7904CC1CB0D4}" presName="chevron2" presStyleLbl="alignNode1" presStyleIdx="1" presStyleCnt="28"/>
      <dgm:spPr/>
    </dgm:pt>
    <dgm:pt modelId="{B70DE9CA-CA5D-4D35-ABDC-D6933096BE4E}" type="pres">
      <dgm:prSet presAssocID="{B0D21BD5-3FA6-46E9-81FA-7904CC1CB0D4}" presName="chevron3" presStyleLbl="alignNode1" presStyleIdx="2" presStyleCnt="28"/>
      <dgm:spPr/>
    </dgm:pt>
    <dgm:pt modelId="{0B1F2310-B5A6-42EE-BAFE-472FCAA35D16}" type="pres">
      <dgm:prSet presAssocID="{B0D21BD5-3FA6-46E9-81FA-7904CC1CB0D4}" presName="chevron4" presStyleLbl="alignNode1" presStyleIdx="3" presStyleCnt="28"/>
      <dgm:spPr/>
    </dgm:pt>
    <dgm:pt modelId="{F6F27684-F4DB-4338-87CC-47B0CB87784C}" type="pres">
      <dgm:prSet presAssocID="{B0D21BD5-3FA6-46E9-81FA-7904CC1CB0D4}" presName="chevron5" presStyleLbl="alignNode1" presStyleIdx="4" presStyleCnt="28"/>
      <dgm:spPr/>
    </dgm:pt>
    <dgm:pt modelId="{1B57B0DF-2C8A-491D-944C-C673E5776750}" type="pres">
      <dgm:prSet presAssocID="{B0D21BD5-3FA6-46E9-81FA-7904CC1CB0D4}" presName="chevron6" presStyleLbl="alignNode1" presStyleIdx="5" presStyleCnt="28"/>
      <dgm:spPr/>
    </dgm:pt>
    <dgm:pt modelId="{E9ECB2B8-F264-4F77-AEA8-C77FD77E6E51}" type="pres">
      <dgm:prSet presAssocID="{B0D21BD5-3FA6-46E9-81FA-7904CC1CB0D4}" presName="chevron7" presStyleLbl="alignNode1" presStyleIdx="6" presStyleCnt="28"/>
      <dgm:spPr/>
    </dgm:pt>
    <dgm:pt modelId="{663CA2B3-A88D-47C7-B812-E87CD0C88129}" type="pres">
      <dgm:prSet presAssocID="{B0D21BD5-3FA6-46E9-81FA-7904CC1CB0D4}" presName="childtext" presStyleLbl="solidFgAcc1" presStyleIdx="0" presStyleCnt="4" custLinFactNeighborX="-420">
        <dgm:presLayoutVars>
          <dgm:chMax/>
          <dgm:chPref val="0"/>
          <dgm:bulletEnabled val="1"/>
        </dgm:presLayoutVars>
      </dgm:prSet>
      <dgm:spPr/>
    </dgm:pt>
    <dgm:pt modelId="{F0A91553-2184-46D2-9EA8-77E1CD37AD26}" type="pres">
      <dgm:prSet presAssocID="{45552328-A9CE-4504-9F8C-60B68302AE2B}" presName="sibTrans" presStyleCnt="0"/>
      <dgm:spPr/>
    </dgm:pt>
    <dgm:pt modelId="{E443F418-D055-495E-A9C2-F52FB54FBF10}" type="pres">
      <dgm:prSet presAssocID="{E2E22B8A-5B14-4470-A3B6-D59F00BB4D00}" presName="parenttextcomposite" presStyleCnt="0"/>
      <dgm:spPr/>
    </dgm:pt>
    <dgm:pt modelId="{8A90C479-C33D-4E2D-ADD3-B8401D911183}" type="pres">
      <dgm:prSet presAssocID="{E2E22B8A-5B14-4470-A3B6-D59F00BB4D00}" presName="parenttext" presStyleLbl="revTx" presStyleIdx="1" presStyleCnt="4">
        <dgm:presLayoutVars>
          <dgm:chMax/>
          <dgm:chPref val="2"/>
          <dgm:bulletEnabled val="1"/>
        </dgm:presLayoutVars>
      </dgm:prSet>
      <dgm:spPr/>
    </dgm:pt>
    <dgm:pt modelId="{27E77F45-9CC5-4284-9AA3-22A4696706B2}" type="pres">
      <dgm:prSet presAssocID="{E2E22B8A-5B14-4470-A3B6-D59F00BB4D00}" presName="composite" presStyleCnt="0"/>
      <dgm:spPr/>
    </dgm:pt>
    <dgm:pt modelId="{73AAE003-DF0E-4963-B903-3F19140E707D}" type="pres">
      <dgm:prSet presAssocID="{E2E22B8A-5B14-4470-A3B6-D59F00BB4D00}" presName="chevron1" presStyleLbl="alignNode1" presStyleIdx="7" presStyleCnt="28"/>
      <dgm:spPr/>
    </dgm:pt>
    <dgm:pt modelId="{45785709-37AA-4DA7-BDB7-030EFC9D07D6}" type="pres">
      <dgm:prSet presAssocID="{E2E22B8A-5B14-4470-A3B6-D59F00BB4D00}" presName="chevron2" presStyleLbl="alignNode1" presStyleIdx="8" presStyleCnt="28"/>
      <dgm:spPr/>
    </dgm:pt>
    <dgm:pt modelId="{EDE3CD40-B2BA-4B8E-89B4-37BC63B13892}" type="pres">
      <dgm:prSet presAssocID="{E2E22B8A-5B14-4470-A3B6-D59F00BB4D00}" presName="chevron3" presStyleLbl="alignNode1" presStyleIdx="9" presStyleCnt="28"/>
      <dgm:spPr/>
    </dgm:pt>
    <dgm:pt modelId="{2FA0D930-2BD5-49A3-9685-8FEC1D7CE49B}" type="pres">
      <dgm:prSet presAssocID="{E2E22B8A-5B14-4470-A3B6-D59F00BB4D00}" presName="chevron4" presStyleLbl="alignNode1" presStyleIdx="10" presStyleCnt="28"/>
      <dgm:spPr/>
    </dgm:pt>
    <dgm:pt modelId="{C733F3B2-AC1F-42ED-BA50-C277EAE6C552}" type="pres">
      <dgm:prSet presAssocID="{E2E22B8A-5B14-4470-A3B6-D59F00BB4D00}" presName="chevron5" presStyleLbl="alignNode1" presStyleIdx="11" presStyleCnt="28"/>
      <dgm:spPr/>
    </dgm:pt>
    <dgm:pt modelId="{667D4230-2F0C-4DC0-BD07-02CEF2D44B2F}" type="pres">
      <dgm:prSet presAssocID="{E2E22B8A-5B14-4470-A3B6-D59F00BB4D00}" presName="chevron6" presStyleLbl="alignNode1" presStyleIdx="12" presStyleCnt="28"/>
      <dgm:spPr/>
    </dgm:pt>
    <dgm:pt modelId="{FF4BFC28-EC3B-4824-8067-B854C6FF3091}" type="pres">
      <dgm:prSet presAssocID="{E2E22B8A-5B14-4470-A3B6-D59F00BB4D00}" presName="chevron7" presStyleLbl="alignNode1" presStyleIdx="13" presStyleCnt="28"/>
      <dgm:spPr/>
    </dgm:pt>
    <dgm:pt modelId="{AF4D91D6-AC23-4E9E-A34A-0D6014550F4A}" type="pres">
      <dgm:prSet presAssocID="{E2E22B8A-5B14-4470-A3B6-D59F00BB4D00}" presName="childtext" presStyleLbl="solidFgAcc1" presStyleIdx="1" presStyleCnt="4">
        <dgm:presLayoutVars>
          <dgm:chMax/>
          <dgm:chPref val="0"/>
          <dgm:bulletEnabled val="1"/>
        </dgm:presLayoutVars>
      </dgm:prSet>
      <dgm:spPr/>
    </dgm:pt>
    <dgm:pt modelId="{C6892E99-532E-40AD-907B-9EFCDA5940AC}" type="pres">
      <dgm:prSet presAssocID="{F15B6D93-FC27-438F-A0A4-875DA56FE325}" presName="sibTrans" presStyleCnt="0"/>
      <dgm:spPr/>
    </dgm:pt>
    <dgm:pt modelId="{30B57890-F07F-428A-8EF7-BFDA359053FE}" type="pres">
      <dgm:prSet presAssocID="{631636E4-813D-4886-8EEA-B4FBD914C40F}" presName="parenttextcomposite" presStyleCnt="0"/>
      <dgm:spPr/>
    </dgm:pt>
    <dgm:pt modelId="{1D1E23DC-3553-48D4-B6AF-4870CA460EBF}" type="pres">
      <dgm:prSet presAssocID="{631636E4-813D-4886-8EEA-B4FBD914C40F}" presName="parenttext" presStyleLbl="revTx" presStyleIdx="2" presStyleCnt="4">
        <dgm:presLayoutVars>
          <dgm:chMax/>
          <dgm:chPref val="2"/>
          <dgm:bulletEnabled val="1"/>
        </dgm:presLayoutVars>
      </dgm:prSet>
      <dgm:spPr/>
    </dgm:pt>
    <dgm:pt modelId="{AD3D35AA-A169-42DC-A908-D4F8CE74F52E}" type="pres">
      <dgm:prSet presAssocID="{631636E4-813D-4886-8EEA-B4FBD914C40F}" presName="composite" presStyleCnt="0"/>
      <dgm:spPr/>
    </dgm:pt>
    <dgm:pt modelId="{DC7E8304-05B9-420E-A7F3-62091C8AED95}" type="pres">
      <dgm:prSet presAssocID="{631636E4-813D-4886-8EEA-B4FBD914C40F}" presName="chevron1" presStyleLbl="alignNode1" presStyleIdx="14" presStyleCnt="28"/>
      <dgm:spPr/>
    </dgm:pt>
    <dgm:pt modelId="{81B36377-2A40-49C9-BCAE-187D18B70F5A}" type="pres">
      <dgm:prSet presAssocID="{631636E4-813D-4886-8EEA-B4FBD914C40F}" presName="chevron2" presStyleLbl="alignNode1" presStyleIdx="15" presStyleCnt="28"/>
      <dgm:spPr/>
    </dgm:pt>
    <dgm:pt modelId="{32CFA641-C41E-4DCE-9771-49977F1C32F0}" type="pres">
      <dgm:prSet presAssocID="{631636E4-813D-4886-8EEA-B4FBD914C40F}" presName="chevron3" presStyleLbl="alignNode1" presStyleIdx="16" presStyleCnt="28"/>
      <dgm:spPr/>
    </dgm:pt>
    <dgm:pt modelId="{44AF921D-E69C-443E-84A1-345F6D5A8D77}" type="pres">
      <dgm:prSet presAssocID="{631636E4-813D-4886-8EEA-B4FBD914C40F}" presName="chevron4" presStyleLbl="alignNode1" presStyleIdx="17" presStyleCnt="28"/>
      <dgm:spPr/>
    </dgm:pt>
    <dgm:pt modelId="{3581EDC5-8E57-4AFD-B7ED-615B74732082}" type="pres">
      <dgm:prSet presAssocID="{631636E4-813D-4886-8EEA-B4FBD914C40F}" presName="chevron5" presStyleLbl="alignNode1" presStyleIdx="18" presStyleCnt="28"/>
      <dgm:spPr/>
    </dgm:pt>
    <dgm:pt modelId="{E468D31E-39AA-4060-9283-EA55B378460B}" type="pres">
      <dgm:prSet presAssocID="{631636E4-813D-4886-8EEA-B4FBD914C40F}" presName="chevron6" presStyleLbl="alignNode1" presStyleIdx="19" presStyleCnt="28"/>
      <dgm:spPr/>
    </dgm:pt>
    <dgm:pt modelId="{96395BE2-4D97-4C50-826B-B5B6C7646F0A}" type="pres">
      <dgm:prSet presAssocID="{631636E4-813D-4886-8EEA-B4FBD914C40F}" presName="chevron7" presStyleLbl="alignNode1" presStyleIdx="20" presStyleCnt="28"/>
      <dgm:spPr/>
    </dgm:pt>
    <dgm:pt modelId="{94B06E6F-FD1C-495F-8F81-A939FC29C9F9}" type="pres">
      <dgm:prSet presAssocID="{631636E4-813D-4886-8EEA-B4FBD914C40F}" presName="childtext" presStyleLbl="solidFgAcc1" presStyleIdx="2" presStyleCnt="4">
        <dgm:presLayoutVars>
          <dgm:chMax/>
          <dgm:chPref val="0"/>
          <dgm:bulletEnabled val="1"/>
        </dgm:presLayoutVars>
      </dgm:prSet>
      <dgm:spPr/>
    </dgm:pt>
    <dgm:pt modelId="{78476532-1B31-4B11-9959-391388338160}" type="pres">
      <dgm:prSet presAssocID="{BCB6F50A-F111-4214-8314-DFFFE826FF08}" presName="sibTrans" presStyleCnt="0"/>
      <dgm:spPr/>
    </dgm:pt>
    <dgm:pt modelId="{67F774F3-F0B7-41EF-B825-048FC4B0BBA1}" type="pres">
      <dgm:prSet presAssocID="{32318E03-7352-412C-AA34-4123F9327C2E}" presName="parenttextcomposite" presStyleCnt="0"/>
      <dgm:spPr/>
    </dgm:pt>
    <dgm:pt modelId="{21AA14A9-B53C-4CA5-8642-F2EDAE1C4F61}" type="pres">
      <dgm:prSet presAssocID="{32318E03-7352-412C-AA34-4123F9327C2E}" presName="parenttext" presStyleLbl="revTx" presStyleIdx="3" presStyleCnt="4">
        <dgm:presLayoutVars>
          <dgm:chMax/>
          <dgm:chPref val="2"/>
          <dgm:bulletEnabled val="1"/>
        </dgm:presLayoutVars>
      </dgm:prSet>
      <dgm:spPr/>
    </dgm:pt>
    <dgm:pt modelId="{963C24B3-E783-4A99-A203-5161E9C6BE76}" type="pres">
      <dgm:prSet presAssocID="{32318E03-7352-412C-AA34-4123F9327C2E}" presName="composite" presStyleCnt="0"/>
      <dgm:spPr/>
    </dgm:pt>
    <dgm:pt modelId="{852C4ADB-E14B-4640-BE7B-F76D53D17A9D}" type="pres">
      <dgm:prSet presAssocID="{32318E03-7352-412C-AA34-4123F9327C2E}" presName="chevron1" presStyleLbl="alignNode1" presStyleIdx="21" presStyleCnt="28"/>
      <dgm:spPr/>
    </dgm:pt>
    <dgm:pt modelId="{B121761C-EE17-4E79-831A-C9EFC86D7A10}" type="pres">
      <dgm:prSet presAssocID="{32318E03-7352-412C-AA34-4123F9327C2E}" presName="chevron2" presStyleLbl="alignNode1" presStyleIdx="22" presStyleCnt="28"/>
      <dgm:spPr/>
    </dgm:pt>
    <dgm:pt modelId="{A689CDEB-504F-4863-B0CC-E24CE911BE83}" type="pres">
      <dgm:prSet presAssocID="{32318E03-7352-412C-AA34-4123F9327C2E}" presName="chevron3" presStyleLbl="alignNode1" presStyleIdx="23" presStyleCnt="28"/>
      <dgm:spPr/>
    </dgm:pt>
    <dgm:pt modelId="{8165543D-347D-40B4-A2F9-7300726B3CFE}" type="pres">
      <dgm:prSet presAssocID="{32318E03-7352-412C-AA34-4123F9327C2E}" presName="chevron4" presStyleLbl="alignNode1" presStyleIdx="24" presStyleCnt="28"/>
      <dgm:spPr/>
    </dgm:pt>
    <dgm:pt modelId="{78D83532-8C34-4961-ADD5-F7DC37EB418C}" type="pres">
      <dgm:prSet presAssocID="{32318E03-7352-412C-AA34-4123F9327C2E}" presName="chevron5" presStyleLbl="alignNode1" presStyleIdx="25" presStyleCnt="28"/>
      <dgm:spPr/>
    </dgm:pt>
    <dgm:pt modelId="{4D593E92-4A1E-402F-B3A5-3F7161565FF4}" type="pres">
      <dgm:prSet presAssocID="{32318E03-7352-412C-AA34-4123F9327C2E}" presName="chevron6" presStyleLbl="alignNode1" presStyleIdx="26" presStyleCnt="28"/>
      <dgm:spPr/>
    </dgm:pt>
    <dgm:pt modelId="{92E2CB61-B1CF-4A40-ACE8-F83F380AC42C}" type="pres">
      <dgm:prSet presAssocID="{32318E03-7352-412C-AA34-4123F9327C2E}" presName="chevron7" presStyleLbl="alignNode1" presStyleIdx="27" presStyleCnt="28"/>
      <dgm:spPr/>
    </dgm:pt>
    <dgm:pt modelId="{E295B432-FD81-4310-8B99-77F2178B4326}" type="pres">
      <dgm:prSet presAssocID="{32318E03-7352-412C-AA34-4123F9327C2E}" presName="childtext" presStyleLbl="solidFgAcc1" presStyleIdx="3" presStyleCnt="4">
        <dgm:presLayoutVars>
          <dgm:chMax/>
          <dgm:chPref val="0"/>
          <dgm:bulletEnabled val="1"/>
        </dgm:presLayoutVars>
      </dgm:prSet>
      <dgm:spPr/>
    </dgm:pt>
  </dgm:ptLst>
  <dgm:cxnLst>
    <dgm:cxn modelId="{0BC4BB10-C999-40BE-B566-56C844C93E37}" srcId="{E2E22B8A-5B14-4470-A3B6-D59F00BB4D00}" destId="{5633EA49-246C-4D5C-9236-4E3D4718C5A2}" srcOrd="0" destOrd="0" parTransId="{91E77AA9-95C2-43D0-AE18-AEF234B5B11A}" sibTransId="{1BC2D9D7-3F0A-4216-829C-5648999BB42D}"/>
    <dgm:cxn modelId="{28E23516-1833-495A-B0F3-019B293EF8C1}" type="presOf" srcId="{B4C431B4-C5EC-4810-99E6-D2ADE6B4E926}" destId="{E295B432-FD81-4310-8B99-77F2178B4326}" srcOrd="0" destOrd="0" presId="urn:microsoft.com/office/officeart/2008/layout/VerticalAccentList"/>
    <dgm:cxn modelId="{1CEFC01E-DA0F-42D9-B3C6-72496646E837}" type="presOf" srcId="{B0D21BD5-3FA6-46E9-81FA-7904CC1CB0D4}" destId="{2B150F27-2357-4911-8594-8AB6A7CE8112}" srcOrd="0" destOrd="0" presId="urn:microsoft.com/office/officeart/2008/layout/VerticalAccentList"/>
    <dgm:cxn modelId="{DEE56720-30D7-457E-85E0-6536F68AB357}" srcId="{B0D21BD5-3FA6-46E9-81FA-7904CC1CB0D4}" destId="{CBAB04FD-ED17-4755-912A-9F8404B7895F}" srcOrd="2" destOrd="0" parTransId="{2D6C7D38-D317-4151-A0D3-D48647407638}" sibTransId="{95E48EFC-D00C-4678-A25A-A179BAC9322F}"/>
    <dgm:cxn modelId="{216CE525-3ED1-42F6-A47B-ECA6C8181C28}" srcId="{56FEA843-F4E1-4A0F-A778-23B96FCB08B5}" destId="{E2E22B8A-5B14-4470-A3B6-D59F00BB4D00}" srcOrd="1" destOrd="0" parTransId="{50EF5675-ACC9-425C-9C58-56213F65CF68}" sibTransId="{F15B6D93-FC27-438F-A0A4-875DA56FE325}"/>
    <dgm:cxn modelId="{2E9B433F-17F2-4781-92EA-DD9D6E25F57C}" type="presOf" srcId="{56FEA843-F4E1-4A0F-A778-23B96FCB08B5}" destId="{36C2C358-5B85-47E4-9B46-15E8D24C0016}" srcOrd="0" destOrd="0" presId="urn:microsoft.com/office/officeart/2008/layout/VerticalAccentList"/>
    <dgm:cxn modelId="{44E6205E-D426-40FF-8F7C-ED389477DEDA}" srcId="{B0D21BD5-3FA6-46E9-81FA-7904CC1CB0D4}" destId="{7E552C87-39C2-4427-92B0-C03CC476123A}" srcOrd="1" destOrd="0" parTransId="{03AAD82A-DCD0-4847-9640-F2F43171428B}" sibTransId="{A3CD88C8-8145-4E44-A8B1-FD04129BC596}"/>
    <dgm:cxn modelId="{3031A060-D4D4-4B0A-A462-2D5ABCE37C44}" srcId="{56FEA843-F4E1-4A0F-A778-23B96FCB08B5}" destId="{B0D21BD5-3FA6-46E9-81FA-7904CC1CB0D4}" srcOrd="0" destOrd="0" parTransId="{5F4434FD-6CFC-4D7E-AFA9-C90D536D25B4}" sibTransId="{45552328-A9CE-4504-9F8C-60B68302AE2B}"/>
    <dgm:cxn modelId="{05A5A441-1C0B-4E1C-9033-D66F9FC50F78}" type="presOf" srcId="{631636E4-813D-4886-8EEA-B4FBD914C40F}" destId="{1D1E23DC-3553-48D4-B6AF-4870CA460EBF}" srcOrd="0" destOrd="0" presId="urn:microsoft.com/office/officeart/2008/layout/VerticalAccentList"/>
    <dgm:cxn modelId="{246E3E44-B5E2-471E-A4B7-B65D82517672}" type="presOf" srcId="{E2E22B8A-5B14-4470-A3B6-D59F00BB4D00}" destId="{8A90C479-C33D-4E2D-ADD3-B8401D911183}" srcOrd="0" destOrd="0" presId="urn:microsoft.com/office/officeart/2008/layout/VerticalAccentList"/>
    <dgm:cxn modelId="{214B764F-6C57-40EB-BC5F-A7F8007666C8}" srcId="{56FEA843-F4E1-4A0F-A778-23B96FCB08B5}" destId="{631636E4-813D-4886-8EEA-B4FBD914C40F}" srcOrd="2" destOrd="0" parTransId="{2F7494B4-BD0A-4903-AE4C-1AD5962AD892}" sibTransId="{BCB6F50A-F111-4214-8314-DFFFE826FF08}"/>
    <dgm:cxn modelId="{67C2EC71-61D3-42BD-A54E-3D7851E5D03B}" type="presOf" srcId="{401D0140-D543-4D4E-89E2-8C473D6A8D8C}" destId="{663CA2B3-A88D-47C7-B812-E87CD0C88129}" srcOrd="0" destOrd="0" presId="urn:microsoft.com/office/officeart/2008/layout/VerticalAccentList"/>
    <dgm:cxn modelId="{47116E8E-FF73-41DC-B97F-461A058C870D}" type="presOf" srcId="{7DAEA239-322F-45D6-8DE0-DE03E940B230}" destId="{94B06E6F-FD1C-495F-8F81-A939FC29C9F9}" srcOrd="0" destOrd="0" presId="urn:microsoft.com/office/officeart/2008/layout/VerticalAccentList"/>
    <dgm:cxn modelId="{9D865696-B6C4-48E5-8A9F-5F1CAD70348A}" srcId="{56FEA843-F4E1-4A0F-A778-23B96FCB08B5}" destId="{32318E03-7352-412C-AA34-4123F9327C2E}" srcOrd="3" destOrd="0" parTransId="{BE44DA58-B559-42AE-A2C9-605D04101485}" sibTransId="{3235F7FC-E3B7-4DA1-8723-692A4C99C651}"/>
    <dgm:cxn modelId="{56E0E3A6-F309-4388-9B36-7DA694B8A1F7}" type="presOf" srcId="{5633EA49-246C-4D5C-9236-4E3D4718C5A2}" destId="{AF4D91D6-AC23-4E9E-A34A-0D6014550F4A}" srcOrd="0" destOrd="0" presId="urn:microsoft.com/office/officeart/2008/layout/VerticalAccentList"/>
    <dgm:cxn modelId="{87034EA8-1E7A-4D95-BFB1-88B37DAAD5DF}" type="presOf" srcId="{CBAB04FD-ED17-4755-912A-9F8404B7895F}" destId="{663CA2B3-A88D-47C7-B812-E87CD0C88129}" srcOrd="0" destOrd="2" presId="urn:microsoft.com/office/officeart/2008/layout/VerticalAccentList"/>
    <dgm:cxn modelId="{1B0469B2-25F3-48D6-B063-66FB6CD99E4E}" srcId="{32318E03-7352-412C-AA34-4123F9327C2E}" destId="{B4C431B4-C5EC-4810-99E6-D2ADE6B4E926}" srcOrd="0" destOrd="0" parTransId="{8F43E56C-4739-4031-AAF3-E2105A0EB0E6}" sibTransId="{D39DAF65-9604-47C7-A839-54B8D6A2C5AA}"/>
    <dgm:cxn modelId="{7FA036B8-991B-4EF2-8443-B34F4D2277C3}" srcId="{631636E4-813D-4886-8EEA-B4FBD914C40F}" destId="{7DAEA239-322F-45D6-8DE0-DE03E940B230}" srcOrd="0" destOrd="0" parTransId="{D8BF629E-85A8-446E-941A-C06D7083B6A0}" sibTransId="{63FC0EC2-46ED-4253-9A12-52E8E850AE7E}"/>
    <dgm:cxn modelId="{48A268D6-7E8A-41B1-95E1-FA6F78D89AA8}" type="presOf" srcId="{7E552C87-39C2-4427-92B0-C03CC476123A}" destId="{663CA2B3-A88D-47C7-B812-E87CD0C88129}" srcOrd="0" destOrd="1" presId="urn:microsoft.com/office/officeart/2008/layout/VerticalAccentList"/>
    <dgm:cxn modelId="{A41AE2F5-61B2-4C87-88A6-0C8BCDA273E8}" type="presOf" srcId="{32318E03-7352-412C-AA34-4123F9327C2E}" destId="{21AA14A9-B53C-4CA5-8642-F2EDAE1C4F61}" srcOrd="0" destOrd="0" presId="urn:microsoft.com/office/officeart/2008/layout/VerticalAccentList"/>
    <dgm:cxn modelId="{663EB4FD-1489-4F49-9E33-2859258FB83C}" srcId="{B0D21BD5-3FA6-46E9-81FA-7904CC1CB0D4}" destId="{401D0140-D543-4D4E-89E2-8C473D6A8D8C}" srcOrd="0" destOrd="0" parTransId="{EABA4C21-E82E-4E18-A289-4A1A694C39BD}" sibTransId="{43586579-4F82-428F-BC9E-28B7755C5AD4}"/>
    <dgm:cxn modelId="{38758E73-162E-43C5-82EC-E602862BBA3C}" type="presParOf" srcId="{36C2C358-5B85-47E4-9B46-15E8D24C0016}" destId="{9E53FBBD-2052-4B99-91AB-D1C75826A408}" srcOrd="0" destOrd="0" presId="urn:microsoft.com/office/officeart/2008/layout/VerticalAccentList"/>
    <dgm:cxn modelId="{64D2B7B5-1D7F-4E2B-8A7F-1C8B8CA7880E}" type="presParOf" srcId="{9E53FBBD-2052-4B99-91AB-D1C75826A408}" destId="{2B150F27-2357-4911-8594-8AB6A7CE8112}" srcOrd="0" destOrd="0" presId="urn:microsoft.com/office/officeart/2008/layout/VerticalAccentList"/>
    <dgm:cxn modelId="{A443754C-C001-4C57-A684-55BE92B9BD19}" type="presParOf" srcId="{36C2C358-5B85-47E4-9B46-15E8D24C0016}" destId="{ADF0F26B-807E-4DC9-B138-5C44799538C5}" srcOrd="1" destOrd="0" presId="urn:microsoft.com/office/officeart/2008/layout/VerticalAccentList"/>
    <dgm:cxn modelId="{6A648CC1-0F04-482E-A5C8-1761F83DDD21}" type="presParOf" srcId="{ADF0F26B-807E-4DC9-B138-5C44799538C5}" destId="{871FE665-CAD9-4BFA-80CE-881932D7B2D6}" srcOrd="0" destOrd="0" presId="urn:microsoft.com/office/officeart/2008/layout/VerticalAccentList"/>
    <dgm:cxn modelId="{088FFF23-7DD2-4D3B-983A-C1200AF67484}" type="presParOf" srcId="{ADF0F26B-807E-4DC9-B138-5C44799538C5}" destId="{56E37002-0E84-4B31-85AC-3C2593DE267B}" srcOrd="1" destOrd="0" presId="urn:microsoft.com/office/officeart/2008/layout/VerticalAccentList"/>
    <dgm:cxn modelId="{A9089682-EA4F-4F9B-96D7-573818EE8F20}" type="presParOf" srcId="{ADF0F26B-807E-4DC9-B138-5C44799538C5}" destId="{B70DE9CA-CA5D-4D35-ABDC-D6933096BE4E}" srcOrd="2" destOrd="0" presId="urn:microsoft.com/office/officeart/2008/layout/VerticalAccentList"/>
    <dgm:cxn modelId="{CCFA4403-17EF-481D-9414-7E22E4A2BA41}" type="presParOf" srcId="{ADF0F26B-807E-4DC9-B138-5C44799538C5}" destId="{0B1F2310-B5A6-42EE-BAFE-472FCAA35D16}" srcOrd="3" destOrd="0" presId="urn:microsoft.com/office/officeart/2008/layout/VerticalAccentList"/>
    <dgm:cxn modelId="{671F3F18-2E15-415B-AF53-683B98C8DAD9}" type="presParOf" srcId="{ADF0F26B-807E-4DC9-B138-5C44799538C5}" destId="{F6F27684-F4DB-4338-87CC-47B0CB87784C}" srcOrd="4" destOrd="0" presId="urn:microsoft.com/office/officeart/2008/layout/VerticalAccentList"/>
    <dgm:cxn modelId="{F29C283C-A271-4924-82A1-2612C5AB02CA}" type="presParOf" srcId="{ADF0F26B-807E-4DC9-B138-5C44799538C5}" destId="{1B57B0DF-2C8A-491D-944C-C673E5776750}" srcOrd="5" destOrd="0" presId="urn:microsoft.com/office/officeart/2008/layout/VerticalAccentList"/>
    <dgm:cxn modelId="{39B5009B-8F17-4370-AB46-E914383BF774}" type="presParOf" srcId="{ADF0F26B-807E-4DC9-B138-5C44799538C5}" destId="{E9ECB2B8-F264-4F77-AEA8-C77FD77E6E51}" srcOrd="6" destOrd="0" presId="urn:microsoft.com/office/officeart/2008/layout/VerticalAccentList"/>
    <dgm:cxn modelId="{424E0031-AC1F-4C4C-919E-5167390CC401}" type="presParOf" srcId="{ADF0F26B-807E-4DC9-B138-5C44799538C5}" destId="{663CA2B3-A88D-47C7-B812-E87CD0C88129}" srcOrd="7" destOrd="0" presId="urn:microsoft.com/office/officeart/2008/layout/VerticalAccentList"/>
    <dgm:cxn modelId="{E2953872-094C-4E6E-B3B1-7CA7FBCD39D2}" type="presParOf" srcId="{36C2C358-5B85-47E4-9B46-15E8D24C0016}" destId="{F0A91553-2184-46D2-9EA8-77E1CD37AD26}" srcOrd="2" destOrd="0" presId="urn:microsoft.com/office/officeart/2008/layout/VerticalAccentList"/>
    <dgm:cxn modelId="{B1525953-4E26-4B5C-9609-48F30D971CFE}" type="presParOf" srcId="{36C2C358-5B85-47E4-9B46-15E8D24C0016}" destId="{E443F418-D055-495E-A9C2-F52FB54FBF10}" srcOrd="3" destOrd="0" presId="urn:microsoft.com/office/officeart/2008/layout/VerticalAccentList"/>
    <dgm:cxn modelId="{EFD225F1-7DC5-4F61-9F83-91780426882D}" type="presParOf" srcId="{E443F418-D055-495E-A9C2-F52FB54FBF10}" destId="{8A90C479-C33D-4E2D-ADD3-B8401D911183}" srcOrd="0" destOrd="0" presId="urn:microsoft.com/office/officeart/2008/layout/VerticalAccentList"/>
    <dgm:cxn modelId="{D906DB1D-C2D3-47CA-AB4D-3779C6EBA8F1}" type="presParOf" srcId="{36C2C358-5B85-47E4-9B46-15E8D24C0016}" destId="{27E77F45-9CC5-4284-9AA3-22A4696706B2}" srcOrd="4" destOrd="0" presId="urn:microsoft.com/office/officeart/2008/layout/VerticalAccentList"/>
    <dgm:cxn modelId="{BDCC7318-82C1-434D-9203-1B6BC5BFE829}" type="presParOf" srcId="{27E77F45-9CC5-4284-9AA3-22A4696706B2}" destId="{73AAE003-DF0E-4963-B903-3F19140E707D}" srcOrd="0" destOrd="0" presId="urn:microsoft.com/office/officeart/2008/layout/VerticalAccentList"/>
    <dgm:cxn modelId="{2B0D6CDA-3057-402A-8759-143475F2E6D6}" type="presParOf" srcId="{27E77F45-9CC5-4284-9AA3-22A4696706B2}" destId="{45785709-37AA-4DA7-BDB7-030EFC9D07D6}" srcOrd="1" destOrd="0" presId="urn:microsoft.com/office/officeart/2008/layout/VerticalAccentList"/>
    <dgm:cxn modelId="{293D0F50-8A19-417C-B5D5-567E18F4F222}" type="presParOf" srcId="{27E77F45-9CC5-4284-9AA3-22A4696706B2}" destId="{EDE3CD40-B2BA-4B8E-89B4-37BC63B13892}" srcOrd="2" destOrd="0" presId="urn:microsoft.com/office/officeart/2008/layout/VerticalAccentList"/>
    <dgm:cxn modelId="{E4FFAA97-3195-4BE3-B6A9-37D26F0EFBB2}" type="presParOf" srcId="{27E77F45-9CC5-4284-9AA3-22A4696706B2}" destId="{2FA0D930-2BD5-49A3-9685-8FEC1D7CE49B}" srcOrd="3" destOrd="0" presId="urn:microsoft.com/office/officeart/2008/layout/VerticalAccentList"/>
    <dgm:cxn modelId="{E2E5BCCC-ECC9-4D02-BE6A-C85B3A3C9A33}" type="presParOf" srcId="{27E77F45-9CC5-4284-9AA3-22A4696706B2}" destId="{C733F3B2-AC1F-42ED-BA50-C277EAE6C552}" srcOrd="4" destOrd="0" presId="urn:microsoft.com/office/officeart/2008/layout/VerticalAccentList"/>
    <dgm:cxn modelId="{48B6303A-7D3C-4C55-88A0-6B3FD298DF85}" type="presParOf" srcId="{27E77F45-9CC5-4284-9AA3-22A4696706B2}" destId="{667D4230-2F0C-4DC0-BD07-02CEF2D44B2F}" srcOrd="5" destOrd="0" presId="urn:microsoft.com/office/officeart/2008/layout/VerticalAccentList"/>
    <dgm:cxn modelId="{4660541A-F5BA-4AC2-93C8-197B47267C39}" type="presParOf" srcId="{27E77F45-9CC5-4284-9AA3-22A4696706B2}" destId="{FF4BFC28-EC3B-4824-8067-B854C6FF3091}" srcOrd="6" destOrd="0" presId="urn:microsoft.com/office/officeart/2008/layout/VerticalAccentList"/>
    <dgm:cxn modelId="{04EE74E4-84ED-4F05-AA9A-13D1C8CC4BAF}" type="presParOf" srcId="{27E77F45-9CC5-4284-9AA3-22A4696706B2}" destId="{AF4D91D6-AC23-4E9E-A34A-0D6014550F4A}" srcOrd="7" destOrd="0" presId="urn:microsoft.com/office/officeart/2008/layout/VerticalAccentList"/>
    <dgm:cxn modelId="{4D14C025-8096-4F95-AF60-2A20E8FBDB1F}" type="presParOf" srcId="{36C2C358-5B85-47E4-9B46-15E8D24C0016}" destId="{C6892E99-532E-40AD-907B-9EFCDA5940AC}" srcOrd="5" destOrd="0" presId="urn:microsoft.com/office/officeart/2008/layout/VerticalAccentList"/>
    <dgm:cxn modelId="{41A7D0FB-31DA-4457-8D6E-57B9D4F0D4F5}" type="presParOf" srcId="{36C2C358-5B85-47E4-9B46-15E8D24C0016}" destId="{30B57890-F07F-428A-8EF7-BFDA359053FE}" srcOrd="6" destOrd="0" presId="urn:microsoft.com/office/officeart/2008/layout/VerticalAccentList"/>
    <dgm:cxn modelId="{42ADD10E-C74B-4CEA-8AF3-945A9CDCFB7D}" type="presParOf" srcId="{30B57890-F07F-428A-8EF7-BFDA359053FE}" destId="{1D1E23DC-3553-48D4-B6AF-4870CA460EBF}" srcOrd="0" destOrd="0" presId="urn:microsoft.com/office/officeart/2008/layout/VerticalAccentList"/>
    <dgm:cxn modelId="{72FCDE4C-011E-4D11-8642-3675830BBE13}" type="presParOf" srcId="{36C2C358-5B85-47E4-9B46-15E8D24C0016}" destId="{AD3D35AA-A169-42DC-A908-D4F8CE74F52E}" srcOrd="7" destOrd="0" presId="urn:microsoft.com/office/officeart/2008/layout/VerticalAccentList"/>
    <dgm:cxn modelId="{C7BE223B-8079-4C55-9A84-064BE4165DD0}" type="presParOf" srcId="{AD3D35AA-A169-42DC-A908-D4F8CE74F52E}" destId="{DC7E8304-05B9-420E-A7F3-62091C8AED95}" srcOrd="0" destOrd="0" presId="urn:microsoft.com/office/officeart/2008/layout/VerticalAccentList"/>
    <dgm:cxn modelId="{CF963333-7529-4B26-B639-C7319200EF4F}" type="presParOf" srcId="{AD3D35AA-A169-42DC-A908-D4F8CE74F52E}" destId="{81B36377-2A40-49C9-BCAE-187D18B70F5A}" srcOrd="1" destOrd="0" presId="urn:microsoft.com/office/officeart/2008/layout/VerticalAccentList"/>
    <dgm:cxn modelId="{6C30DC65-048D-46F7-BFEC-2E112AD35813}" type="presParOf" srcId="{AD3D35AA-A169-42DC-A908-D4F8CE74F52E}" destId="{32CFA641-C41E-4DCE-9771-49977F1C32F0}" srcOrd="2" destOrd="0" presId="urn:microsoft.com/office/officeart/2008/layout/VerticalAccentList"/>
    <dgm:cxn modelId="{9679DDA1-C4AF-48AD-A40E-11BD85FA406D}" type="presParOf" srcId="{AD3D35AA-A169-42DC-A908-D4F8CE74F52E}" destId="{44AF921D-E69C-443E-84A1-345F6D5A8D77}" srcOrd="3" destOrd="0" presId="urn:microsoft.com/office/officeart/2008/layout/VerticalAccentList"/>
    <dgm:cxn modelId="{1D661C94-C1E7-407D-BA53-E95674DB8CFA}" type="presParOf" srcId="{AD3D35AA-A169-42DC-A908-D4F8CE74F52E}" destId="{3581EDC5-8E57-4AFD-B7ED-615B74732082}" srcOrd="4" destOrd="0" presId="urn:microsoft.com/office/officeart/2008/layout/VerticalAccentList"/>
    <dgm:cxn modelId="{B79AD6A0-EC19-4847-BAB6-9BC546364E50}" type="presParOf" srcId="{AD3D35AA-A169-42DC-A908-D4F8CE74F52E}" destId="{E468D31E-39AA-4060-9283-EA55B378460B}" srcOrd="5" destOrd="0" presId="urn:microsoft.com/office/officeart/2008/layout/VerticalAccentList"/>
    <dgm:cxn modelId="{27FFC4FA-45D8-415D-819B-79CDFCC629F6}" type="presParOf" srcId="{AD3D35AA-A169-42DC-A908-D4F8CE74F52E}" destId="{96395BE2-4D97-4C50-826B-B5B6C7646F0A}" srcOrd="6" destOrd="0" presId="urn:microsoft.com/office/officeart/2008/layout/VerticalAccentList"/>
    <dgm:cxn modelId="{671E5206-0F99-473F-9F37-8BC0B4440309}" type="presParOf" srcId="{AD3D35AA-A169-42DC-A908-D4F8CE74F52E}" destId="{94B06E6F-FD1C-495F-8F81-A939FC29C9F9}" srcOrd="7" destOrd="0" presId="urn:microsoft.com/office/officeart/2008/layout/VerticalAccentList"/>
    <dgm:cxn modelId="{EFA23246-316C-4FC0-BB69-7D09CC59AF9D}" type="presParOf" srcId="{36C2C358-5B85-47E4-9B46-15E8D24C0016}" destId="{78476532-1B31-4B11-9959-391388338160}" srcOrd="8" destOrd="0" presId="urn:microsoft.com/office/officeart/2008/layout/VerticalAccentList"/>
    <dgm:cxn modelId="{0D20BA36-F8A7-4098-B142-A5C30AE7CFC4}" type="presParOf" srcId="{36C2C358-5B85-47E4-9B46-15E8D24C0016}" destId="{67F774F3-F0B7-41EF-B825-048FC4B0BBA1}" srcOrd="9" destOrd="0" presId="urn:microsoft.com/office/officeart/2008/layout/VerticalAccentList"/>
    <dgm:cxn modelId="{FE1E28BA-27E5-4B59-B734-F5BC8332E5DD}" type="presParOf" srcId="{67F774F3-F0B7-41EF-B825-048FC4B0BBA1}" destId="{21AA14A9-B53C-4CA5-8642-F2EDAE1C4F61}" srcOrd="0" destOrd="0" presId="urn:microsoft.com/office/officeart/2008/layout/VerticalAccentList"/>
    <dgm:cxn modelId="{B1F9DD55-8814-40AB-BB4F-8479C11A947C}" type="presParOf" srcId="{36C2C358-5B85-47E4-9B46-15E8D24C0016}" destId="{963C24B3-E783-4A99-A203-5161E9C6BE76}" srcOrd="10" destOrd="0" presId="urn:microsoft.com/office/officeart/2008/layout/VerticalAccentList"/>
    <dgm:cxn modelId="{06060230-E0BB-4EF8-AD62-CB219A02405B}" type="presParOf" srcId="{963C24B3-E783-4A99-A203-5161E9C6BE76}" destId="{852C4ADB-E14B-4640-BE7B-F76D53D17A9D}" srcOrd="0" destOrd="0" presId="urn:microsoft.com/office/officeart/2008/layout/VerticalAccentList"/>
    <dgm:cxn modelId="{099ACA1F-F24B-42C6-929F-B4574306EED7}" type="presParOf" srcId="{963C24B3-E783-4A99-A203-5161E9C6BE76}" destId="{B121761C-EE17-4E79-831A-C9EFC86D7A10}" srcOrd="1" destOrd="0" presId="urn:microsoft.com/office/officeart/2008/layout/VerticalAccentList"/>
    <dgm:cxn modelId="{869AA051-5045-4BDE-BEFE-0F5B37936792}" type="presParOf" srcId="{963C24B3-E783-4A99-A203-5161E9C6BE76}" destId="{A689CDEB-504F-4863-B0CC-E24CE911BE83}" srcOrd="2" destOrd="0" presId="urn:microsoft.com/office/officeart/2008/layout/VerticalAccentList"/>
    <dgm:cxn modelId="{E2FA9DC3-CF63-46D9-860C-CD85A49546B9}" type="presParOf" srcId="{963C24B3-E783-4A99-A203-5161E9C6BE76}" destId="{8165543D-347D-40B4-A2F9-7300726B3CFE}" srcOrd="3" destOrd="0" presId="urn:microsoft.com/office/officeart/2008/layout/VerticalAccentList"/>
    <dgm:cxn modelId="{3ECAD0EF-1018-4746-8104-8960F3ABD7AB}" type="presParOf" srcId="{963C24B3-E783-4A99-A203-5161E9C6BE76}" destId="{78D83532-8C34-4961-ADD5-F7DC37EB418C}" srcOrd="4" destOrd="0" presId="urn:microsoft.com/office/officeart/2008/layout/VerticalAccentList"/>
    <dgm:cxn modelId="{09D82F7C-DE72-4267-A488-3C5E32079E9C}" type="presParOf" srcId="{963C24B3-E783-4A99-A203-5161E9C6BE76}" destId="{4D593E92-4A1E-402F-B3A5-3F7161565FF4}" srcOrd="5" destOrd="0" presId="urn:microsoft.com/office/officeart/2008/layout/VerticalAccentList"/>
    <dgm:cxn modelId="{A3906BBB-3070-477A-B6D1-9F0CCEE9027A}" type="presParOf" srcId="{963C24B3-E783-4A99-A203-5161E9C6BE76}" destId="{92E2CB61-B1CF-4A40-ACE8-F83F380AC42C}" srcOrd="6" destOrd="0" presId="urn:microsoft.com/office/officeart/2008/layout/VerticalAccentList"/>
    <dgm:cxn modelId="{9DECBE4E-1244-468A-BC1D-D723015AEAEF}" type="presParOf" srcId="{963C24B3-E783-4A99-A203-5161E9C6BE76}" destId="{E295B432-FD81-4310-8B99-77F2178B432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50F27-2357-4911-8594-8AB6A7CE8112}">
      <dsp:nvSpPr>
        <dsp:cNvPr id="0" name=""/>
        <dsp:cNvSpPr/>
      </dsp:nvSpPr>
      <dsp:spPr>
        <a:xfrm>
          <a:off x="2581332" y="4170"/>
          <a:ext cx="5053734" cy="45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fr-FR" sz="1500" kern="1200" dirty="0">
              <a:solidFill>
                <a:schemeClr val="tx1">
                  <a:lumMod val="50000"/>
                  <a:lumOff val="50000"/>
                </a:schemeClr>
              </a:solidFill>
            </a:rPr>
            <a:t>Ecriture du PSC (2022-2025)</a:t>
          </a:r>
        </a:p>
      </dsp:txBody>
      <dsp:txXfrm>
        <a:off x="2581332" y="4170"/>
        <a:ext cx="5053734" cy="459430"/>
      </dsp:txXfrm>
    </dsp:sp>
    <dsp:sp modelId="{871FE665-CAD9-4BFA-80CE-881932D7B2D6}">
      <dsp:nvSpPr>
        <dsp:cNvPr id="0" name=""/>
        <dsp:cNvSpPr/>
      </dsp:nvSpPr>
      <dsp:spPr>
        <a:xfrm>
          <a:off x="2581332"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37002-0E84-4B31-85AC-3C2593DE267B}">
      <dsp:nvSpPr>
        <dsp:cNvPr id="0" name=""/>
        <dsp:cNvSpPr/>
      </dsp:nvSpPr>
      <dsp:spPr>
        <a:xfrm>
          <a:off x="3291662"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DE9CA-CA5D-4D35-ABDC-D6933096BE4E}">
      <dsp:nvSpPr>
        <dsp:cNvPr id="0" name=""/>
        <dsp:cNvSpPr/>
      </dsp:nvSpPr>
      <dsp:spPr>
        <a:xfrm>
          <a:off x="4002554"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F2310-B5A6-42EE-BAFE-472FCAA35D16}">
      <dsp:nvSpPr>
        <dsp:cNvPr id="0" name=""/>
        <dsp:cNvSpPr/>
      </dsp:nvSpPr>
      <dsp:spPr>
        <a:xfrm>
          <a:off x="4712884"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27684-F4DB-4338-87CC-47B0CB87784C}">
      <dsp:nvSpPr>
        <dsp:cNvPr id="0" name=""/>
        <dsp:cNvSpPr/>
      </dsp:nvSpPr>
      <dsp:spPr>
        <a:xfrm>
          <a:off x="5423776"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7B0DF-2C8A-491D-944C-C673E5776750}">
      <dsp:nvSpPr>
        <dsp:cNvPr id="0" name=""/>
        <dsp:cNvSpPr/>
      </dsp:nvSpPr>
      <dsp:spPr>
        <a:xfrm>
          <a:off x="6134107"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CB2B8-F264-4F77-AEA8-C77FD77E6E51}">
      <dsp:nvSpPr>
        <dsp:cNvPr id="0" name=""/>
        <dsp:cNvSpPr/>
      </dsp:nvSpPr>
      <dsp:spPr>
        <a:xfrm>
          <a:off x="6844999"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CA2B3-A88D-47C7-B812-E87CD0C88129}">
      <dsp:nvSpPr>
        <dsp:cNvPr id="0" name=""/>
        <dsp:cNvSpPr/>
      </dsp:nvSpPr>
      <dsp:spPr>
        <a:xfrm>
          <a:off x="2559830" y="557188"/>
          <a:ext cx="5119432" cy="74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400050">
            <a:lnSpc>
              <a:spcPct val="90000"/>
            </a:lnSpc>
            <a:spcBef>
              <a:spcPct val="0"/>
            </a:spcBef>
            <a:spcAft>
              <a:spcPct val="35000"/>
            </a:spcAft>
            <a:buNone/>
          </a:pPr>
          <a:r>
            <a:rPr lang="fr-FR" sz="900" kern="1200" dirty="0">
              <a:solidFill>
                <a:schemeClr val="tx1">
                  <a:lumMod val="50000"/>
                  <a:lumOff val="50000"/>
                </a:schemeClr>
              </a:solidFill>
            </a:rPr>
            <a:t>Lancement de la </a:t>
          </a:r>
          <a:r>
            <a:rPr lang="fr-FR" sz="900" b="1" kern="1200" dirty="0">
              <a:solidFill>
                <a:schemeClr val="tx1">
                  <a:lumMod val="50000"/>
                  <a:lumOff val="50000"/>
                </a:schemeClr>
              </a:solidFill>
            </a:rPr>
            <a:t>réflexion </a:t>
          </a:r>
          <a:r>
            <a:rPr lang="fr-FR" sz="900" kern="1200" dirty="0">
              <a:solidFill>
                <a:schemeClr val="tx1">
                  <a:lumMod val="50000"/>
                  <a:lumOff val="50000"/>
                </a:schemeClr>
              </a:solidFill>
            </a:rPr>
            <a:t>après la visite de la conseillère musée DRAC (2022)</a:t>
          </a:r>
        </a:p>
        <a:p>
          <a:pPr marL="0" lvl="0" indent="0" algn="l" defTabSz="400050">
            <a:lnSpc>
              <a:spcPct val="90000"/>
            </a:lnSpc>
            <a:spcBef>
              <a:spcPct val="0"/>
            </a:spcBef>
            <a:spcAft>
              <a:spcPct val="35000"/>
            </a:spcAft>
            <a:buNone/>
          </a:pPr>
          <a:r>
            <a:rPr lang="fr-FR" sz="900" kern="1200" dirty="0">
              <a:solidFill>
                <a:schemeClr val="tx1">
                  <a:lumMod val="50000"/>
                  <a:lumOff val="50000"/>
                </a:schemeClr>
              </a:solidFill>
            </a:rPr>
            <a:t>Concertation de la </a:t>
          </a:r>
          <a:r>
            <a:rPr lang="fr-FR" sz="900" b="1" kern="1200" dirty="0">
              <a:solidFill>
                <a:schemeClr val="tx1">
                  <a:lumMod val="50000"/>
                  <a:lumOff val="50000"/>
                </a:schemeClr>
              </a:solidFill>
            </a:rPr>
            <a:t>commission scientifique </a:t>
          </a:r>
          <a:r>
            <a:rPr lang="fr-FR" sz="900" kern="1200" dirty="0">
              <a:solidFill>
                <a:schemeClr val="tx1">
                  <a:lumMod val="50000"/>
                  <a:lumOff val="50000"/>
                </a:schemeClr>
              </a:solidFill>
            </a:rPr>
            <a:t>et des groupes de travail </a:t>
          </a:r>
          <a:r>
            <a:rPr lang="fr-FR" sz="900" kern="1200" dirty="0" err="1">
              <a:solidFill>
                <a:schemeClr val="tx1">
                  <a:lumMod val="50000"/>
                  <a:lumOff val="50000"/>
                </a:schemeClr>
              </a:solidFill>
            </a:rPr>
            <a:t>MuMo</a:t>
          </a:r>
          <a:r>
            <a:rPr lang="fr-FR" sz="900" kern="1200" dirty="0">
              <a:solidFill>
                <a:schemeClr val="tx1">
                  <a:lumMod val="50000"/>
                  <a:lumOff val="50000"/>
                </a:schemeClr>
              </a:solidFill>
            </a:rPr>
            <a:t> (2022-2023)</a:t>
          </a:r>
        </a:p>
        <a:p>
          <a:pPr marL="0" lvl="0" indent="0" algn="l" defTabSz="400050">
            <a:lnSpc>
              <a:spcPct val="90000"/>
            </a:lnSpc>
            <a:spcBef>
              <a:spcPct val="0"/>
            </a:spcBef>
            <a:spcAft>
              <a:spcPct val="35000"/>
            </a:spcAft>
            <a:buNone/>
          </a:pPr>
          <a:r>
            <a:rPr lang="fr-FR" sz="900" b="1" kern="1200" dirty="0">
              <a:solidFill>
                <a:schemeClr val="tx1">
                  <a:lumMod val="50000"/>
                  <a:lumOff val="50000"/>
                </a:schemeClr>
              </a:solidFill>
            </a:rPr>
            <a:t>Écriture </a:t>
          </a:r>
          <a:r>
            <a:rPr lang="fr-FR" sz="900" kern="1200" dirty="0">
              <a:solidFill>
                <a:schemeClr val="tx1">
                  <a:lumMod val="50000"/>
                  <a:lumOff val="50000"/>
                </a:schemeClr>
              </a:solidFill>
            </a:rPr>
            <a:t>PSC par la responsable du </a:t>
          </a:r>
          <a:r>
            <a:rPr lang="fr-FR" sz="900" kern="1200" dirty="0" err="1">
              <a:solidFill>
                <a:schemeClr val="tx1">
                  <a:lumMod val="50000"/>
                  <a:lumOff val="50000"/>
                </a:schemeClr>
              </a:solidFill>
            </a:rPr>
            <a:t>MuMo</a:t>
          </a:r>
          <a:r>
            <a:rPr lang="fr-FR" sz="900" kern="1200" dirty="0">
              <a:solidFill>
                <a:schemeClr val="tx1">
                  <a:lumMod val="50000"/>
                  <a:lumOff val="50000"/>
                </a:schemeClr>
              </a:solidFill>
            </a:rPr>
            <a:t> (2024-2025)</a:t>
          </a:r>
        </a:p>
        <a:p>
          <a:pPr marL="0" lvl="0" indent="0" algn="l" defTabSz="400050">
            <a:lnSpc>
              <a:spcPct val="90000"/>
            </a:lnSpc>
            <a:spcBef>
              <a:spcPct val="0"/>
            </a:spcBef>
            <a:spcAft>
              <a:spcPct val="35000"/>
            </a:spcAft>
            <a:buNone/>
          </a:pPr>
          <a:r>
            <a:rPr lang="fr-FR" sz="900" b="1" kern="1200" dirty="0">
              <a:solidFill>
                <a:schemeClr val="tx1">
                  <a:lumMod val="50000"/>
                  <a:lumOff val="50000"/>
                </a:schemeClr>
              </a:solidFill>
            </a:rPr>
            <a:t>Relectures</a:t>
          </a:r>
          <a:r>
            <a:rPr lang="fr-FR" sz="900" kern="1200" dirty="0">
              <a:solidFill>
                <a:schemeClr val="tx1">
                  <a:lumMod val="50000"/>
                  <a:lumOff val="50000"/>
                </a:schemeClr>
              </a:solidFill>
            </a:rPr>
            <a:t> internes et externes (fin 2025)</a:t>
          </a:r>
        </a:p>
      </dsp:txBody>
      <dsp:txXfrm>
        <a:off x="2559830" y="557188"/>
        <a:ext cx="5119432" cy="748701"/>
      </dsp:txXfrm>
    </dsp:sp>
    <dsp:sp modelId="{8A90C479-C33D-4E2D-ADD3-B8401D911183}">
      <dsp:nvSpPr>
        <dsp:cNvPr id="0" name=""/>
        <dsp:cNvSpPr/>
      </dsp:nvSpPr>
      <dsp:spPr>
        <a:xfrm>
          <a:off x="2581332" y="1460589"/>
          <a:ext cx="5053734" cy="45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fr-FR" sz="1500" kern="1200" dirty="0">
              <a:solidFill>
                <a:srgbClr val="FF0000"/>
              </a:solidFill>
            </a:rPr>
            <a:t>Validation (janvier 2026) </a:t>
          </a:r>
        </a:p>
      </dsp:txBody>
      <dsp:txXfrm>
        <a:off x="2581332" y="1460589"/>
        <a:ext cx="5053734" cy="459430"/>
      </dsp:txXfrm>
    </dsp:sp>
    <dsp:sp modelId="{73AAE003-DF0E-4963-B903-3F19140E707D}">
      <dsp:nvSpPr>
        <dsp:cNvPr id="0" name=""/>
        <dsp:cNvSpPr/>
      </dsp:nvSpPr>
      <dsp:spPr>
        <a:xfrm>
          <a:off x="2581332"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85709-37AA-4DA7-BDB7-030EFC9D07D6}">
      <dsp:nvSpPr>
        <dsp:cNvPr id="0" name=""/>
        <dsp:cNvSpPr/>
      </dsp:nvSpPr>
      <dsp:spPr>
        <a:xfrm>
          <a:off x="3291662"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3CD40-B2BA-4B8E-89B4-37BC63B13892}">
      <dsp:nvSpPr>
        <dsp:cNvPr id="0" name=""/>
        <dsp:cNvSpPr/>
      </dsp:nvSpPr>
      <dsp:spPr>
        <a:xfrm>
          <a:off x="4002554"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0D930-2BD5-49A3-9685-8FEC1D7CE49B}">
      <dsp:nvSpPr>
        <dsp:cNvPr id="0" name=""/>
        <dsp:cNvSpPr/>
      </dsp:nvSpPr>
      <dsp:spPr>
        <a:xfrm>
          <a:off x="4712884"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3F3B2-AC1F-42ED-BA50-C277EAE6C552}">
      <dsp:nvSpPr>
        <dsp:cNvPr id="0" name=""/>
        <dsp:cNvSpPr/>
      </dsp:nvSpPr>
      <dsp:spPr>
        <a:xfrm>
          <a:off x="5423776"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D4230-2F0C-4DC0-BD07-02CEF2D44B2F}">
      <dsp:nvSpPr>
        <dsp:cNvPr id="0" name=""/>
        <dsp:cNvSpPr/>
      </dsp:nvSpPr>
      <dsp:spPr>
        <a:xfrm>
          <a:off x="6134107"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BFC28-EC3B-4824-8067-B854C6FF3091}">
      <dsp:nvSpPr>
        <dsp:cNvPr id="0" name=""/>
        <dsp:cNvSpPr/>
      </dsp:nvSpPr>
      <dsp:spPr>
        <a:xfrm>
          <a:off x="6844999"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D91D6-AC23-4E9E-A34A-0D6014550F4A}">
      <dsp:nvSpPr>
        <dsp:cNvPr id="0" name=""/>
        <dsp:cNvSpPr/>
      </dsp:nvSpPr>
      <dsp:spPr>
        <a:xfrm>
          <a:off x="2581332" y="2013607"/>
          <a:ext cx="5119432" cy="74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466725">
            <a:lnSpc>
              <a:spcPct val="90000"/>
            </a:lnSpc>
            <a:spcBef>
              <a:spcPct val="0"/>
            </a:spcBef>
            <a:spcAft>
              <a:spcPct val="35000"/>
            </a:spcAft>
            <a:buNone/>
          </a:pPr>
          <a:r>
            <a:rPr lang="fr-FR" sz="1050" b="0" kern="1200" dirty="0">
              <a:solidFill>
                <a:srgbClr val="FF0000"/>
              </a:solidFill>
            </a:rPr>
            <a:t>Présentation à </a:t>
          </a:r>
          <a:r>
            <a:rPr lang="fr-FR" sz="1050" b="1" kern="1200" dirty="0">
              <a:solidFill>
                <a:srgbClr val="FF0000"/>
              </a:solidFill>
            </a:rPr>
            <a:t>l’équipe présidentielle</a:t>
          </a:r>
          <a:r>
            <a:rPr lang="fr-FR" sz="1050" b="0" kern="1200" dirty="0">
              <a:solidFill>
                <a:srgbClr val="FF0000"/>
              </a:solidFill>
            </a:rPr>
            <a:t>, au </a:t>
          </a:r>
          <a:r>
            <a:rPr lang="fr-FR" sz="1050" b="1" kern="1200" dirty="0">
              <a:solidFill>
                <a:srgbClr val="FF0000"/>
              </a:solidFill>
            </a:rPr>
            <a:t>Codir</a:t>
          </a:r>
          <a:r>
            <a:rPr lang="fr-FR" sz="1050" b="0" kern="1200" dirty="0">
              <a:solidFill>
                <a:srgbClr val="FF0000"/>
              </a:solidFill>
            </a:rPr>
            <a:t>, au </a:t>
          </a:r>
          <a:r>
            <a:rPr lang="fr-FR" sz="1050" b="1" kern="1200" dirty="0">
              <a:solidFill>
                <a:srgbClr val="FF0000"/>
              </a:solidFill>
            </a:rPr>
            <a:t>CAC</a:t>
          </a:r>
          <a:r>
            <a:rPr lang="fr-FR" sz="1050" b="0" kern="1200" dirty="0">
              <a:solidFill>
                <a:srgbClr val="FF0000"/>
              </a:solidFill>
            </a:rPr>
            <a:t> pour information et ajustements</a:t>
          </a:r>
        </a:p>
        <a:p>
          <a:pPr marL="0" lvl="0" indent="0" algn="l" defTabSz="466725">
            <a:lnSpc>
              <a:spcPct val="90000"/>
            </a:lnSpc>
            <a:spcBef>
              <a:spcPct val="0"/>
            </a:spcBef>
            <a:spcAft>
              <a:spcPct val="35000"/>
            </a:spcAft>
            <a:buNone/>
          </a:pPr>
          <a:r>
            <a:rPr lang="fr-FR" sz="1050" b="0" kern="1200" dirty="0">
              <a:solidFill>
                <a:srgbClr val="FF0000"/>
              </a:solidFill>
            </a:rPr>
            <a:t>Passage au </a:t>
          </a:r>
          <a:r>
            <a:rPr lang="fr-FR" sz="1050" b="1" kern="1200" dirty="0">
              <a:solidFill>
                <a:srgbClr val="FF0000"/>
              </a:solidFill>
            </a:rPr>
            <a:t>CA</a:t>
          </a:r>
          <a:r>
            <a:rPr lang="fr-FR" sz="1050" b="0" kern="1200" dirty="0">
              <a:solidFill>
                <a:srgbClr val="FF0000"/>
              </a:solidFill>
            </a:rPr>
            <a:t> pour </a:t>
          </a:r>
          <a:r>
            <a:rPr lang="fr-FR" sz="1050" b="1" kern="1200" dirty="0">
              <a:solidFill>
                <a:srgbClr val="FF0000"/>
              </a:solidFill>
            </a:rPr>
            <a:t>validation des orientations et la démarche de demande MF</a:t>
          </a:r>
        </a:p>
      </dsp:txBody>
      <dsp:txXfrm>
        <a:off x="2581332" y="2013607"/>
        <a:ext cx="5119432" cy="748701"/>
      </dsp:txXfrm>
    </dsp:sp>
    <dsp:sp modelId="{1D1E23DC-3553-48D4-B6AF-4870CA460EBF}">
      <dsp:nvSpPr>
        <dsp:cNvPr id="0" name=""/>
        <dsp:cNvSpPr/>
      </dsp:nvSpPr>
      <dsp:spPr>
        <a:xfrm>
          <a:off x="2581332" y="2917007"/>
          <a:ext cx="5053734" cy="45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fr-FR" sz="1500" kern="1200" dirty="0"/>
            <a:t>Ecriture de l’inventaire (2026-2027)</a:t>
          </a:r>
        </a:p>
      </dsp:txBody>
      <dsp:txXfrm>
        <a:off x="2581332" y="2917007"/>
        <a:ext cx="5053734" cy="459430"/>
      </dsp:txXfrm>
    </dsp:sp>
    <dsp:sp modelId="{DC7E8304-05B9-420E-A7F3-62091C8AED95}">
      <dsp:nvSpPr>
        <dsp:cNvPr id="0" name=""/>
        <dsp:cNvSpPr/>
      </dsp:nvSpPr>
      <dsp:spPr>
        <a:xfrm>
          <a:off x="2581332"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36377-2A40-49C9-BCAE-187D18B70F5A}">
      <dsp:nvSpPr>
        <dsp:cNvPr id="0" name=""/>
        <dsp:cNvSpPr/>
      </dsp:nvSpPr>
      <dsp:spPr>
        <a:xfrm>
          <a:off x="3291662"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FA641-C41E-4DCE-9771-49977F1C32F0}">
      <dsp:nvSpPr>
        <dsp:cNvPr id="0" name=""/>
        <dsp:cNvSpPr/>
      </dsp:nvSpPr>
      <dsp:spPr>
        <a:xfrm>
          <a:off x="4002554"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F921D-E69C-443E-84A1-345F6D5A8D77}">
      <dsp:nvSpPr>
        <dsp:cNvPr id="0" name=""/>
        <dsp:cNvSpPr/>
      </dsp:nvSpPr>
      <dsp:spPr>
        <a:xfrm>
          <a:off x="4712884"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1EDC5-8E57-4AFD-B7ED-615B74732082}">
      <dsp:nvSpPr>
        <dsp:cNvPr id="0" name=""/>
        <dsp:cNvSpPr/>
      </dsp:nvSpPr>
      <dsp:spPr>
        <a:xfrm>
          <a:off x="5423776"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8D31E-39AA-4060-9283-EA55B378460B}">
      <dsp:nvSpPr>
        <dsp:cNvPr id="0" name=""/>
        <dsp:cNvSpPr/>
      </dsp:nvSpPr>
      <dsp:spPr>
        <a:xfrm>
          <a:off x="6134107"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95BE2-4D97-4C50-826B-B5B6C7646F0A}">
      <dsp:nvSpPr>
        <dsp:cNvPr id="0" name=""/>
        <dsp:cNvSpPr/>
      </dsp:nvSpPr>
      <dsp:spPr>
        <a:xfrm>
          <a:off x="6844999"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06E6F-FD1C-495F-8F81-A939FC29C9F9}">
      <dsp:nvSpPr>
        <dsp:cNvPr id="0" name=""/>
        <dsp:cNvSpPr/>
      </dsp:nvSpPr>
      <dsp:spPr>
        <a:xfrm>
          <a:off x="2581332" y="3470025"/>
          <a:ext cx="5119432" cy="74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466725">
            <a:lnSpc>
              <a:spcPct val="90000"/>
            </a:lnSpc>
            <a:spcBef>
              <a:spcPct val="0"/>
            </a:spcBef>
            <a:spcAft>
              <a:spcPct val="35000"/>
            </a:spcAft>
            <a:buNone/>
          </a:pPr>
          <a:r>
            <a:rPr lang="fr-FR" sz="1050" kern="1200" dirty="0"/>
            <a:t>Reprise des inventaires précédents, nouveaux champs, mises à jour et uniformisation</a:t>
          </a:r>
        </a:p>
        <a:p>
          <a:pPr marL="0" lvl="0" indent="0" algn="l" defTabSz="466725">
            <a:lnSpc>
              <a:spcPct val="90000"/>
            </a:lnSpc>
            <a:spcBef>
              <a:spcPct val="0"/>
            </a:spcBef>
            <a:spcAft>
              <a:spcPct val="35000"/>
            </a:spcAft>
            <a:buNone/>
          </a:pPr>
          <a:r>
            <a:rPr lang="fr-FR" sz="1050" kern="1200" dirty="0"/>
            <a:t>Passage en CA pour </a:t>
          </a:r>
          <a:r>
            <a:rPr lang="fr-FR" sz="1050" b="1" kern="1200" dirty="0"/>
            <a:t>valider officiellement la propriété ULL2</a:t>
          </a:r>
        </a:p>
      </dsp:txBody>
      <dsp:txXfrm>
        <a:off x="2581332" y="3470025"/>
        <a:ext cx="5119432" cy="748701"/>
      </dsp:txXfrm>
    </dsp:sp>
    <dsp:sp modelId="{21AA14A9-B53C-4CA5-8642-F2EDAE1C4F61}">
      <dsp:nvSpPr>
        <dsp:cNvPr id="0" name=""/>
        <dsp:cNvSpPr/>
      </dsp:nvSpPr>
      <dsp:spPr>
        <a:xfrm>
          <a:off x="2581332" y="4373426"/>
          <a:ext cx="5053734" cy="45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fr-FR" sz="1500" kern="1200" dirty="0"/>
            <a:t>Demande d’appellation Musée de France (2027-2028)</a:t>
          </a:r>
        </a:p>
      </dsp:txBody>
      <dsp:txXfrm>
        <a:off x="2581332" y="4373426"/>
        <a:ext cx="5053734" cy="459430"/>
      </dsp:txXfrm>
    </dsp:sp>
    <dsp:sp modelId="{852C4ADB-E14B-4640-BE7B-F76D53D17A9D}">
      <dsp:nvSpPr>
        <dsp:cNvPr id="0" name=""/>
        <dsp:cNvSpPr/>
      </dsp:nvSpPr>
      <dsp:spPr>
        <a:xfrm>
          <a:off x="2581332"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1761C-EE17-4E79-831A-C9EFC86D7A10}">
      <dsp:nvSpPr>
        <dsp:cNvPr id="0" name=""/>
        <dsp:cNvSpPr/>
      </dsp:nvSpPr>
      <dsp:spPr>
        <a:xfrm>
          <a:off x="3291662"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89CDEB-504F-4863-B0CC-E24CE911BE83}">
      <dsp:nvSpPr>
        <dsp:cNvPr id="0" name=""/>
        <dsp:cNvSpPr/>
      </dsp:nvSpPr>
      <dsp:spPr>
        <a:xfrm>
          <a:off x="4002554"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5543D-347D-40B4-A2F9-7300726B3CFE}">
      <dsp:nvSpPr>
        <dsp:cNvPr id="0" name=""/>
        <dsp:cNvSpPr/>
      </dsp:nvSpPr>
      <dsp:spPr>
        <a:xfrm>
          <a:off x="4712884"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83532-8C34-4961-ADD5-F7DC37EB418C}">
      <dsp:nvSpPr>
        <dsp:cNvPr id="0" name=""/>
        <dsp:cNvSpPr/>
      </dsp:nvSpPr>
      <dsp:spPr>
        <a:xfrm>
          <a:off x="5423776"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93E92-4A1E-402F-B3A5-3F7161565FF4}">
      <dsp:nvSpPr>
        <dsp:cNvPr id="0" name=""/>
        <dsp:cNvSpPr/>
      </dsp:nvSpPr>
      <dsp:spPr>
        <a:xfrm>
          <a:off x="6134107"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2CB61-B1CF-4A40-ACE8-F83F380AC42C}">
      <dsp:nvSpPr>
        <dsp:cNvPr id="0" name=""/>
        <dsp:cNvSpPr/>
      </dsp:nvSpPr>
      <dsp:spPr>
        <a:xfrm>
          <a:off x="6844999"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5B432-FD81-4310-8B99-77F2178B4326}">
      <dsp:nvSpPr>
        <dsp:cNvPr id="0" name=""/>
        <dsp:cNvSpPr/>
      </dsp:nvSpPr>
      <dsp:spPr>
        <a:xfrm>
          <a:off x="2581332" y="4926444"/>
          <a:ext cx="5119432" cy="74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466725">
            <a:lnSpc>
              <a:spcPct val="90000"/>
            </a:lnSpc>
            <a:spcBef>
              <a:spcPct val="0"/>
            </a:spcBef>
            <a:spcAft>
              <a:spcPct val="35000"/>
            </a:spcAft>
            <a:buNone/>
          </a:pPr>
          <a:r>
            <a:rPr lang="fr-FR" sz="1050" kern="1200" dirty="0"/>
            <a:t>Dossier (PSC, inventaire et note d’intention) présenté à la </a:t>
          </a:r>
          <a:r>
            <a:rPr lang="fr-FR" sz="1050" b="1" kern="1200" dirty="0"/>
            <a:t>DRAC </a:t>
          </a:r>
        </a:p>
        <a:p>
          <a:pPr marL="0" lvl="0" indent="0" algn="l" defTabSz="466725">
            <a:lnSpc>
              <a:spcPct val="90000"/>
            </a:lnSpc>
            <a:spcBef>
              <a:spcPct val="0"/>
            </a:spcBef>
            <a:spcAft>
              <a:spcPct val="35000"/>
            </a:spcAft>
            <a:buNone/>
          </a:pPr>
          <a:r>
            <a:rPr lang="fr-FR" sz="1050" kern="1200" dirty="0"/>
            <a:t>Puis soumis au </a:t>
          </a:r>
          <a:r>
            <a:rPr lang="fr-FR" sz="1050" b="1" kern="1200" dirty="0"/>
            <a:t>Haut-Conseil des MF</a:t>
          </a:r>
        </a:p>
      </dsp:txBody>
      <dsp:txXfrm>
        <a:off x="2581332" y="4926444"/>
        <a:ext cx="5119432" cy="7487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3292448" y="2281783"/>
            <a:ext cx="7343853" cy="1814729"/>
          </a:xfrm>
          <a:prstGeom prst="rect">
            <a:avLst/>
          </a:prstGeom>
        </p:spPr>
        <p:txBody>
          <a:bodyPr/>
          <a:lstStyle/>
          <a:p>
            <a:r>
              <a:rPr lang="fr-FR" dirty="0"/>
              <a:t>Gros titre</a:t>
            </a:r>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783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452B654-5BCE-5547-91CD-7A68F08F54CD}" type="slidenum">
              <a:rPr lang="fr-FR" smtClean="0"/>
              <a:t>‹N°›</a:t>
            </a:fld>
            <a:endParaRPr lang="fr-FR"/>
          </a:p>
        </p:txBody>
      </p:sp>
    </p:spTree>
    <p:extLst>
      <p:ext uri="{BB962C8B-B14F-4D97-AF65-F5344CB8AC3E}">
        <p14:creationId xmlns:p14="http://schemas.microsoft.com/office/powerpoint/2010/main" val="137560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452B654-5BCE-5547-91CD-7A68F08F54CD}" type="slidenum">
              <a:rPr lang="fr-FR" smtClean="0"/>
              <a:t>‹N°›</a:t>
            </a:fld>
            <a:endParaRPr lang="fr-FR"/>
          </a:p>
        </p:txBody>
      </p:sp>
    </p:spTree>
    <p:extLst>
      <p:ext uri="{BB962C8B-B14F-4D97-AF65-F5344CB8AC3E}">
        <p14:creationId xmlns:p14="http://schemas.microsoft.com/office/powerpoint/2010/main" val="2129438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45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mailto:sarah.betite@univ-lyon2.fr"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www.univ-lyon2.fr/mum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15229" y="1927068"/>
            <a:ext cx="8317735" cy="3970318"/>
          </a:xfrm>
          <a:prstGeom prst="rect">
            <a:avLst/>
          </a:prstGeom>
          <a:noFill/>
        </p:spPr>
        <p:txBody>
          <a:bodyPr wrap="square" rtlCol="0">
            <a:spAutoFit/>
          </a:bodyPr>
          <a:lstStyle/>
          <a:p>
            <a:r>
              <a:rPr lang="fr-FR" sz="4800" b="1" dirty="0">
                <a:solidFill>
                  <a:schemeClr val="bg1"/>
                </a:solidFill>
                <a:latin typeface="Trebuchet MS" charset="0"/>
                <a:ea typeface="Trebuchet MS" charset="0"/>
                <a:cs typeface="Trebuchet MS" charset="0"/>
              </a:rPr>
              <a:t>Projet Scientifique et Culturel du </a:t>
            </a:r>
            <a:r>
              <a:rPr lang="fr-FR" sz="4800" b="1" dirty="0" err="1">
                <a:solidFill>
                  <a:schemeClr val="bg1"/>
                </a:solidFill>
                <a:latin typeface="Trebuchet MS" charset="0"/>
                <a:ea typeface="Trebuchet MS" charset="0"/>
                <a:cs typeface="Trebuchet MS" charset="0"/>
              </a:rPr>
              <a:t>MuMo</a:t>
            </a:r>
            <a:endParaRPr lang="fr-FR" sz="4800" b="1" dirty="0">
              <a:solidFill>
                <a:schemeClr val="bg1"/>
              </a:solidFill>
              <a:latin typeface="Trebuchet MS" charset="0"/>
              <a:ea typeface="Trebuchet MS" charset="0"/>
              <a:cs typeface="Trebuchet MS" charset="0"/>
            </a:endParaRPr>
          </a:p>
          <a:p>
            <a:r>
              <a:rPr lang="fr-FR" sz="3600" b="1" spc="75" dirty="0">
                <a:latin typeface="Trebuchet MS" panose="020B0603020202020204" pitchFamily="34" charset="0"/>
                <a:ea typeface="Times New Roman" panose="02020603050405020304" pitchFamily="18" charset="0"/>
                <a:cs typeface="Times New Roman" panose="02020603050405020304" pitchFamily="18" charset="0"/>
              </a:rPr>
              <a:t>Pour une éducation du regard par le </a:t>
            </a:r>
            <a:r>
              <a:rPr lang="fr-FR" sz="3600" b="1" spc="75" dirty="0">
                <a:latin typeface="Trebuchet MS" panose="020B0603020202020204" pitchFamily="34" charset="0"/>
                <a:cs typeface="Times New Roman" panose="02020603050405020304" pitchFamily="18" charset="0"/>
              </a:rPr>
              <a:t>patrimoine scientifique</a:t>
            </a:r>
          </a:p>
          <a:p>
            <a:r>
              <a:rPr lang="fr-FR" sz="3600" b="1" spc="75" dirty="0">
                <a:highlight>
                  <a:srgbClr val="FFFF00"/>
                </a:highlight>
                <a:latin typeface="Trebuchet MS" panose="020B0603020202020204" pitchFamily="34" charset="0"/>
                <a:cs typeface="Times New Roman" panose="02020603050405020304" pitchFamily="18" charset="0"/>
              </a:rPr>
              <a:t> </a:t>
            </a:r>
          </a:p>
          <a:p>
            <a:endParaRPr lang="fr-FR" sz="4800" b="1" dirty="0">
              <a:solidFill>
                <a:schemeClr val="bg1"/>
              </a:solidFill>
              <a:latin typeface="Trebuchet MS" charset="0"/>
              <a:ea typeface="Trebuchet MS" charset="0"/>
              <a:cs typeface="Trebuchet MS" charset="0"/>
            </a:endParaRPr>
          </a:p>
        </p:txBody>
      </p:sp>
      <p:sp>
        <p:nvSpPr>
          <p:cNvPr id="3" name="ZoneTexte 2"/>
          <p:cNvSpPr txBox="1"/>
          <p:nvPr/>
        </p:nvSpPr>
        <p:spPr>
          <a:xfrm>
            <a:off x="850391" y="5329609"/>
            <a:ext cx="7262667" cy="1738296"/>
          </a:xfrm>
          <a:prstGeom prst="rect">
            <a:avLst/>
          </a:prstGeom>
          <a:noFill/>
        </p:spPr>
        <p:txBody>
          <a:bodyPr wrap="square" rtlCol="0">
            <a:spAutoFit/>
          </a:bodyPr>
          <a:lstStyle/>
          <a:p>
            <a:pPr algn="ctr">
              <a:lnSpc>
                <a:spcPct val="107000"/>
              </a:lnSpc>
              <a:spcAft>
                <a:spcPts val="800"/>
              </a:spcAft>
            </a:pPr>
            <a:r>
              <a:rPr lang="fr-FR" sz="3200" b="1" spc="75" dirty="0">
                <a:effectLst/>
                <a:latin typeface="Trebuchet MS" panose="020B0603020202020204" pitchFamily="34" charset="0"/>
                <a:ea typeface="Times New Roman" panose="02020603050405020304" pitchFamily="18" charset="0"/>
                <a:cs typeface="Times New Roman" panose="02020603050405020304" pitchFamily="18" charset="0"/>
              </a:rPr>
              <a:t>Les grandes orientations proposées pour la période 2026-2035</a:t>
            </a:r>
          </a:p>
          <a:p>
            <a:pPr algn="ctr">
              <a:lnSpc>
                <a:spcPct val="107000"/>
              </a:lnSpc>
              <a:spcAft>
                <a:spcPts val="800"/>
              </a:spcAft>
            </a:pPr>
            <a:endParaRPr lang="fr-FR" sz="3200" b="1" spc="75" dirty="0">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B5ECE4EC-4C90-48FF-AC53-3911B6CCEE72}"/>
              </a:ext>
            </a:extLst>
          </p:cNvPr>
          <p:cNvSpPr txBox="1"/>
          <p:nvPr/>
        </p:nvSpPr>
        <p:spPr>
          <a:xfrm>
            <a:off x="6526306" y="6488668"/>
            <a:ext cx="6347012" cy="369332"/>
          </a:xfrm>
          <a:prstGeom prst="rect">
            <a:avLst/>
          </a:prstGeom>
          <a:noFill/>
        </p:spPr>
        <p:txBody>
          <a:bodyPr wrap="square" rtlCol="0">
            <a:spAutoFit/>
          </a:bodyPr>
          <a:lstStyle/>
          <a:p>
            <a:r>
              <a:rPr lang="fr-FR" dirty="0"/>
              <a:t>Présentation le 19/01/2026 – Conseil Académique</a:t>
            </a:r>
          </a:p>
        </p:txBody>
      </p:sp>
    </p:spTree>
    <p:extLst>
      <p:ext uri="{BB962C8B-B14F-4D97-AF65-F5344CB8AC3E}">
        <p14:creationId xmlns:p14="http://schemas.microsoft.com/office/powerpoint/2010/main" val="42599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F668F5F5-D755-40DA-BA35-FFC34BEA876E}"/>
              </a:ext>
            </a:extLst>
          </p:cNvPr>
          <p:cNvGraphicFramePr>
            <a:graphicFrameLocks noGrp="1"/>
          </p:cNvGraphicFramePr>
          <p:nvPr>
            <p:extLst>
              <p:ext uri="{D42A27DB-BD31-4B8C-83A1-F6EECF244321}">
                <p14:modId xmlns:p14="http://schemas.microsoft.com/office/powerpoint/2010/main" val="3390034955"/>
              </p:ext>
            </p:extLst>
          </p:nvPr>
        </p:nvGraphicFramePr>
        <p:xfrm>
          <a:off x="1751797" y="900794"/>
          <a:ext cx="10315073" cy="5631667"/>
        </p:xfrm>
        <a:graphic>
          <a:graphicData uri="http://schemas.openxmlformats.org/drawingml/2006/table">
            <a:tbl>
              <a:tblPr firstRow="1" firstCol="1" bandRow="1">
                <a:tableStyleId>{5C22544A-7EE6-4342-B048-85BDC9FD1C3A}</a:tableStyleId>
              </a:tblPr>
              <a:tblGrid>
                <a:gridCol w="603803">
                  <a:extLst>
                    <a:ext uri="{9D8B030D-6E8A-4147-A177-3AD203B41FA5}">
                      <a16:colId xmlns:a16="http://schemas.microsoft.com/office/drawing/2014/main" val="3299680275"/>
                    </a:ext>
                  </a:extLst>
                </a:gridCol>
                <a:gridCol w="1450262">
                  <a:extLst>
                    <a:ext uri="{9D8B030D-6E8A-4147-A177-3AD203B41FA5}">
                      <a16:colId xmlns:a16="http://schemas.microsoft.com/office/drawing/2014/main" val="3934759876"/>
                    </a:ext>
                  </a:extLst>
                </a:gridCol>
                <a:gridCol w="2282029">
                  <a:extLst>
                    <a:ext uri="{9D8B030D-6E8A-4147-A177-3AD203B41FA5}">
                      <a16:colId xmlns:a16="http://schemas.microsoft.com/office/drawing/2014/main" val="3011748714"/>
                    </a:ext>
                  </a:extLst>
                </a:gridCol>
                <a:gridCol w="1756129">
                  <a:extLst>
                    <a:ext uri="{9D8B030D-6E8A-4147-A177-3AD203B41FA5}">
                      <a16:colId xmlns:a16="http://schemas.microsoft.com/office/drawing/2014/main" val="1851478044"/>
                    </a:ext>
                  </a:extLst>
                </a:gridCol>
                <a:gridCol w="1981516">
                  <a:extLst>
                    <a:ext uri="{9D8B030D-6E8A-4147-A177-3AD203B41FA5}">
                      <a16:colId xmlns:a16="http://schemas.microsoft.com/office/drawing/2014/main" val="1181220774"/>
                    </a:ext>
                  </a:extLst>
                </a:gridCol>
                <a:gridCol w="2241334">
                  <a:extLst>
                    <a:ext uri="{9D8B030D-6E8A-4147-A177-3AD203B41FA5}">
                      <a16:colId xmlns:a16="http://schemas.microsoft.com/office/drawing/2014/main" val="2552677406"/>
                    </a:ext>
                  </a:extLst>
                </a:gridCol>
              </a:tblGrid>
              <a:tr h="439200">
                <a:tc>
                  <a:txBody>
                    <a:bodyPr/>
                    <a:lstStyle/>
                    <a:p>
                      <a:pPr>
                        <a:lnSpc>
                          <a:spcPct val="107000"/>
                        </a:lnSpc>
                        <a:spcAft>
                          <a:spcPts val="800"/>
                        </a:spcAft>
                      </a:pPr>
                      <a:r>
                        <a:rPr lang="fr-FR" sz="1200">
                          <a:effectLst/>
                          <a:latin typeface="Trebuchet MS" panose="020B0603020202020204" pitchFamily="34" charset="0"/>
                        </a:rPr>
                        <a:t>Date </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Inventaire</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Médiations</a:t>
                      </a: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Muséographie</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Exposition</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ea typeface="Calibri" panose="020F0502020204030204" pitchFamily="34" charset="0"/>
                          <a:cs typeface="Times New Roman" panose="02020603050405020304" pitchFamily="18" charset="0"/>
                        </a:rPr>
                        <a:t>Échéances institutionnelles </a:t>
                      </a:r>
                    </a:p>
                  </a:txBody>
                  <a:tcPr marL="46380" marR="46380" marT="0" marB="0"/>
                </a:tc>
                <a:extLst>
                  <a:ext uri="{0D108BD9-81ED-4DB2-BD59-A6C34878D82A}">
                    <a16:rowId xmlns:a16="http://schemas.microsoft.com/office/drawing/2014/main" val="3678306418"/>
                  </a:ext>
                </a:extLst>
              </a:tr>
              <a:tr h="574562">
                <a:tc>
                  <a:txBody>
                    <a:bodyPr/>
                    <a:lstStyle/>
                    <a:p>
                      <a:pPr>
                        <a:lnSpc>
                          <a:spcPct val="107000"/>
                        </a:lnSpc>
                        <a:spcAft>
                          <a:spcPts val="800"/>
                        </a:spcAft>
                      </a:pPr>
                      <a:r>
                        <a:rPr lang="fr-FR" sz="1200" dirty="0">
                          <a:effectLst/>
                          <a:latin typeface="Trebuchet MS" panose="020B0603020202020204" pitchFamily="34" charset="0"/>
                        </a:rPr>
                        <a:t>2025-2026</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rowSpan="2">
                  <a:txBody>
                    <a:bodyPr/>
                    <a:lstStyle/>
                    <a:p>
                      <a:pPr>
                        <a:lnSpc>
                          <a:spcPct val="107000"/>
                        </a:lnSpc>
                        <a:spcAft>
                          <a:spcPts val="800"/>
                        </a:spcAft>
                      </a:pPr>
                      <a:r>
                        <a:rPr lang="fr-FR" sz="1200" dirty="0">
                          <a:effectLst/>
                          <a:latin typeface="Trebuchet MS" panose="020B0603020202020204" pitchFamily="34" charset="0"/>
                        </a:rPr>
                        <a:t>Inventaire à terminer sous </a:t>
                      </a:r>
                      <a:r>
                        <a:rPr lang="fr-FR" sz="1200" dirty="0" err="1">
                          <a:effectLst/>
                          <a:latin typeface="Trebuchet MS" panose="020B0603020202020204" pitchFamily="34" charset="0"/>
                        </a:rPr>
                        <a:t>excel</a:t>
                      </a:r>
                      <a:endParaRPr lang="fr-FR" sz="1200" dirty="0">
                        <a:effectLst/>
                        <a:latin typeface="Trebuchet MS" panose="020B0603020202020204" pitchFamily="34" charset="0"/>
                      </a:endParaRPr>
                    </a:p>
                    <a:p>
                      <a:pPr>
                        <a:lnSpc>
                          <a:spcPct val="107000"/>
                        </a:lnSpc>
                        <a:spcAft>
                          <a:spcPts val="800"/>
                        </a:spcAft>
                      </a:pPr>
                      <a:r>
                        <a:rPr lang="fr-FR" sz="1200" dirty="0">
                          <a:effectLst/>
                          <a:latin typeface="Trebuchet MS" panose="020B0603020202020204" pitchFamily="34" charset="0"/>
                        </a:rPr>
                        <a:t> </a:t>
                      </a:r>
                    </a:p>
                    <a:p>
                      <a:pPr>
                        <a:lnSpc>
                          <a:spcPct val="107000"/>
                        </a:lnSpc>
                        <a:spcAft>
                          <a:spcPts val="800"/>
                        </a:spcAft>
                      </a:pPr>
                      <a:r>
                        <a:rPr lang="fr-FR" sz="1200" dirty="0">
                          <a:effectLst/>
                          <a:latin typeface="Trebuchet MS" panose="020B0603020202020204" pitchFamily="34" charset="0"/>
                        </a:rPr>
                        <a:t>Choix du logiciel</a:t>
                      </a:r>
                    </a:p>
                  </a:txBody>
                  <a:tcPr marL="46380" marR="46380" marT="0" marB="0"/>
                </a:tc>
                <a:tc rowSpan="2">
                  <a:txBody>
                    <a:bodyPr/>
                    <a:lstStyle/>
                    <a:p>
                      <a:pPr>
                        <a:lnSpc>
                          <a:spcPct val="107000"/>
                        </a:lnSpc>
                        <a:spcAft>
                          <a:spcPts val="800"/>
                        </a:spcAft>
                      </a:pPr>
                      <a:r>
                        <a:rPr lang="fr-FR" sz="1200" u="none" dirty="0">
                          <a:effectLst/>
                          <a:latin typeface="Trebuchet MS" panose="020B0603020202020204" pitchFamily="34" charset="0"/>
                        </a:rPr>
                        <a:t>Collèges et lycées :</a:t>
                      </a:r>
                      <a:endParaRPr lang="fr-FR" sz="1200" dirty="0">
                        <a:effectLst/>
                        <a:latin typeface="Trebuchet MS" panose="020B0603020202020204" pitchFamily="34" charset="0"/>
                      </a:endParaRPr>
                    </a:p>
                    <a:p>
                      <a:pPr>
                        <a:lnSpc>
                          <a:spcPct val="107000"/>
                        </a:lnSpc>
                        <a:spcAft>
                          <a:spcPts val="800"/>
                        </a:spcAft>
                      </a:pPr>
                      <a:r>
                        <a:rPr lang="fr-FR" sz="1200" dirty="0">
                          <a:effectLst/>
                          <a:latin typeface="Trebuchet MS" panose="020B0603020202020204" pitchFamily="34" charset="0"/>
                        </a:rPr>
                        <a:t>Reprise de l’atelier « la Valise de l’archéologue » ; Création d’une visite guidée « religions ».</a:t>
                      </a:r>
                    </a:p>
                    <a:p>
                      <a:pPr>
                        <a:lnSpc>
                          <a:spcPct val="107000"/>
                        </a:lnSpc>
                        <a:spcAft>
                          <a:spcPts val="800"/>
                        </a:spcAft>
                      </a:pPr>
                      <a:r>
                        <a:rPr lang="fr-FR" sz="1200" dirty="0">
                          <a:effectLst/>
                          <a:latin typeface="Trebuchet MS" panose="020B0603020202020204" pitchFamily="34" charset="0"/>
                        </a:rPr>
                        <a:t>Publics </a:t>
                      </a:r>
                      <a:r>
                        <a:rPr lang="fr-FR" sz="1200" u="none" dirty="0">
                          <a:effectLst/>
                          <a:latin typeface="Trebuchet MS" panose="020B0603020202020204" pitchFamily="34" charset="0"/>
                        </a:rPr>
                        <a:t>mal-voyants</a:t>
                      </a:r>
                      <a:r>
                        <a:rPr lang="fr-FR" sz="1200" dirty="0">
                          <a:effectLst/>
                          <a:latin typeface="Trebuchet MS" panose="020B0603020202020204" pitchFamily="34" charset="0"/>
                        </a:rPr>
                        <a:t> : création d’une visite tactile</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rowSpan="2">
                  <a:txBody>
                    <a:bodyPr/>
                    <a:lstStyle/>
                    <a:p>
                      <a:pPr>
                        <a:lnSpc>
                          <a:spcPct val="107000"/>
                        </a:lnSpc>
                        <a:spcAft>
                          <a:spcPts val="800"/>
                        </a:spcAft>
                      </a:pPr>
                      <a:r>
                        <a:rPr lang="fr-FR" sz="1200" dirty="0">
                          <a:effectLst/>
                          <a:latin typeface="Trebuchet MS" panose="020B0603020202020204" pitchFamily="34" charset="0"/>
                        </a:rPr>
                        <a:t>Février-octobre 2026 : les plâtres dépôts de l’ENSBA de Lyon (expo-dossier)</a:t>
                      </a:r>
                    </a:p>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ea typeface="Calibri" panose="020F0502020204030204" pitchFamily="34" charset="0"/>
                          <a:cs typeface="Times New Roman" panose="02020603050405020304" pitchFamily="18" charset="0"/>
                        </a:rPr>
                        <a:t>Validation du PSC par ULL2</a:t>
                      </a:r>
                    </a:p>
                  </a:txBody>
                  <a:tcPr marL="46380" marR="46380" marT="0" marB="0"/>
                </a:tc>
                <a:extLst>
                  <a:ext uri="{0D108BD9-81ED-4DB2-BD59-A6C34878D82A}">
                    <a16:rowId xmlns:a16="http://schemas.microsoft.com/office/drawing/2014/main" val="3159085447"/>
                  </a:ext>
                </a:extLst>
              </a:tr>
              <a:tr h="1068735">
                <a:tc>
                  <a:txBody>
                    <a:bodyPr/>
                    <a:lstStyle/>
                    <a:p>
                      <a:pPr>
                        <a:lnSpc>
                          <a:spcPct val="107000"/>
                        </a:lnSpc>
                        <a:spcAft>
                          <a:spcPts val="800"/>
                        </a:spcAft>
                      </a:pPr>
                      <a:r>
                        <a:rPr lang="fr-FR" sz="1200">
                          <a:effectLst/>
                          <a:latin typeface="Trebuchet MS" panose="020B0603020202020204" pitchFamily="34" charset="0"/>
                        </a:rPr>
                        <a:t>2026-2027</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vMerge="1">
                  <a:txBody>
                    <a:bodyPr/>
                    <a:lstStyle/>
                    <a:p>
                      <a:endParaRPr lang="fr-FR" dirty="0"/>
                    </a:p>
                  </a:txBody>
                  <a:tcPr/>
                </a:tc>
                <a:tc vMerge="1">
                  <a:txBody>
                    <a:bodyPr/>
                    <a:lstStyle/>
                    <a:p>
                      <a:endParaRPr lang="fr-FR" dirty="0"/>
                    </a:p>
                  </a:txBody>
                  <a:tcPr/>
                </a:tc>
                <a:tc>
                  <a:txBody>
                    <a:bodyPr/>
                    <a:lstStyle/>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vMerge="1">
                  <a:txBody>
                    <a:bodyPr/>
                    <a:lstStyle/>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ea typeface="Calibri" panose="020F0502020204030204" pitchFamily="34" charset="0"/>
                          <a:cs typeface="Times New Roman" panose="02020603050405020304" pitchFamily="18" charset="0"/>
                        </a:rPr>
                        <a:t>Passage de l’inventaire en CA ULL2</a:t>
                      </a:r>
                    </a:p>
                    <a:p>
                      <a:pPr>
                        <a:lnSpc>
                          <a:spcPct val="107000"/>
                        </a:lnSpc>
                        <a:spcAft>
                          <a:spcPts val="800"/>
                        </a:spcAft>
                      </a:pPr>
                      <a:r>
                        <a:rPr lang="fr-FR" sz="1200" dirty="0">
                          <a:effectLst/>
                          <a:latin typeface="Trebuchet MS" panose="020B0603020202020204" pitchFamily="34" charset="0"/>
                          <a:ea typeface="Calibri" panose="020F0502020204030204" pitchFamily="34" charset="0"/>
                          <a:cs typeface="Times New Roman" panose="02020603050405020304" pitchFamily="18" charset="0"/>
                        </a:rPr>
                        <a:t>Lancement de la demande d’appellation MF (DRAC et MC)</a:t>
                      </a:r>
                    </a:p>
                  </a:txBody>
                  <a:tcPr marL="46380" marR="46380" marT="0" marB="0"/>
                </a:tc>
                <a:extLst>
                  <a:ext uri="{0D108BD9-81ED-4DB2-BD59-A6C34878D82A}">
                    <a16:rowId xmlns:a16="http://schemas.microsoft.com/office/drawing/2014/main" val="1367724604"/>
                  </a:ext>
                </a:extLst>
              </a:tr>
              <a:tr h="1037060">
                <a:tc>
                  <a:txBody>
                    <a:bodyPr/>
                    <a:lstStyle/>
                    <a:p>
                      <a:pPr>
                        <a:lnSpc>
                          <a:spcPct val="107000"/>
                        </a:lnSpc>
                        <a:spcAft>
                          <a:spcPts val="800"/>
                        </a:spcAft>
                      </a:pPr>
                      <a:r>
                        <a:rPr lang="fr-FR" sz="1200">
                          <a:effectLst/>
                          <a:latin typeface="Trebuchet MS" panose="020B0603020202020204" pitchFamily="34" charset="0"/>
                        </a:rPr>
                        <a:t>2027-2028</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Couverture photographique </a:t>
                      </a:r>
                    </a:p>
                    <a:p>
                      <a:pPr>
                        <a:lnSpc>
                          <a:spcPct val="107000"/>
                        </a:lnSpc>
                        <a:spcAft>
                          <a:spcPts val="800"/>
                        </a:spcAft>
                      </a:pPr>
                      <a:r>
                        <a:rPr lang="fr-FR" sz="1200" dirty="0">
                          <a:effectLst/>
                          <a:latin typeface="Trebuchet MS" panose="020B0603020202020204" pitchFamily="34" charset="0"/>
                        </a:rPr>
                        <a:t> </a:t>
                      </a:r>
                    </a:p>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rowSpan="2">
                  <a:txBody>
                    <a:bodyPr/>
                    <a:lstStyle/>
                    <a:p>
                      <a:pPr>
                        <a:lnSpc>
                          <a:spcPct val="107000"/>
                        </a:lnSpc>
                        <a:spcAft>
                          <a:spcPts val="800"/>
                        </a:spcAft>
                      </a:pPr>
                      <a:r>
                        <a:rPr lang="fr-FR" sz="1200" dirty="0">
                          <a:effectLst/>
                          <a:latin typeface="Trebuchet MS" panose="020B0603020202020204" pitchFamily="34" charset="0"/>
                        </a:rPr>
                        <a:t>Livret FALC et trame de visite </a:t>
                      </a:r>
                      <a:r>
                        <a:rPr lang="fr-FR" sz="1200" u="none" dirty="0">
                          <a:effectLst/>
                          <a:latin typeface="Trebuchet MS" panose="020B0603020202020204" pitchFamily="34" charset="0"/>
                        </a:rPr>
                        <a:t>handicap mental</a:t>
                      </a:r>
                      <a:r>
                        <a:rPr lang="fr-FR" sz="1200" dirty="0">
                          <a:effectLst/>
                          <a:latin typeface="Trebuchet MS" panose="020B0603020202020204" pitchFamily="34" charset="0"/>
                        </a:rPr>
                        <a:t> ;</a:t>
                      </a:r>
                    </a:p>
                    <a:p>
                      <a:pPr>
                        <a:lnSpc>
                          <a:spcPct val="107000"/>
                        </a:lnSpc>
                        <a:spcAft>
                          <a:spcPts val="800"/>
                        </a:spcAft>
                      </a:pPr>
                      <a:r>
                        <a:rPr lang="fr-FR" sz="1200" dirty="0">
                          <a:effectLst/>
                          <a:latin typeface="Trebuchet MS" panose="020B0603020202020204" pitchFamily="34" charset="0"/>
                        </a:rPr>
                        <a:t>Conception nouvel atelier arts plastique pour les scolaires</a:t>
                      </a:r>
                    </a:p>
                  </a:txBody>
                  <a:tcPr marL="46380" marR="46380" marT="0" marB="0"/>
                </a:tc>
                <a:tc rowSpan="3">
                  <a:txBody>
                    <a:bodyPr/>
                    <a:lstStyle/>
                    <a:p>
                      <a:pPr>
                        <a:lnSpc>
                          <a:spcPct val="107000"/>
                        </a:lnSpc>
                        <a:spcAft>
                          <a:spcPts val="800"/>
                        </a:spcAft>
                      </a:pPr>
                      <a:r>
                        <a:rPr lang="fr-FR" sz="1200" dirty="0">
                          <a:effectLst/>
                          <a:latin typeface="Trebuchet MS" panose="020B0603020202020204" pitchFamily="34" charset="0"/>
                        </a:rPr>
                        <a:t>Conception des apports à mettre en œuvre sur 5 thématiques.</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Septembre 27 : plaques de verre (expo-dossier, bicentenaire photo)</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ea typeface="Calibri" panose="020F0502020204030204" pitchFamily="34" charset="0"/>
                          <a:cs typeface="Times New Roman" panose="02020603050405020304" pitchFamily="18" charset="0"/>
                        </a:rPr>
                        <a:t>Suite appellation MF</a:t>
                      </a:r>
                    </a:p>
                  </a:txBody>
                  <a:tcPr marL="46380" marR="46380" marT="0" marB="0"/>
                </a:tc>
                <a:extLst>
                  <a:ext uri="{0D108BD9-81ED-4DB2-BD59-A6C34878D82A}">
                    <a16:rowId xmlns:a16="http://schemas.microsoft.com/office/drawing/2014/main" val="4224615412"/>
                  </a:ext>
                </a:extLst>
              </a:tr>
              <a:tr h="714261">
                <a:tc>
                  <a:txBody>
                    <a:bodyPr/>
                    <a:lstStyle/>
                    <a:p>
                      <a:pPr>
                        <a:lnSpc>
                          <a:spcPct val="107000"/>
                        </a:lnSpc>
                        <a:spcAft>
                          <a:spcPts val="800"/>
                        </a:spcAft>
                      </a:pPr>
                      <a:r>
                        <a:rPr lang="fr-FR" sz="1200">
                          <a:effectLst/>
                          <a:latin typeface="Trebuchet MS" panose="020B0603020202020204" pitchFamily="34" charset="0"/>
                        </a:rPr>
                        <a:t>2028-2029</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a:effectLst/>
                          <a:latin typeface="Trebuchet MS" panose="020B0603020202020204" pitchFamily="34" charset="0"/>
                        </a:rPr>
                        <a:t>Acquisition du logiciel, monter la base de données</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vMerge="1">
                  <a:txBody>
                    <a:bodyPr/>
                    <a:lstStyle/>
                    <a:p>
                      <a:pPr>
                        <a:lnSpc>
                          <a:spcPct val="107000"/>
                        </a:lnSpc>
                        <a:spcAft>
                          <a:spcPts val="800"/>
                        </a:spcAft>
                      </a:pPr>
                      <a:endParaRPr lang="fr-FR" sz="1200" dirty="0">
                        <a:effectLst/>
                        <a:latin typeface="Trebuchet MS" panose="020B0603020202020204" pitchFamily="34" charset="0"/>
                      </a:endParaRPr>
                    </a:p>
                  </a:txBody>
                  <a:tcPr/>
                </a:tc>
                <a:tc vMerge="1">
                  <a:txBody>
                    <a:bodyPr/>
                    <a:lstStyle/>
                    <a:p>
                      <a:endParaRPr lang="fr-FR"/>
                    </a:p>
                  </a:txBody>
                  <a:tcPr/>
                </a:tc>
                <a:tc>
                  <a:txBody>
                    <a:bodyPr/>
                    <a:lstStyle/>
                    <a:p>
                      <a:pPr>
                        <a:lnSpc>
                          <a:spcPct val="107000"/>
                        </a:lnSpc>
                        <a:spcAft>
                          <a:spcPts val="800"/>
                        </a:spcAft>
                      </a:pPr>
                      <a:r>
                        <a:rPr lang="fr-FR" sz="1200" dirty="0">
                          <a:effectLst/>
                          <a:latin typeface="Trebuchet MS" panose="020B0603020202020204" pitchFamily="34" charset="0"/>
                        </a:rPr>
                        <a:t>2029 ? Processus d’héroïsation aux époques hellénistiques et impériales (ANR)</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extLst>
                  <a:ext uri="{0D108BD9-81ED-4DB2-BD59-A6C34878D82A}">
                    <a16:rowId xmlns:a16="http://schemas.microsoft.com/office/drawing/2014/main" val="360969207"/>
                  </a:ext>
                </a:extLst>
              </a:tr>
              <a:tr h="499044">
                <a:tc>
                  <a:txBody>
                    <a:bodyPr/>
                    <a:lstStyle/>
                    <a:p>
                      <a:pPr>
                        <a:lnSpc>
                          <a:spcPct val="107000"/>
                        </a:lnSpc>
                        <a:spcAft>
                          <a:spcPts val="800"/>
                        </a:spcAft>
                      </a:pPr>
                      <a:r>
                        <a:rPr lang="fr-FR" sz="1200">
                          <a:effectLst/>
                          <a:latin typeface="Trebuchet MS" panose="020B0603020202020204" pitchFamily="34" charset="0"/>
                        </a:rPr>
                        <a:t>2029-2030</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r>
                        <a:rPr lang="fr-FR" sz="1200" dirty="0">
                          <a:effectLst/>
                          <a:latin typeface="Trebuchet MS" panose="020B0603020202020204" pitchFamily="34" charset="0"/>
                        </a:rPr>
                        <a:t>Réflexion hors-les-murs (quartier)</a:t>
                      </a:r>
                      <a:endParaRPr lang="fr-FR" dirty="0"/>
                    </a:p>
                  </a:txBody>
                  <a:tcPr marL="46380" marR="46380" marT="0" marB="0"/>
                </a:tc>
                <a:tc vMerge="1">
                  <a:txBody>
                    <a:bodyPr/>
                    <a:lstStyle/>
                    <a:p>
                      <a:endParaRPr lang="fr-F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extLst>
                  <a:ext uri="{0D108BD9-81ED-4DB2-BD59-A6C34878D82A}">
                    <a16:rowId xmlns:a16="http://schemas.microsoft.com/office/drawing/2014/main" val="3483742807"/>
                  </a:ext>
                </a:extLst>
              </a:tr>
              <a:tr h="428623">
                <a:tc>
                  <a:txBody>
                    <a:bodyPr/>
                    <a:lstStyle/>
                    <a:p>
                      <a:pPr>
                        <a:lnSpc>
                          <a:spcPct val="107000"/>
                        </a:lnSpc>
                        <a:spcAft>
                          <a:spcPts val="800"/>
                        </a:spcAft>
                      </a:pPr>
                      <a:r>
                        <a:rPr lang="fr-FR" sz="1200">
                          <a:effectLst/>
                          <a:latin typeface="Trebuchet MS" panose="020B0603020202020204" pitchFamily="34" charset="0"/>
                        </a:rPr>
                        <a:t>2030-2031</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Versement et mise en ligne</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rowSpan="2">
                  <a:txBody>
                    <a:bodyPr/>
                    <a:lstStyle/>
                    <a:p>
                      <a:pPr>
                        <a:lnSpc>
                          <a:spcPct val="107000"/>
                        </a:lnSpc>
                        <a:spcAft>
                          <a:spcPts val="800"/>
                        </a:spcAft>
                      </a:pPr>
                      <a:r>
                        <a:rPr lang="fr-FR" sz="1200" dirty="0">
                          <a:effectLst/>
                          <a:latin typeface="Trebuchet MS" panose="020B0603020202020204" pitchFamily="34" charset="0"/>
                        </a:rPr>
                        <a:t>Mise en œuvre progressive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2031 ? moulages médiévaux de Focillon </a:t>
                      </a:r>
                    </a:p>
                  </a:txBody>
                  <a:tcPr marL="46380" marR="46380" marT="0" marB="0"/>
                </a:tc>
                <a:tc>
                  <a:txBody>
                    <a:bodyPr/>
                    <a:lstStyle/>
                    <a:p>
                      <a:pPr>
                        <a:lnSpc>
                          <a:spcPct val="107000"/>
                        </a:lnSpc>
                        <a:spcAft>
                          <a:spcPts val="800"/>
                        </a:spcAft>
                      </a:pP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extLst>
                  <a:ext uri="{0D108BD9-81ED-4DB2-BD59-A6C34878D82A}">
                    <a16:rowId xmlns:a16="http://schemas.microsoft.com/office/drawing/2014/main" val="177217691"/>
                  </a:ext>
                </a:extLst>
              </a:tr>
              <a:tr h="815521">
                <a:tc>
                  <a:txBody>
                    <a:bodyPr/>
                    <a:lstStyle/>
                    <a:p>
                      <a:pPr>
                        <a:lnSpc>
                          <a:spcPct val="107000"/>
                        </a:lnSpc>
                        <a:spcAft>
                          <a:spcPts val="800"/>
                        </a:spcAft>
                      </a:pPr>
                      <a:r>
                        <a:rPr lang="fr-FR" sz="1200" dirty="0">
                          <a:effectLst/>
                          <a:latin typeface="Trebuchet MS" panose="020B0603020202020204" pitchFamily="34" charset="0"/>
                        </a:rPr>
                        <a:t>Après 2031</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Publication d’un catalogue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Réflexion publics hors temps scolaires, séniors, tourisme, etc.</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vMerge="1">
                  <a:txBody>
                    <a:bodyPr/>
                    <a:lstStyle/>
                    <a:p>
                      <a:endParaRPr lang="fr-FR"/>
                    </a:p>
                  </a:txBody>
                  <a:tcPr/>
                </a:tc>
                <a:tc>
                  <a:txBody>
                    <a:bodyPr/>
                    <a:lstStyle/>
                    <a:p>
                      <a:pPr>
                        <a:lnSpc>
                          <a:spcPct val="107000"/>
                        </a:lnSpc>
                        <a:spcAft>
                          <a:spcPts val="800"/>
                        </a:spcAft>
                      </a:pPr>
                      <a:r>
                        <a:rPr lang="fr-FR" sz="1200" dirty="0">
                          <a:effectLst/>
                          <a:latin typeface="Trebuchet MS" panose="020B0603020202020204" pitchFamily="34" charset="0"/>
                        </a:rPr>
                        <a:t>2033 ? Les copies ayant valeur d’</a:t>
                      </a:r>
                      <a:r>
                        <a:rPr lang="fr-FR" sz="1200" dirty="0" err="1">
                          <a:effectLst/>
                          <a:latin typeface="Trebuchet MS" panose="020B0603020202020204" pitchFamily="34" charset="0"/>
                        </a:rPr>
                        <a:t>unicum</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extLst>
                  <a:ext uri="{0D108BD9-81ED-4DB2-BD59-A6C34878D82A}">
                    <a16:rowId xmlns:a16="http://schemas.microsoft.com/office/drawing/2014/main" val="1801761065"/>
                  </a:ext>
                </a:extLst>
              </a:tr>
            </a:tbl>
          </a:graphicData>
        </a:graphic>
      </p:graphicFrame>
      <p:sp>
        <p:nvSpPr>
          <p:cNvPr id="3" name="ZoneTexte 2">
            <a:extLst>
              <a:ext uri="{FF2B5EF4-FFF2-40B4-BE49-F238E27FC236}">
                <a16:creationId xmlns:a16="http://schemas.microsoft.com/office/drawing/2014/main" id="{1826CB26-56CA-44AC-A382-3B8BE4E2DD69}"/>
              </a:ext>
            </a:extLst>
          </p:cNvPr>
          <p:cNvSpPr txBox="1"/>
          <p:nvPr/>
        </p:nvSpPr>
        <p:spPr>
          <a:xfrm>
            <a:off x="367553" y="-49775"/>
            <a:ext cx="9686883" cy="769441"/>
          </a:xfrm>
          <a:prstGeom prst="rect">
            <a:avLst/>
          </a:prstGeom>
          <a:noFill/>
        </p:spPr>
        <p:txBody>
          <a:bodyPr wrap="none" rtlCol="0">
            <a:spAutoFit/>
          </a:bodyPr>
          <a:lstStyle/>
          <a:p>
            <a:r>
              <a:rPr lang="fr-FR" sz="4400" b="1" dirty="0"/>
              <a:t>Calendrier prévisionnel 2026-2035</a:t>
            </a:r>
          </a:p>
        </p:txBody>
      </p:sp>
    </p:spTree>
    <p:extLst>
      <p:ext uri="{BB962C8B-B14F-4D97-AF65-F5344CB8AC3E}">
        <p14:creationId xmlns:p14="http://schemas.microsoft.com/office/powerpoint/2010/main" val="16585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4F44B1B1-3E1F-4B1B-8F47-ECCB9572E072}"/>
              </a:ext>
            </a:extLst>
          </p:cNvPr>
          <p:cNvGraphicFramePr/>
          <p:nvPr>
            <p:extLst>
              <p:ext uri="{D42A27DB-BD31-4B8C-83A1-F6EECF244321}">
                <p14:modId xmlns:p14="http://schemas.microsoft.com/office/powerpoint/2010/main" val="1730279488"/>
              </p:ext>
            </p:extLst>
          </p:nvPr>
        </p:nvGraphicFramePr>
        <p:xfrm>
          <a:off x="1194318" y="923731"/>
          <a:ext cx="10608905" cy="5772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BE927AA1-530D-47F6-AEF3-794FB71E4927}"/>
              </a:ext>
            </a:extLst>
          </p:cNvPr>
          <p:cNvSpPr txBox="1"/>
          <p:nvPr/>
        </p:nvSpPr>
        <p:spPr>
          <a:xfrm>
            <a:off x="367553" y="-49775"/>
            <a:ext cx="4044697" cy="769441"/>
          </a:xfrm>
          <a:prstGeom prst="rect">
            <a:avLst/>
          </a:prstGeom>
          <a:noFill/>
        </p:spPr>
        <p:txBody>
          <a:bodyPr wrap="none" rtlCol="0">
            <a:spAutoFit/>
          </a:bodyPr>
          <a:lstStyle/>
          <a:p>
            <a:r>
              <a:rPr lang="fr-FR" sz="4400" b="1" dirty="0"/>
              <a:t>Méthodologie</a:t>
            </a:r>
          </a:p>
        </p:txBody>
      </p:sp>
    </p:spTree>
    <p:extLst>
      <p:ext uri="{BB962C8B-B14F-4D97-AF65-F5344CB8AC3E}">
        <p14:creationId xmlns:p14="http://schemas.microsoft.com/office/powerpoint/2010/main" val="201185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3839B83-5B96-47AB-84FA-74EB74DEB6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943" y="523587"/>
            <a:ext cx="3312367" cy="4968551"/>
          </a:xfrm>
          <a:prstGeom prst="rect">
            <a:avLst/>
          </a:prstGeom>
        </p:spPr>
      </p:pic>
      <p:sp>
        <p:nvSpPr>
          <p:cNvPr id="3" name="ZoneTexte 2">
            <a:extLst>
              <a:ext uri="{FF2B5EF4-FFF2-40B4-BE49-F238E27FC236}">
                <a16:creationId xmlns:a16="http://schemas.microsoft.com/office/drawing/2014/main" id="{5E15ED6D-1C7C-41CA-8E5A-95164FA4835D}"/>
              </a:ext>
            </a:extLst>
          </p:cNvPr>
          <p:cNvSpPr txBox="1"/>
          <p:nvPr/>
        </p:nvSpPr>
        <p:spPr>
          <a:xfrm>
            <a:off x="3661260" y="2488152"/>
            <a:ext cx="7444602" cy="769441"/>
          </a:xfrm>
          <a:prstGeom prst="rect">
            <a:avLst/>
          </a:prstGeom>
          <a:noFill/>
        </p:spPr>
        <p:txBody>
          <a:bodyPr wrap="none" rtlCol="0">
            <a:spAutoFit/>
          </a:bodyPr>
          <a:lstStyle/>
          <a:p>
            <a:r>
              <a:rPr lang="fr-FR" sz="4400" b="1" dirty="0"/>
              <a:t>Merci pour votre attention</a:t>
            </a:r>
          </a:p>
        </p:txBody>
      </p:sp>
      <p:sp>
        <p:nvSpPr>
          <p:cNvPr id="4" name="ZoneTexte 3">
            <a:extLst>
              <a:ext uri="{FF2B5EF4-FFF2-40B4-BE49-F238E27FC236}">
                <a16:creationId xmlns:a16="http://schemas.microsoft.com/office/drawing/2014/main" id="{6C76C34D-F3DA-437F-8229-DD30DF49E011}"/>
              </a:ext>
            </a:extLst>
          </p:cNvPr>
          <p:cNvSpPr txBox="1"/>
          <p:nvPr/>
        </p:nvSpPr>
        <p:spPr>
          <a:xfrm>
            <a:off x="3661260" y="4963886"/>
            <a:ext cx="5851410" cy="1754326"/>
          </a:xfrm>
          <a:prstGeom prst="rect">
            <a:avLst/>
          </a:prstGeom>
          <a:noFill/>
        </p:spPr>
        <p:txBody>
          <a:bodyPr wrap="none" rtlCol="0">
            <a:spAutoFit/>
          </a:bodyPr>
          <a:lstStyle/>
          <a:p>
            <a:r>
              <a:rPr lang="fr-FR" sz="1800" b="1" dirty="0">
                <a:solidFill>
                  <a:srgbClr val="E6007E"/>
                </a:solidFill>
                <a:effectLst/>
                <a:latin typeface="Calibri" panose="020F0502020204030204" pitchFamily="34" charset="0"/>
                <a:ea typeface="Calibri" panose="020F0502020204030204" pitchFamily="34" charset="0"/>
              </a:rPr>
              <a:t>Sarah Betite</a:t>
            </a: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Musée des Moulages de l’université Lumière Lyon 2 (</a:t>
            </a:r>
            <a:r>
              <a:rPr lang="fr-FR" sz="1800" dirty="0" err="1">
                <a:effectLst/>
                <a:latin typeface="Calibri" panose="020F0502020204030204" pitchFamily="34" charset="0"/>
                <a:ea typeface="Calibri" panose="020F0502020204030204" pitchFamily="34" charset="0"/>
              </a:rPr>
              <a:t>MuMo</a:t>
            </a:r>
            <a:r>
              <a:rPr lang="fr-FR" sz="1800" dirty="0">
                <a:effectLst/>
                <a:latin typeface="Calibri" panose="020F0502020204030204" pitchFamily="34" charset="0"/>
                <a:ea typeface="Calibri" panose="020F0502020204030204" pitchFamily="34" charset="0"/>
              </a:rPr>
              <a:t>)</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Responsable du </a:t>
            </a:r>
            <a:r>
              <a:rPr lang="fr-FR" sz="1800" dirty="0" err="1">
                <a:effectLst/>
                <a:latin typeface="Calibri" panose="020F0502020204030204" pitchFamily="34" charset="0"/>
                <a:ea typeface="Calibri" panose="020F0502020204030204" pitchFamily="34" charset="0"/>
              </a:rPr>
              <a:t>MuMo</a:t>
            </a:r>
            <a:r>
              <a:rPr lang="fr-FR" sz="1800" dirty="0">
                <a:effectLst/>
                <a:latin typeface="Calibri" panose="020F0502020204030204" pitchFamily="34" charset="0"/>
                <a:ea typeface="Calibri" panose="020F0502020204030204" pitchFamily="34" charset="0"/>
              </a:rPr>
              <a:t> - Chargée des collections</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Tel : 04 87 24 80 65</a:t>
            </a:r>
            <a:br>
              <a:rPr lang="fr-FR" sz="1800" dirty="0">
                <a:effectLst/>
                <a:latin typeface="Calibri" panose="020F0502020204030204" pitchFamily="34" charset="0"/>
                <a:ea typeface="Calibri" panose="020F0502020204030204" pitchFamily="34" charset="0"/>
              </a:rPr>
            </a:br>
            <a:r>
              <a:rPr lang="fr-FR" sz="1800" u="sng" dirty="0">
                <a:solidFill>
                  <a:srgbClr val="0000FF"/>
                </a:solidFill>
                <a:effectLst/>
                <a:latin typeface="Calibri" panose="020F0502020204030204" pitchFamily="34" charset="0"/>
                <a:ea typeface="Calibri" panose="020F0502020204030204" pitchFamily="34" charset="0"/>
                <a:hlinkClick r:id="rId3"/>
              </a:rPr>
              <a:t>sarah.betite@univ-lyon2.fr</a:t>
            </a:r>
            <a:r>
              <a:rPr lang="fr-FR" sz="1800" dirty="0">
                <a:effectLst/>
                <a:latin typeface="Calibri" panose="020F0502020204030204" pitchFamily="34" charset="0"/>
                <a:ea typeface="Calibri" panose="020F0502020204030204" pitchFamily="34" charset="0"/>
              </a:rPr>
              <a:t> </a:t>
            </a:r>
            <a:br>
              <a:rPr lang="fr-FR" sz="1800" dirty="0">
                <a:effectLst/>
                <a:latin typeface="Calibri" panose="020F0502020204030204" pitchFamily="34" charset="0"/>
                <a:ea typeface="Calibri" panose="020F0502020204030204" pitchFamily="34" charset="0"/>
              </a:rPr>
            </a:br>
            <a:r>
              <a:rPr lang="fr-FR" sz="1800" u="sng" dirty="0">
                <a:solidFill>
                  <a:srgbClr val="0000FF"/>
                </a:solidFill>
                <a:effectLst/>
                <a:latin typeface="Calibri" panose="020F0502020204030204" pitchFamily="34" charset="0"/>
                <a:ea typeface="Calibri" panose="020F0502020204030204" pitchFamily="34" charset="0"/>
                <a:hlinkClick r:id="rId4"/>
              </a:rPr>
              <a:t>https://www.univ-lyon2.fr/mumo</a:t>
            </a:r>
            <a:r>
              <a:rPr lang="fr-FR"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6426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30150F-3284-4E66-94C3-9A32937167C7}"/>
              </a:ext>
            </a:extLst>
          </p:cNvPr>
          <p:cNvSpPr/>
          <p:nvPr/>
        </p:nvSpPr>
        <p:spPr>
          <a:xfrm>
            <a:off x="2032000" y="212734"/>
            <a:ext cx="9245600" cy="6309420"/>
          </a:xfrm>
          <a:prstGeom prst="rect">
            <a:avLst/>
          </a:prstGeom>
        </p:spPr>
        <p:txBody>
          <a:bodyPr wrap="square">
            <a:spAutoFit/>
          </a:bodyPr>
          <a:lstStyle/>
          <a:p>
            <a:endParaRPr lang="fr-FR" sz="2800" dirty="0">
              <a:solidFill>
                <a:srgbClr val="000000"/>
              </a:solidFill>
              <a:latin typeface="Trebuchet MS" panose="020B0603020202020204" pitchFamily="34" charset="0"/>
            </a:endParaRPr>
          </a:p>
          <a:p>
            <a:pPr algn="ctr"/>
            <a:r>
              <a:rPr lang="fr-FR" sz="2800" dirty="0">
                <a:solidFill>
                  <a:srgbClr val="000000"/>
                </a:solidFill>
                <a:latin typeface="Trebuchet MS" panose="020B0603020202020204" pitchFamily="34" charset="0"/>
              </a:rPr>
              <a:t> </a:t>
            </a:r>
            <a:endParaRPr lang="fr-FR" sz="2400" dirty="0">
              <a:solidFill>
                <a:srgbClr val="000000"/>
              </a:solidFill>
              <a:latin typeface="Trebuchet MS" panose="020B0603020202020204" pitchFamily="34" charset="0"/>
            </a:endParaRPr>
          </a:p>
          <a:p>
            <a:endParaRPr lang="fr-FR" sz="1400" b="1" dirty="0">
              <a:solidFill>
                <a:srgbClr val="000000"/>
              </a:solidFill>
              <a:latin typeface="Trebuchet MS" panose="020B0603020202020204" pitchFamily="34" charset="0"/>
            </a:endParaRPr>
          </a:p>
          <a:p>
            <a:r>
              <a:rPr lang="fr-FR" b="1" dirty="0">
                <a:solidFill>
                  <a:srgbClr val="000000"/>
                </a:solidFill>
                <a:latin typeface="Trebuchet MS" panose="020B0603020202020204" pitchFamily="34" charset="0"/>
              </a:rPr>
              <a:t>C’est un outil de pilotage. </a:t>
            </a:r>
            <a:endParaRPr lang="fr-FR" dirty="0">
              <a:solidFill>
                <a:srgbClr val="000000"/>
              </a:solidFill>
              <a:latin typeface="Trebuchet MS" panose="020B0603020202020204" pitchFamily="34" charset="0"/>
            </a:endParaRPr>
          </a:p>
          <a:p>
            <a:pPr algn="just"/>
            <a:endParaRPr lang="fr-FR" sz="900" dirty="0">
              <a:solidFill>
                <a:srgbClr val="000000"/>
              </a:solidFill>
              <a:latin typeface="Trebuchet MS" panose="020B0603020202020204" pitchFamily="34" charset="0"/>
            </a:endParaRPr>
          </a:p>
          <a:p>
            <a:pPr algn="just"/>
            <a:r>
              <a:rPr lang="fr-FR" dirty="0">
                <a:solidFill>
                  <a:srgbClr val="000000"/>
                </a:solidFill>
                <a:latin typeface="Trebuchet MS" panose="020B0603020202020204" pitchFamily="34" charset="0"/>
              </a:rPr>
              <a:t>Un Projet scientifique et culturel (PSC) est le premier document opérationnel et stratégique qui </a:t>
            </a:r>
            <a:r>
              <a:rPr lang="fr-FR" b="1" dirty="0">
                <a:solidFill>
                  <a:srgbClr val="FF0000"/>
                </a:solidFill>
                <a:latin typeface="Trebuchet MS" panose="020B0603020202020204" pitchFamily="34" charset="0"/>
              </a:rPr>
              <a:t>définit l’identité et les orientations du musée</a:t>
            </a:r>
            <a:r>
              <a:rPr lang="fr-FR" dirty="0">
                <a:solidFill>
                  <a:srgbClr val="000000"/>
                </a:solidFill>
                <a:latin typeface="Trebuchet MS" panose="020B0603020202020204" pitchFamily="34" charset="0"/>
              </a:rPr>
              <a:t>. </a:t>
            </a:r>
          </a:p>
          <a:p>
            <a:pPr algn="just"/>
            <a:endParaRPr lang="fr-FR" sz="900" dirty="0">
              <a:solidFill>
                <a:srgbClr val="000000"/>
              </a:solidFill>
              <a:latin typeface="Trebuchet MS" panose="020B0603020202020204" pitchFamily="34" charset="0"/>
            </a:endParaRPr>
          </a:p>
          <a:p>
            <a:pPr algn="just"/>
            <a:r>
              <a:rPr lang="fr-FR" dirty="0">
                <a:solidFill>
                  <a:srgbClr val="000000"/>
                </a:solidFill>
                <a:latin typeface="Trebuchet MS" panose="020B0603020202020204" pitchFamily="34" charset="0"/>
              </a:rPr>
              <a:t>Il est une référence commune pour l’équipe du musée et la tutelle : il engage l’une comme l’autre sur le devenir de l’établissement. </a:t>
            </a:r>
          </a:p>
          <a:p>
            <a:pPr algn="just"/>
            <a:endParaRPr lang="fr-FR" sz="900" dirty="0">
              <a:solidFill>
                <a:srgbClr val="000000"/>
              </a:solidFill>
              <a:latin typeface="Trebuchet MS" panose="020B0603020202020204" pitchFamily="34" charset="0"/>
            </a:endParaRPr>
          </a:p>
          <a:p>
            <a:pPr algn="just"/>
            <a:r>
              <a:rPr lang="fr-FR" dirty="0">
                <a:solidFill>
                  <a:srgbClr val="000000"/>
                </a:solidFill>
                <a:latin typeface="Trebuchet MS" panose="020B0603020202020204" pitchFamily="34" charset="0"/>
              </a:rPr>
              <a:t>S’il est un document conceptuel qui apporte une vision sur l’histoire de l’institution et son évolution (ses collections, sa politique des publics, la mutation du service dans un cadre administratif plus large…), il n’en est pas moins un document opérationnel qui doit rendre compte des actions à porter à court et moyen termes, ainsi que des moyens qui l’accompagnent. En outre, si aucune mission du musée ne doit être négligée, le PSC est </a:t>
            </a:r>
            <a:r>
              <a:rPr lang="fr-FR" b="1" dirty="0">
                <a:solidFill>
                  <a:srgbClr val="000000"/>
                </a:solidFill>
                <a:latin typeface="Trebuchet MS" panose="020B0603020202020204" pitchFamily="34" charset="0"/>
              </a:rPr>
              <a:t>sélectif </a:t>
            </a:r>
            <a:r>
              <a:rPr lang="fr-FR" dirty="0">
                <a:solidFill>
                  <a:srgbClr val="000000"/>
                </a:solidFill>
                <a:latin typeface="Trebuchet MS" panose="020B0603020202020204" pitchFamily="34" charset="0"/>
              </a:rPr>
              <a:t>dans ses propositions et doit dégager des </a:t>
            </a:r>
            <a:r>
              <a:rPr lang="fr-FR" b="1" dirty="0">
                <a:solidFill>
                  <a:srgbClr val="000000"/>
                </a:solidFill>
                <a:latin typeface="Trebuchet MS" panose="020B0603020202020204" pitchFamily="34" charset="0"/>
              </a:rPr>
              <a:t>priorités. </a:t>
            </a:r>
          </a:p>
          <a:p>
            <a:endParaRPr lang="fr-FR" sz="900" dirty="0">
              <a:solidFill>
                <a:srgbClr val="000000"/>
              </a:solidFill>
              <a:latin typeface="Trebuchet MS" panose="020B0603020202020204" pitchFamily="34" charset="0"/>
            </a:endParaRPr>
          </a:p>
          <a:p>
            <a:pPr algn="just"/>
            <a:r>
              <a:rPr lang="fr-FR" b="1" dirty="0">
                <a:solidFill>
                  <a:srgbClr val="000000"/>
                </a:solidFill>
                <a:latin typeface="Trebuchet MS" panose="020B0603020202020204" pitchFamily="34" charset="0"/>
              </a:rPr>
              <a:t>Cette articulation entre une institution qui élabore le PSC (une équipe scientifique et administrative) et une tutelle qui valide le projet et l’accompagne est la clé de la réussite et de la mise en œuvre du projet. </a:t>
            </a:r>
          </a:p>
          <a:p>
            <a:endParaRPr lang="fr-FR" dirty="0">
              <a:solidFill>
                <a:srgbClr val="000000"/>
              </a:solidFill>
              <a:latin typeface="Trebuchet MS" panose="020B0603020202020204" pitchFamily="34" charset="0"/>
            </a:endParaRPr>
          </a:p>
          <a:p>
            <a:pPr algn="r"/>
            <a:r>
              <a:rPr lang="fr-FR" sz="1400" dirty="0">
                <a:solidFill>
                  <a:srgbClr val="000000"/>
                </a:solidFill>
                <a:latin typeface="Trebuchet MS" panose="020B0603020202020204" pitchFamily="34" charset="0"/>
              </a:rPr>
              <a:t>Extrait de la </a:t>
            </a:r>
            <a:r>
              <a:rPr lang="fr-FR" sz="1400" dirty="0" err="1">
                <a:solidFill>
                  <a:srgbClr val="000000"/>
                </a:solidFill>
                <a:latin typeface="Trebuchet MS" panose="020B0603020202020204" pitchFamily="34" charset="0"/>
              </a:rPr>
              <a:t>Muséofiche</a:t>
            </a:r>
            <a:r>
              <a:rPr lang="fr-FR" sz="1400" dirty="0">
                <a:solidFill>
                  <a:srgbClr val="000000"/>
                </a:solidFill>
                <a:latin typeface="Trebuchet MS" panose="020B0603020202020204" pitchFamily="34" charset="0"/>
              </a:rPr>
              <a:t> </a:t>
            </a:r>
            <a:r>
              <a:rPr lang="fr-FR" sz="1400" i="1" dirty="0">
                <a:solidFill>
                  <a:srgbClr val="000000"/>
                </a:solidFill>
                <a:latin typeface="Trebuchet MS" panose="020B0603020202020204" pitchFamily="34" charset="0"/>
              </a:rPr>
              <a:t>Le PSC d’un musée de France</a:t>
            </a:r>
            <a:r>
              <a:rPr lang="fr-FR" sz="1400" dirty="0">
                <a:solidFill>
                  <a:srgbClr val="000000"/>
                </a:solidFill>
                <a:latin typeface="Trebuchet MS" panose="020B0603020202020204" pitchFamily="34" charset="0"/>
              </a:rPr>
              <a:t>, éditée par le service général des patrimoines, direction des Musées de France, juillet 2020</a:t>
            </a:r>
            <a:endParaRPr lang="fr-FR" sz="1400" dirty="0">
              <a:latin typeface="Trebuchet MS" panose="020B0603020202020204" pitchFamily="34" charset="0"/>
            </a:endParaRPr>
          </a:p>
        </p:txBody>
      </p:sp>
      <p:sp>
        <p:nvSpPr>
          <p:cNvPr id="5" name="ZoneTexte 4">
            <a:extLst>
              <a:ext uri="{FF2B5EF4-FFF2-40B4-BE49-F238E27FC236}">
                <a16:creationId xmlns:a16="http://schemas.microsoft.com/office/drawing/2014/main" id="{0CC9AE81-9361-428E-B62E-51C1A193B6A8}"/>
              </a:ext>
            </a:extLst>
          </p:cNvPr>
          <p:cNvSpPr txBox="1"/>
          <p:nvPr/>
        </p:nvSpPr>
        <p:spPr>
          <a:xfrm>
            <a:off x="367553" y="-49775"/>
            <a:ext cx="12088566" cy="707886"/>
          </a:xfrm>
          <a:prstGeom prst="rect">
            <a:avLst/>
          </a:prstGeom>
          <a:noFill/>
        </p:spPr>
        <p:txBody>
          <a:bodyPr wrap="none" rtlCol="0">
            <a:spAutoFit/>
          </a:bodyPr>
          <a:lstStyle/>
          <a:p>
            <a:r>
              <a:rPr lang="fr-FR" sz="4000" b="1" dirty="0"/>
              <a:t>Qu’est-ce qu’un projet scientifique et culturel ?</a:t>
            </a:r>
          </a:p>
        </p:txBody>
      </p:sp>
    </p:spTree>
    <p:extLst>
      <p:ext uri="{BB962C8B-B14F-4D97-AF65-F5344CB8AC3E}">
        <p14:creationId xmlns:p14="http://schemas.microsoft.com/office/powerpoint/2010/main" val="88023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E927AA1-530D-47F6-AEF3-794FB71E4927}"/>
              </a:ext>
            </a:extLst>
          </p:cNvPr>
          <p:cNvSpPr txBox="1"/>
          <p:nvPr/>
        </p:nvSpPr>
        <p:spPr>
          <a:xfrm>
            <a:off x="367553" y="-49775"/>
            <a:ext cx="5737468" cy="769441"/>
          </a:xfrm>
          <a:prstGeom prst="rect">
            <a:avLst/>
          </a:prstGeom>
          <a:noFill/>
        </p:spPr>
        <p:txBody>
          <a:bodyPr wrap="none" rtlCol="0">
            <a:spAutoFit/>
          </a:bodyPr>
          <a:lstStyle/>
          <a:p>
            <a:r>
              <a:rPr lang="fr-FR" sz="4400" b="1" dirty="0"/>
              <a:t>Bilan « collections »</a:t>
            </a:r>
          </a:p>
        </p:txBody>
      </p:sp>
      <p:sp>
        <p:nvSpPr>
          <p:cNvPr id="2" name="ZoneTexte 1">
            <a:extLst>
              <a:ext uri="{FF2B5EF4-FFF2-40B4-BE49-F238E27FC236}">
                <a16:creationId xmlns:a16="http://schemas.microsoft.com/office/drawing/2014/main" id="{262C031D-AEA9-4BEB-8F80-B9D4E51A0784}"/>
              </a:ext>
            </a:extLst>
          </p:cNvPr>
          <p:cNvSpPr txBox="1"/>
          <p:nvPr/>
        </p:nvSpPr>
        <p:spPr>
          <a:xfrm>
            <a:off x="1" y="916458"/>
            <a:ext cx="5980922" cy="5754076"/>
          </a:xfrm>
          <a:prstGeom prst="rect">
            <a:avLst/>
          </a:prstGeom>
          <a:solidFill>
            <a:srgbClr val="F7F3F4"/>
          </a:solidFill>
        </p:spPr>
        <p:txBody>
          <a:bodyPr wrap="square" rtlCol="0">
            <a:spAutoFit/>
          </a:bodyPr>
          <a:lstStyle/>
          <a:p>
            <a:pPr algn="just">
              <a:lnSpc>
                <a:spcPct val="107000"/>
              </a:lnSpc>
              <a:spcAft>
                <a:spcPts val="800"/>
              </a:spcAft>
            </a:pPr>
            <a:r>
              <a:rPr lang="fr-FR" sz="2200" b="1" dirty="0">
                <a:latin typeface="Trebuchet MS" panose="020B0603020202020204" pitchFamily="34" charset="0"/>
                <a:ea typeface="Calibri" panose="020F0502020204030204" pitchFamily="34" charset="0"/>
                <a:cs typeface="Times New Roman" panose="02020603050405020304" pitchFamily="18" charset="0"/>
              </a:rPr>
              <a:t>Naissance des collections  </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Selon deux logiques distinctes, le Musée des moulages d’art antique (1893) et le Musée des moulages d’art médiéval et moderne (1913).</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Contexte 3</a:t>
            </a:r>
            <a:r>
              <a:rPr lang="fr-FR" sz="2200" baseline="30000" dirty="0">
                <a:latin typeface="Trebuchet MS" panose="020B0603020202020204" pitchFamily="34" charset="0"/>
                <a:ea typeface="Calibri" panose="020F0502020204030204" pitchFamily="34" charset="0"/>
                <a:cs typeface="Times New Roman" panose="02020603050405020304" pitchFamily="18" charset="0"/>
              </a:rPr>
              <a:t>e</a:t>
            </a:r>
            <a:r>
              <a:rPr lang="fr-FR" sz="2200" dirty="0">
                <a:latin typeface="Trebuchet MS" panose="020B0603020202020204" pitchFamily="34" charset="0"/>
                <a:ea typeface="Calibri" panose="020F0502020204030204" pitchFamily="34" charset="0"/>
                <a:cs typeface="Times New Roman" panose="02020603050405020304" pitchFamily="18" charset="0"/>
              </a:rPr>
              <a:t> République, naissance de l’histoire de l’art et de l’archéologie. 3 typologies d’objets, valeur scientifique.</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5 000 items inscrits à l’inventaire</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Mise à jour de l’inventaire selon normes muséales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Hors inventaire : &gt; 100 000 items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Dépôts en cours de régularisation</a:t>
            </a:r>
          </a:p>
        </p:txBody>
      </p:sp>
      <p:pic>
        <p:nvPicPr>
          <p:cNvPr id="7" name="Image 6">
            <a:extLst>
              <a:ext uri="{FF2B5EF4-FFF2-40B4-BE49-F238E27FC236}">
                <a16:creationId xmlns:a16="http://schemas.microsoft.com/office/drawing/2014/main" id="{DC764ADC-D345-4285-81C7-50F10617549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46058" y="111967"/>
            <a:ext cx="2277991" cy="3429000"/>
          </a:xfrm>
          <a:prstGeom prst="rect">
            <a:avLst/>
          </a:prstGeom>
        </p:spPr>
      </p:pic>
      <p:pic>
        <p:nvPicPr>
          <p:cNvPr id="14" name="Image 13">
            <a:extLst>
              <a:ext uri="{FF2B5EF4-FFF2-40B4-BE49-F238E27FC236}">
                <a16:creationId xmlns:a16="http://schemas.microsoft.com/office/drawing/2014/main" id="{B252B935-E019-4651-BA40-8687C2FF47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7334" t="13878" r="17558" b="17445"/>
          <a:stretch/>
        </p:blipFill>
        <p:spPr>
          <a:xfrm>
            <a:off x="9746058" y="3644483"/>
            <a:ext cx="2277991" cy="2312233"/>
          </a:xfrm>
          <a:prstGeom prst="rect">
            <a:avLst/>
          </a:prstGeom>
        </p:spPr>
      </p:pic>
      <p:pic>
        <p:nvPicPr>
          <p:cNvPr id="16" name="Image 15">
            <a:extLst>
              <a:ext uri="{FF2B5EF4-FFF2-40B4-BE49-F238E27FC236}">
                <a16:creationId xmlns:a16="http://schemas.microsoft.com/office/drawing/2014/main" id="{5233DBFD-6A30-4189-9C7E-368A09B8BF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11080" y="4090594"/>
            <a:ext cx="2297164" cy="1866122"/>
          </a:xfrm>
          <a:prstGeom prst="rect">
            <a:avLst/>
          </a:prstGeom>
        </p:spPr>
      </p:pic>
      <p:graphicFrame>
        <p:nvGraphicFramePr>
          <p:cNvPr id="6" name="Graphique 5">
            <a:extLst>
              <a:ext uri="{FF2B5EF4-FFF2-40B4-BE49-F238E27FC236}">
                <a16:creationId xmlns:a16="http://schemas.microsoft.com/office/drawing/2014/main" id="{A1447028-698A-487D-BC3A-7CD204BE1AEA}"/>
              </a:ext>
            </a:extLst>
          </p:cNvPr>
          <p:cNvGraphicFramePr/>
          <p:nvPr>
            <p:extLst>
              <p:ext uri="{D42A27DB-BD31-4B8C-83A1-F6EECF244321}">
                <p14:modId xmlns:p14="http://schemas.microsoft.com/office/powerpoint/2010/main" val="1139500143"/>
              </p:ext>
            </p:extLst>
          </p:nvPr>
        </p:nvGraphicFramePr>
        <p:xfrm>
          <a:off x="656253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717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E927AA1-530D-47F6-AEF3-794FB71E4927}"/>
              </a:ext>
            </a:extLst>
          </p:cNvPr>
          <p:cNvSpPr txBox="1"/>
          <p:nvPr/>
        </p:nvSpPr>
        <p:spPr>
          <a:xfrm>
            <a:off x="367553" y="-49775"/>
            <a:ext cx="5737468" cy="769441"/>
          </a:xfrm>
          <a:prstGeom prst="rect">
            <a:avLst/>
          </a:prstGeom>
          <a:noFill/>
        </p:spPr>
        <p:txBody>
          <a:bodyPr wrap="none" rtlCol="0">
            <a:spAutoFit/>
          </a:bodyPr>
          <a:lstStyle/>
          <a:p>
            <a:r>
              <a:rPr lang="fr-FR" sz="4400" b="1" dirty="0"/>
              <a:t>Bilan « collections »</a:t>
            </a:r>
          </a:p>
        </p:txBody>
      </p:sp>
      <p:sp>
        <p:nvSpPr>
          <p:cNvPr id="5" name="Rectangle 4">
            <a:extLst>
              <a:ext uri="{FF2B5EF4-FFF2-40B4-BE49-F238E27FC236}">
                <a16:creationId xmlns:a16="http://schemas.microsoft.com/office/drawing/2014/main" id="{42BBC4CE-D954-4761-98E6-791C24A4B665}"/>
              </a:ext>
            </a:extLst>
          </p:cNvPr>
          <p:cNvSpPr/>
          <p:nvPr/>
        </p:nvSpPr>
        <p:spPr>
          <a:xfrm>
            <a:off x="183505" y="719666"/>
            <a:ext cx="5617028" cy="4838440"/>
          </a:xfrm>
          <a:prstGeom prst="rect">
            <a:avLst/>
          </a:prstGeom>
        </p:spPr>
        <p:txBody>
          <a:bodyPr wrap="square" numCol="1">
            <a:spAutoFit/>
          </a:bodyPr>
          <a:lstStyle/>
          <a:p>
            <a:endParaRPr lang="fr-FR" sz="2800" dirty="0">
              <a:solidFill>
                <a:srgbClr val="000000"/>
              </a:solidFill>
              <a:latin typeface="Trebuchet MS" panose="020B0603020202020204" pitchFamily="34" charset="0"/>
            </a:endParaRPr>
          </a:p>
          <a:p>
            <a:pPr algn="just">
              <a:lnSpc>
                <a:spcPct val="107000"/>
              </a:lnSpc>
              <a:spcAft>
                <a:spcPts val="800"/>
              </a:spcAft>
            </a:pPr>
            <a:r>
              <a:rPr lang="fr-FR" sz="2200" b="1" dirty="0">
                <a:latin typeface="Trebuchet MS" panose="020B0603020202020204" pitchFamily="34" charset="0"/>
                <a:ea typeface="Calibri" panose="020F0502020204030204" pitchFamily="34" charset="0"/>
                <a:cs typeface="Times New Roman" panose="02020603050405020304" pitchFamily="18" charset="0"/>
              </a:rPr>
              <a:t>Le regard sur les collections aujourd’hui </a:t>
            </a:r>
          </a:p>
          <a:p>
            <a:pPr marL="800100" lvl="1" indent="-342900" algn="just">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Intérêt patrimonial des copies.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Histoire des collections liées aux érudits lyonnais qui les ont rassemblées. </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Études des collections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Restaurations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Nombreuses demandes de prêts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Propositions artistiques.</a:t>
            </a:r>
          </a:p>
          <a:p>
            <a:pPr marL="342900" indent="-342900" algn="just">
              <a:lnSpc>
                <a:spcPct val="107000"/>
              </a:lnSpc>
              <a:spcAft>
                <a:spcPts val="800"/>
              </a:spcAft>
              <a:buFont typeface="Arial" panose="020B0604020202020204" pitchFamily="34" charset="0"/>
              <a:buChar char="•"/>
            </a:pPr>
            <a:endParaRPr lang="fr-FR" sz="2200" b="1"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13" name="Image 12">
            <a:extLst>
              <a:ext uri="{FF2B5EF4-FFF2-40B4-BE49-F238E27FC236}">
                <a16:creationId xmlns:a16="http://schemas.microsoft.com/office/drawing/2014/main" id="{2F1FB934-7F1E-400A-8354-F1659514E1B8}"/>
              </a:ext>
            </a:extLst>
          </p:cNvPr>
          <p:cNvPicPr>
            <a:picLocks noChangeAspect="1"/>
          </p:cNvPicPr>
          <p:nvPr/>
        </p:nvPicPr>
        <p:blipFill>
          <a:blip r:embed="rId2"/>
          <a:stretch>
            <a:fillRect/>
          </a:stretch>
        </p:blipFill>
        <p:spPr>
          <a:xfrm>
            <a:off x="6855953" y="-49775"/>
            <a:ext cx="4252022" cy="3106919"/>
          </a:xfrm>
          <a:prstGeom prst="rect">
            <a:avLst/>
          </a:prstGeom>
        </p:spPr>
      </p:pic>
      <p:sp>
        <p:nvSpPr>
          <p:cNvPr id="14" name="ZoneTexte 13">
            <a:extLst>
              <a:ext uri="{FF2B5EF4-FFF2-40B4-BE49-F238E27FC236}">
                <a16:creationId xmlns:a16="http://schemas.microsoft.com/office/drawing/2014/main" id="{E9A4EA1E-E6D1-4C64-8FA5-2BC2585AFC14}"/>
              </a:ext>
            </a:extLst>
          </p:cNvPr>
          <p:cNvSpPr txBox="1"/>
          <p:nvPr/>
        </p:nvSpPr>
        <p:spPr>
          <a:xfrm>
            <a:off x="6855953" y="2998472"/>
            <a:ext cx="4200189" cy="261610"/>
          </a:xfrm>
          <a:prstGeom prst="rect">
            <a:avLst/>
          </a:prstGeom>
          <a:noFill/>
        </p:spPr>
        <p:txBody>
          <a:bodyPr wrap="none" rtlCol="0">
            <a:spAutoFit/>
          </a:bodyPr>
          <a:lstStyle/>
          <a:p>
            <a:r>
              <a:rPr lang="fr-FR" sz="1100" dirty="0"/>
              <a:t>Vue du Musée des Moulages d’art médiéval et moderne, 1936</a:t>
            </a:r>
          </a:p>
        </p:txBody>
      </p:sp>
      <p:sp>
        <p:nvSpPr>
          <p:cNvPr id="15" name="ZoneTexte 14">
            <a:extLst>
              <a:ext uri="{FF2B5EF4-FFF2-40B4-BE49-F238E27FC236}">
                <a16:creationId xmlns:a16="http://schemas.microsoft.com/office/drawing/2014/main" id="{40BE8AC7-0705-4A28-B89F-1A5D531AA6A8}"/>
              </a:ext>
            </a:extLst>
          </p:cNvPr>
          <p:cNvSpPr txBox="1"/>
          <p:nvPr/>
        </p:nvSpPr>
        <p:spPr>
          <a:xfrm>
            <a:off x="5748963" y="6450920"/>
            <a:ext cx="5502903" cy="261610"/>
          </a:xfrm>
          <a:prstGeom prst="rect">
            <a:avLst/>
          </a:prstGeom>
          <a:noFill/>
        </p:spPr>
        <p:txBody>
          <a:bodyPr wrap="square" rtlCol="0">
            <a:spAutoFit/>
          </a:bodyPr>
          <a:lstStyle/>
          <a:p>
            <a:r>
              <a:rPr lang="fr-FR" sz="1100" dirty="0"/>
              <a:t>Moulage prêté au Musée des Confluences, exposition </a:t>
            </a:r>
            <a:r>
              <a:rPr lang="fr-FR" sz="1100" i="1" dirty="0"/>
              <a:t>Le Temps d’un rêve</a:t>
            </a:r>
            <a:r>
              <a:rPr lang="fr-FR" sz="1100" dirty="0"/>
              <a:t>, 2024</a:t>
            </a:r>
          </a:p>
        </p:txBody>
      </p:sp>
      <p:pic>
        <p:nvPicPr>
          <p:cNvPr id="19" name="Image 18">
            <a:extLst>
              <a:ext uri="{FF2B5EF4-FFF2-40B4-BE49-F238E27FC236}">
                <a16:creationId xmlns:a16="http://schemas.microsoft.com/office/drawing/2014/main" id="{CBD19AEC-3C62-4443-8C16-568BB6A001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403626" y="3672571"/>
            <a:ext cx="3175256" cy="2381442"/>
          </a:xfrm>
          <a:prstGeom prst="rect">
            <a:avLst/>
          </a:prstGeom>
        </p:spPr>
      </p:pic>
      <p:pic>
        <p:nvPicPr>
          <p:cNvPr id="21" name="Image 20">
            <a:extLst>
              <a:ext uri="{FF2B5EF4-FFF2-40B4-BE49-F238E27FC236}">
                <a16:creationId xmlns:a16="http://schemas.microsoft.com/office/drawing/2014/main" id="{47A58EE6-ADE4-4349-90D9-CEDC250FE2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00414" y="3275149"/>
            <a:ext cx="3358299" cy="2238866"/>
          </a:xfrm>
          <a:prstGeom prst="rect">
            <a:avLst/>
          </a:prstGeom>
        </p:spPr>
      </p:pic>
      <p:sp>
        <p:nvSpPr>
          <p:cNvPr id="22" name="ZoneTexte 21">
            <a:extLst>
              <a:ext uri="{FF2B5EF4-FFF2-40B4-BE49-F238E27FC236}">
                <a16:creationId xmlns:a16="http://schemas.microsoft.com/office/drawing/2014/main" id="{9A15C206-6BAC-4455-9614-C0C6CF915102}"/>
              </a:ext>
            </a:extLst>
          </p:cNvPr>
          <p:cNvSpPr txBox="1"/>
          <p:nvPr/>
        </p:nvSpPr>
        <p:spPr>
          <a:xfrm>
            <a:off x="8500414" y="5514015"/>
            <a:ext cx="3358299" cy="430887"/>
          </a:xfrm>
          <a:prstGeom prst="rect">
            <a:avLst/>
          </a:prstGeom>
          <a:noFill/>
        </p:spPr>
        <p:txBody>
          <a:bodyPr wrap="square" rtlCol="0">
            <a:spAutoFit/>
          </a:bodyPr>
          <a:lstStyle/>
          <a:p>
            <a:r>
              <a:rPr lang="fr-FR" sz="1100" i="1" dirty="0"/>
              <a:t>R(évolution)s</a:t>
            </a:r>
            <a:r>
              <a:rPr lang="fr-FR" sz="1100" dirty="0"/>
              <a:t>, exposition des lycéens et étudiants du Lycée Lumière, Nuit des Musées 2025 </a:t>
            </a:r>
          </a:p>
        </p:txBody>
      </p:sp>
    </p:spTree>
    <p:extLst>
      <p:ext uri="{BB962C8B-B14F-4D97-AF65-F5344CB8AC3E}">
        <p14:creationId xmlns:p14="http://schemas.microsoft.com/office/powerpoint/2010/main" val="6980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353A109-0D1C-49C6-99EA-9C579D9284D3}"/>
              </a:ext>
            </a:extLst>
          </p:cNvPr>
          <p:cNvPicPr>
            <a:picLocks noChangeAspect="1"/>
          </p:cNvPicPr>
          <p:nvPr/>
        </p:nvPicPr>
        <p:blipFill>
          <a:blip r:embed="rId2"/>
          <a:stretch>
            <a:fillRect/>
          </a:stretch>
        </p:blipFill>
        <p:spPr>
          <a:xfrm>
            <a:off x="232451" y="2876091"/>
            <a:ext cx="5076667" cy="3811311"/>
          </a:xfrm>
          <a:prstGeom prst="rect">
            <a:avLst/>
          </a:prstGeom>
        </p:spPr>
      </p:pic>
      <p:sp>
        <p:nvSpPr>
          <p:cNvPr id="4" name="ZoneTexte 3">
            <a:extLst>
              <a:ext uri="{FF2B5EF4-FFF2-40B4-BE49-F238E27FC236}">
                <a16:creationId xmlns:a16="http://schemas.microsoft.com/office/drawing/2014/main" id="{BE927AA1-530D-47F6-AEF3-794FB71E4927}"/>
              </a:ext>
            </a:extLst>
          </p:cNvPr>
          <p:cNvSpPr txBox="1"/>
          <p:nvPr/>
        </p:nvSpPr>
        <p:spPr>
          <a:xfrm>
            <a:off x="367553" y="-49775"/>
            <a:ext cx="4745594" cy="769441"/>
          </a:xfrm>
          <a:prstGeom prst="rect">
            <a:avLst/>
          </a:prstGeom>
          <a:noFill/>
        </p:spPr>
        <p:txBody>
          <a:bodyPr wrap="none" rtlCol="0">
            <a:spAutoFit/>
          </a:bodyPr>
          <a:lstStyle/>
          <a:p>
            <a:r>
              <a:rPr lang="fr-FR" sz="4400" b="1" dirty="0"/>
              <a:t>Bilan « publics »</a:t>
            </a:r>
          </a:p>
        </p:txBody>
      </p:sp>
      <p:sp>
        <p:nvSpPr>
          <p:cNvPr id="5" name="Rectangle 4">
            <a:extLst>
              <a:ext uri="{FF2B5EF4-FFF2-40B4-BE49-F238E27FC236}">
                <a16:creationId xmlns:a16="http://schemas.microsoft.com/office/drawing/2014/main" id="{42BBC4CE-D954-4761-98E6-791C24A4B665}"/>
              </a:ext>
            </a:extLst>
          </p:cNvPr>
          <p:cNvSpPr/>
          <p:nvPr/>
        </p:nvSpPr>
        <p:spPr>
          <a:xfrm>
            <a:off x="263979" y="1257763"/>
            <a:ext cx="5045139" cy="1618328"/>
          </a:xfrm>
          <a:prstGeom prst="rect">
            <a:avLst/>
          </a:prstGeom>
        </p:spPr>
        <p:txBody>
          <a:bodyPr wrap="square">
            <a:spAutoFit/>
          </a:bodyPr>
          <a:lstStyle/>
          <a:p>
            <a:pPr indent="449580" algn="just">
              <a:lnSpc>
                <a:spcPct val="107000"/>
              </a:lnSpc>
              <a:spcAft>
                <a:spcPts val="800"/>
              </a:spcAft>
            </a:pPr>
            <a:r>
              <a:rPr lang="fr-FR" sz="2200" b="1" dirty="0">
                <a:effectLst/>
                <a:latin typeface="Trebuchet MS" panose="020B0603020202020204" pitchFamily="34" charset="0"/>
                <a:ea typeface="Calibri" panose="020F0502020204030204" pitchFamily="34" charset="0"/>
                <a:cs typeface="Times New Roman" panose="02020603050405020304" pitchFamily="18" charset="0"/>
              </a:rPr>
              <a:t>Evolution générale</a:t>
            </a:r>
          </a:p>
          <a:p>
            <a:pPr marL="342900" indent="-342900" algn="just">
              <a:lnSpc>
                <a:spcPct val="107000"/>
              </a:lnSpc>
              <a:spcAft>
                <a:spcPts val="800"/>
              </a:spcAft>
              <a:buFont typeface="Arial" panose="020B0604020202020204" pitchFamily="34" charset="0"/>
              <a:buChar char="•"/>
            </a:pPr>
            <a:r>
              <a:rPr lang="fr-FR" sz="2200" dirty="0">
                <a:effectLst/>
                <a:latin typeface="Trebuchet MS" panose="020B0603020202020204" pitchFamily="34" charset="0"/>
                <a:ea typeface="Calibri" panose="020F0502020204030204" pitchFamily="34" charset="0"/>
                <a:cs typeface="Times New Roman" panose="02020603050405020304" pitchFamily="18" charset="0"/>
              </a:rPr>
              <a:t>Au départ surtout les</a:t>
            </a:r>
            <a:r>
              <a:rPr lang="fr-FR" sz="2200" dirty="0">
                <a:latin typeface="Trebuchet MS" panose="020B0603020202020204" pitchFamily="34" charset="0"/>
                <a:ea typeface="Calibri" panose="020F0502020204030204" pitchFamily="34" charset="0"/>
                <a:cs typeface="Times New Roman" panose="02020603050405020304" pitchFamily="18" charset="0"/>
              </a:rPr>
              <a:t> étudiants d’HAA, puis les scolaires, le grand public, les dessinateurs…</a:t>
            </a:r>
          </a:p>
        </p:txBody>
      </p:sp>
      <p:graphicFrame>
        <p:nvGraphicFramePr>
          <p:cNvPr id="6" name="Graphique 5">
            <a:extLst>
              <a:ext uri="{FF2B5EF4-FFF2-40B4-BE49-F238E27FC236}">
                <a16:creationId xmlns:a16="http://schemas.microsoft.com/office/drawing/2014/main" id="{3A00E26F-EC51-4C7A-A9B0-BE0C4200D19A}"/>
              </a:ext>
            </a:extLst>
          </p:cNvPr>
          <p:cNvGraphicFramePr>
            <a:graphicFrameLocks/>
          </p:cNvGraphicFramePr>
          <p:nvPr>
            <p:extLst>
              <p:ext uri="{D42A27DB-BD31-4B8C-83A1-F6EECF244321}">
                <p14:modId xmlns:p14="http://schemas.microsoft.com/office/powerpoint/2010/main" val="1582958388"/>
              </p:ext>
            </p:extLst>
          </p:nvPr>
        </p:nvGraphicFramePr>
        <p:xfrm>
          <a:off x="5918330" y="1268999"/>
          <a:ext cx="6273670" cy="4320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03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04E2AE1-AE43-4837-A950-DB51C7E474BE}"/>
              </a:ext>
            </a:extLst>
          </p:cNvPr>
          <p:cNvGraphicFramePr>
            <a:graphicFrameLocks noGrp="1"/>
          </p:cNvGraphicFramePr>
          <p:nvPr>
            <p:extLst>
              <p:ext uri="{D42A27DB-BD31-4B8C-83A1-F6EECF244321}">
                <p14:modId xmlns:p14="http://schemas.microsoft.com/office/powerpoint/2010/main" val="2871613648"/>
              </p:ext>
            </p:extLst>
          </p:nvPr>
        </p:nvGraphicFramePr>
        <p:xfrm>
          <a:off x="2412167" y="780024"/>
          <a:ext cx="8928186" cy="5709540"/>
        </p:xfrm>
        <a:graphic>
          <a:graphicData uri="http://schemas.openxmlformats.org/drawingml/2006/table">
            <a:tbl>
              <a:tblPr firstRow="1" firstCol="1" bandRow="1">
                <a:tableStyleId>{5C22544A-7EE6-4342-B048-85BDC9FD1C3A}</a:tableStyleId>
              </a:tblPr>
              <a:tblGrid>
                <a:gridCol w="4481692">
                  <a:extLst>
                    <a:ext uri="{9D8B030D-6E8A-4147-A177-3AD203B41FA5}">
                      <a16:colId xmlns:a16="http://schemas.microsoft.com/office/drawing/2014/main" val="1020030176"/>
                    </a:ext>
                  </a:extLst>
                </a:gridCol>
                <a:gridCol w="4446494">
                  <a:extLst>
                    <a:ext uri="{9D8B030D-6E8A-4147-A177-3AD203B41FA5}">
                      <a16:colId xmlns:a16="http://schemas.microsoft.com/office/drawing/2014/main" val="1645892523"/>
                    </a:ext>
                  </a:extLst>
                </a:gridCol>
              </a:tblGrid>
              <a:tr h="2393566">
                <a:tc>
                  <a:txBody>
                    <a:bodyPr/>
                    <a:lstStyle/>
                    <a:p>
                      <a:pPr>
                        <a:lnSpc>
                          <a:spcPct val="107000"/>
                        </a:lnSpc>
                        <a:spcAft>
                          <a:spcPts val="800"/>
                        </a:spcAft>
                      </a:pPr>
                      <a:endParaRPr lang="fr-FR" sz="1100" b="1" dirty="0">
                        <a:solidFill>
                          <a:schemeClr val="tx1"/>
                        </a:solidFill>
                        <a:effectLst/>
                      </a:endParaRPr>
                    </a:p>
                    <a:p>
                      <a:pPr algn="ctr">
                        <a:lnSpc>
                          <a:spcPct val="107000"/>
                        </a:lnSpc>
                        <a:spcAft>
                          <a:spcPts val="800"/>
                        </a:spcAft>
                      </a:pPr>
                      <a:r>
                        <a:rPr lang="fr-FR" sz="1400" b="1" dirty="0">
                          <a:solidFill>
                            <a:schemeClr val="tx1"/>
                          </a:solidFill>
                          <a:effectLst/>
                        </a:rPr>
                        <a:t>FORCES</a:t>
                      </a:r>
                    </a:p>
                    <a:p>
                      <a:pPr marL="342900" lvl="0" indent="-342900">
                        <a:lnSpc>
                          <a:spcPct val="107000"/>
                        </a:lnSpc>
                        <a:buFont typeface="Calibri" panose="020F0502020204030204" pitchFamily="34" charset="0"/>
                        <a:buChar char="-"/>
                      </a:pPr>
                      <a:r>
                        <a:rPr lang="fr-FR" sz="1100" b="1" dirty="0">
                          <a:solidFill>
                            <a:schemeClr val="tx1"/>
                          </a:solidFill>
                          <a:effectLst/>
                        </a:rPr>
                        <a:t>Des collections originales</a:t>
                      </a:r>
                      <a:r>
                        <a:rPr lang="fr-FR" sz="1100" b="0" dirty="0">
                          <a:solidFill>
                            <a:schemeClr val="tx1"/>
                          </a:solidFill>
                          <a:effectLst/>
                        </a:rPr>
                        <a:t>, interrogeant les questions de la copie et l’histoire de l’enseignement</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Une riche histoire liée à la </a:t>
                      </a:r>
                      <a:r>
                        <a:rPr lang="fr-FR" sz="1100" b="1" dirty="0">
                          <a:solidFill>
                            <a:schemeClr val="tx1"/>
                          </a:solidFill>
                          <a:effectLst/>
                        </a:rPr>
                        <a:t>ville de Lyon</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1" dirty="0">
                          <a:solidFill>
                            <a:schemeClr val="tx1"/>
                          </a:solidFill>
                          <a:effectLst/>
                        </a:rPr>
                        <a:t>Un lieu de rencontres et d’échanges </a:t>
                      </a:r>
                      <a:r>
                        <a:rPr lang="fr-FR" sz="1100" b="0" dirty="0">
                          <a:solidFill>
                            <a:schemeClr val="tx1"/>
                          </a:solidFill>
                          <a:effectLst/>
                        </a:rPr>
                        <a:t>entre l’université et la ville</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Une </a:t>
                      </a:r>
                      <a:r>
                        <a:rPr lang="fr-FR" sz="1100" b="1" dirty="0">
                          <a:solidFill>
                            <a:schemeClr val="tx1"/>
                          </a:solidFill>
                          <a:effectLst/>
                        </a:rPr>
                        <a:t>équipe</a:t>
                      </a:r>
                      <a:r>
                        <a:rPr lang="fr-FR" sz="1100" b="0" dirty="0">
                          <a:solidFill>
                            <a:schemeClr val="tx1"/>
                          </a:solidFill>
                          <a:effectLst/>
                        </a:rPr>
                        <a:t> stable, polyvalente et engagée</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spcAft>
                          <a:spcPts val="800"/>
                        </a:spcAft>
                        <a:buFont typeface="Calibri" panose="020F0502020204030204" pitchFamily="34" charset="0"/>
                        <a:buChar char="-"/>
                      </a:pPr>
                      <a:r>
                        <a:rPr lang="fr-FR" sz="1100" b="0" dirty="0">
                          <a:solidFill>
                            <a:schemeClr val="tx1"/>
                          </a:solidFill>
                          <a:effectLst/>
                        </a:rPr>
                        <a:t>L’insertion dans un </a:t>
                      </a:r>
                      <a:r>
                        <a:rPr lang="fr-FR" sz="1100" b="1" dirty="0">
                          <a:solidFill>
                            <a:schemeClr val="tx1"/>
                          </a:solidFill>
                          <a:effectLst/>
                        </a:rPr>
                        <a:t>quartier vivant</a:t>
                      </a:r>
                    </a:p>
                    <a:p>
                      <a:pPr marL="342900" lvl="0" indent="-342900">
                        <a:lnSpc>
                          <a:spcPct val="107000"/>
                        </a:lnSpc>
                        <a:spcAft>
                          <a:spcPts val="800"/>
                        </a:spcAft>
                        <a:buFont typeface="Calibri" panose="020F0502020204030204" pitchFamily="34" charset="0"/>
                        <a:buChar char="-"/>
                      </a:pP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3" marR="66423" marT="0" marB="0">
                    <a:solidFill>
                      <a:schemeClr val="accent2">
                        <a:lumMod val="60000"/>
                        <a:lumOff val="40000"/>
                      </a:schemeClr>
                    </a:solidFill>
                  </a:tcPr>
                </a:tc>
                <a:tc>
                  <a:txBody>
                    <a:bodyPr/>
                    <a:lstStyle/>
                    <a:p>
                      <a:pPr algn="ctr">
                        <a:lnSpc>
                          <a:spcPct val="107000"/>
                        </a:lnSpc>
                        <a:spcAft>
                          <a:spcPts val="800"/>
                        </a:spcAft>
                      </a:pPr>
                      <a:endParaRPr lang="fr-FR" sz="1100" b="1" dirty="0">
                        <a:solidFill>
                          <a:schemeClr val="tx1"/>
                        </a:solidFill>
                        <a:effectLst/>
                      </a:endParaRPr>
                    </a:p>
                    <a:p>
                      <a:pPr algn="ctr">
                        <a:lnSpc>
                          <a:spcPct val="107000"/>
                        </a:lnSpc>
                        <a:spcAft>
                          <a:spcPts val="800"/>
                        </a:spcAft>
                      </a:pPr>
                      <a:r>
                        <a:rPr lang="fr-FR" sz="1400" b="1" dirty="0">
                          <a:solidFill>
                            <a:schemeClr val="tx1"/>
                          </a:solidFill>
                          <a:effectLst/>
                        </a:rPr>
                        <a:t>FAIBLESSES</a:t>
                      </a:r>
                    </a:p>
                    <a:p>
                      <a:pPr marL="342900" lvl="0" indent="-342900">
                        <a:lnSpc>
                          <a:spcPct val="107000"/>
                        </a:lnSpc>
                        <a:buFont typeface="Calibri" panose="020F0502020204030204" pitchFamily="34" charset="0"/>
                        <a:buChar char="-"/>
                      </a:pPr>
                      <a:r>
                        <a:rPr lang="fr-FR" sz="1100" b="0" dirty="0">
                          <a:solidFill>
                            <a:schemeClr val="tx1"/>
                          </a:solidFill>
                          <a:effectLst/>
                        </a:rPr>
                        <a:t>Des </a:t>
                      </a:r>
                      <a:r>
                        <a:rPr lang="fr-FR" sz="1100" b="1" dirty="0">
                          <a:solidFill>
                            <a:schemeClr val="tx1"/>
                          </a:solidFill>
                          <a:effectLst/>
                        </a:rPr>
                        <a:t>locaux peu adaptés </a:t>
                      </a:r>
                      <a:r>
                        <a:rPr lang="fr-FR" sz="1100" b="0" dirty="0">
                          <a:solidFill>
                            <a:schemeClr val="tx1"/>
                          </a:solidFill>
                          <a:effectLst/>
                        </a:rPr>
                        <a:t>(climat, sûreté, surfaces)</a:t>
                      </a:r>
                    </a:p>
                    <a:p>
                      <a:pPr marL="342900" lvl="0" indent="-342900">
                        <a:lnSpc>
                          <a:spcPct val="107000"/>
                        </a:lnSpc>
                        <a:buFont typeface="Calibri" panose="020F0502020204030204" pitchFamily="34" charset="0"/>
                        <a:buChar char="-"/>
                      </a:pPr>
                      <a:endParaRPr lang="fr-FR" sz="10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Une partie de la </a:t>
                      </a:r>
                      <a:r>
                        <a:rPr lang="fr-FR" sz="1100" b="1" dirty="0">
                          <a:solidFill>
                            <a:schemeClr val="tx1"/>
                          </a:solidFill>
                          <a:effectLst/>
                        </a:rPr>
                        <a:t>muséographie </a:t>
                      </a:r>
                      <a:r>
                        <a:rPr lang="fr-FR" sz="1100" b="0" dirty="0">
                          <a:solidFill>
                            <a:schemeClr val="tx1"/>
                          </a:solidFill>
                          <a:effectLst/>
                        </a:rPr>
                        <a:t>manque de sens et de lisibilité</a:t>
                      </a:r>
                    </a:p>
                    <a:p>
                      <a:pPr marL="342900" lvl="0" indent="-342900">
                        <a:lnSpc>
                          <a:spcPct val="107000"/>
                        </a:lnSpc>
                        <a:buFont typeface="Calibri" panose="020F0502020204030204" pitchFamily="34" charset="0"/>
                        <a:buChar char="-"/>
                      </a:pPr>
                      <a:endParaRPr lang="fr-FR" sz="10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Pas de budget ni d’espaces pour des </a:t>
                      </a:r>
                      <a:r>
                        <a:rPr lang="fr-FR" sz="1100" b="1" dirty="0">
                          <a:solidFill>
                            <a:schemeClr val="tx1"/>
                          </a:solidFill>
                          <a:effectLst/>
                        </a:rPr>
                        <a:t>expositions</a:t>
                      </a:r>
                      <a:r>
                        <a:rPr lang="fr-FR" sz="1100" b="0" dirty="0">
                          <a:solidFill>
                            <a:schemeClr val="tx1"/>
                          </a:solidFill>
                          <a:effectLst/>
                        </a:rPr>
                        <a:t> de grande ampleur</a:t>
                      </a:r>
                    </a:p>
                    <a:p>
                      <a:pPr marL="457200">
                        <a:lnSpc>
                          <a:spcPct val="107000"/>
                        </a:lnSpc>
                        <a:spcAft>
                          <a:spcPts val="80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3" marR="66423" marT="0" marB="0">
                    <a:solidFill>
                      <a:schemeClr val="accent3">
                        <a:lumMod val="20000"/>
                        <a:lumOff val="80000"/>
                      </a:schemeClr>
                    </a:solidFill>
                  </a:tcPr>
                </a:tc>
                <a:extLst>
                  <a:ext uri="{0D108BD9-81ED-4DB2-BD59-A6C34878D82A}">
                    <a16:rowId xmlns:a16="http://schemas.microsoft.com/office/drawing/2014/main" val="1117333847"/>
                  </a:ext>
                </a:extLst>
              </a:tr>
              <a:tr h="2967233">
                <a:tc>
                  <a:txBody>
                    <a:bodyPr/>
                    <a:lstStyle/>
                    <a:p>
                      <a:pPr>
                        <a:lnSpc>
                          <a:spcPct val="107000"/>
                        </a:lnSpc>
                        <a:spcAft>
                          <a:spcPts val="800"/>
                        </a:spcAft>
                      </a:pPr>
                      <a:endParaRPr lang="fr-FR" sz="1100" b="1" dirty="0">
                        <a:solidFill>
                          <a:schemeClr val="tx1"/>
                        </a:solidFill>
                        <a:effectLst/>
                      </a:endParaRPr>
                    </a:p>
                    <a:p>
                      <a:pPr algn="ctr">
                        <a:lnSpc>
                          <a:spcPct val="107000"/>
                        </a:lnSpc>
                        <a:spcAft>
                          <a:spcPts val="800"/>
                        </a:spcAft>
                      </a:pPr>
                      <a:r>
                        <a:rPr lang="fr-FR" sz="1400" b="1" dirty="0">
                          <a:solidFill>
                            <a:schemeClr val="tx1"/>
                          </a:solidFill>
                          <a:effectLst/>
                        </a:rPr>
                        <a:t>OPPORTUNITES</a:t>
                      </a:r>
                    </a:p>
                    <a:p>
                      <a:pPr marL="342900" lvl="0" indent="-342900">
                        <a:lnSpc>
                          <a:spcPct val="107000"/>
                        </a:lnSpc>
                        <a:buFont typeface="Calibri" panose="020F0502020204030204" pitchFamily="34" charset="0"/>
                        <a:buChar char="-"/>
                      </a:pPr>
                      <a:r>
                        <a:rPr lang="fr-FR" sz="1100" b="0" dirty="0">
                          <a:solidFill>
                            <a:schemeClr val="tx1"/>
                          </a:solidFill>
                          <a:effectLst/>
                        </a:rPr>
                        <a:t>Le musée est porté par l’ULL2 par son inscription dans l’axe stratégique « </a:t>
                      </a:r>
                      <a:r>
                        <a:rPr lang="fr-FR" sz="1100" b="1" dirty="0">
                          <a:solidFill>
                            <a:schemeClr val="tx1"/>
                          </a:solidFill>
                          <a:effectLst/>
                        </a:rPr>
                        <a:t>sciences et société </a:t>
                      </a:r>
                      <a:r>
                        <a:rPr lang="fr-FR" sz="1100" b="0" dirty="0">
                          <a:solidFill>
                            <a:schemeClr val="tx1"/>
                          </a:solidFill>
                          <a:effectLst/>
                        </a:rPr>
                        <a:t>» </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Les </a:t>
                      </a:r>
                      <a:r>
                        <a:rPr lang="fr-FR" sz="1100" b="1" dirty="0">
                          <a:solidFill>
                            <a:schemeClr val="tx1"/>
                          </a:solidFill>
                          <a:effectLst/>
                        </a:rPr>
                        <a:t>collections universitaires </a:t>
                      </a:r>
                      <a:r>
                        <a:rPr lang="fr-FR" sz="1100" b="0" dirty="0">
                          <a:solidFill>
                            <a:schemeClr val="tx1"/>
                          </a:solidFill>
                          <a:effectLst/>
                        </a:rPr>
                        <a:t>se structurent un peu partout en France</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1" dirty="0">
                          <a:solidFill>
                            <a:schemeClr val="tx1"/>
                          </a:solidFill>
                          <a:effectLst/>
                        </a:rPr>
                        <a:t>Réseau des gypsothèques </a:t>
                      </a:r>
                      <a:r>
                        <a:rPr lang="fr-FR" sz="1100" b="0" dirty="0">
                          <a:solidFill>
                            <a:schemeClr val="tx1"/>
                          </a:solidFill>
                          <a:effectLst/>
                        </a:rPr>
                        <a:t>(collections de plâtres) de plus en plus important</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Le </a:t>
                      </a:r>
                      <a:r>
                        <a:rPr lang="fr-FR" sz="1100" b="0" dirty="0" err="1">
                          <a:solidFill>
                            <a:schemeClr val="tx1"/>
                          </a:solidFill>
                          <a:effectLst/>
                        </a:rPr>
                        <a:t>MuMo</a:t>
                      </a:r>
                      <a:r>
                        <a:rPr lang="fr-FR" sz="1100" b="0" dirty="0">
                          <a:solidFill>
                            <a:schemeClr val="tx1"/>
                          </a:solidFill>
                          <a:effectLst/>
                        </a:rPr>
                        <a:t> reçoit de nombreuses </a:t>
                      </a:r>
                      <a:r>
                        <a:rPr lang="fr-FR" sz="1100" b="1" dirty="0">
                          <a:solidFill>
                            <a:schemeClr val="tx1"/>
                          </a:solidFill>
                          <a:effectLst/>
                        </a:rPr>
                        <a:t>demandes de prêts</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spcAft>
                          <a:spcPts val="800"/>
                        </a:spcAft>
                        <a:buFont typeface="Calibri" panose="020F0502020204030204" pitchFamily="34" charset="0"/>
                        <a:buChar char="-"/>
                      </a:pPr>
                      <a:r>
                        <a:rPr lang="fr-FR" sz="1100" b="0" dirty="0">
                          <a:solidFill>
                            <a:schemeClr val="tx1"/>
                          </a:solidFill>
                          <a:effectLst/>
                        </a:rPr>
                        <a:t>L’appellation </a:t>
                      </a:r>
                      <a:r>
                        <a:rPr lang="fr-FR" sz="1100" b="1" dirty="0">
                          <a:solidFill>
                            <a:schemeClr val="tx1"/>
                          </a:solidFill>
                          <a:effectLst/>
                        </a:rPr>
                        <a:t>Musée de France </a:t>
                      </a:r>
                      <a:r>
                        <a:rPr lang="fr-FR" sz="1100" b="0" dirty="0">
                          <a:solidFill>
                            <a:schemeClr val="tx1"/>
                          </a:solidFill>
                          <a:effectLst/>
                        </a:rPr>
                        <a:t>garantirait la pérennité des collections, ouvrirait le musée à de nouvelles ressources et d’autres réseaux.</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3" marR="66423" marT="0" marB="0">
                    <a:solidFill>
                      <a:schemeClr val="accent6">
                        <a:lumMod val="20000"/>
                        <a:lumOff val="80000"/>
                      </a:schemeClr>
                    </a:solidFill>
                  </a:tcPr>
                </a:tc>
                <a:tc>
                  <a:txBody>
                    <a:bodyPr/>
                    <a:lstStyle/>
                    <a:p>
                      <a:pPr>
                        <a:lnSpc>
                          <a:spcPct val="107000"/>
                        </a:lnSpc>
                        <a:spcAft>
                          <a:spcPts val="800"/>
                        </a:spcAft>
                      </a:pPr>
                      <a:endParaRPr lang="fr-FR" sz="1100" b="1" dirty="0">
                        <a:effectLst/>
                      </a:endParaRPr>
                    </a:p>
                    <a:p>
                      <a:pPr algn="ctr">
                        <a:lnSpc>
                          <a:spcPct val="107000"/>
                        </a:lnSpc>
                        <a:spcAft>
                          <a:spcPts val="800"/>
                        </a:spcAft>
                      </a:pPr>
                      <a:r>
                        <a:rPr lang="fr-FR" sz="1400" b="1" dirty="0">
                          <a:effectLst/>
                        </a:rPr>
                        <a:t>MENACES</a:t>
                      </a:r>
                    </a:p>
                    <a:p>
                      <a:pPr marL="342900" lvl="0" indent="-342900">
                        <a:lnSpc>
                          <a:spcPct val="107000"/>
                        </a:lnSpc>
                        <a:buFont typeface="Calibri" panose="020F0502020204030204" pitchFamily="34" charset="0"/>
                        <a:buChar char="-"/>
                      </a:pPr>
                      <a:r>
                        <a:rPr lang="fr-FR" sz="1100" dirty="0">
                          <a:effectLst/>
                        </a:rPr>
                        <a:t>Incertitudes </a:t>
                      </a:r>
                      <a:r>
                        <a:rPr lang="fr-FR" sz="1100" b="1" dirty="0">
                          <a:effectLst/>
                        </a:rPr>
                        <a:t>budgétaires</a:t>
                      </a:r>
                    </a:p>
                    <a:p>
                      <a:pPr marL="0" lvl="0" indent="0">
                        <a:lnSpc>
                          <a:spcPct val="107000"/>
                        </a:lnSpc>
                        <a:buFont typeface="Calibri" panose="020F0502020204030204" pitchFamily="34" charset="0"/>
                        <a:buNone/>
                      </a:pPr>
                      <a:endParaRPr lang="fr-FR" sz="1000" dirty="0">
                        <a:effectLst/>
                      </a:endParaRPr>
                    </a:p>
                    <a:p>
                      <a:pPr marL="342900" lvl="0" indent="-342900">
                        <a:lnSpc>
                          <a:spcPct val="107000"/>
                        </a:lnSpc>
                        <a:spcAft>
                          <a:spcPts val="800"/>
                        </a:spcAft>
                        <a:buFont typeface="Calibri" panose="020F0502020204030204" pitchFamily="34" charset="0"/>
                        <a:buChar char="-"/>
                      </a:pPr>
                      <a:r>
                        <a:rPr lang="fr-FR" sz="1100" dirty="0">
                          <a:effectLst/>
                        </a:rPr>
                        <a:t>Enjeu de </a:t>
                      </a:r>
                      <a:r>
                        <a:rPr lang="fr-FR" sz="1100" b="1" dirty="0">
                          <a:effectLst/>
                        </a:rPr>
                        <a:t>conservation</a:t>
                      </a:r>
                      <a:r>
                        <a:rPr lang="fr-FR" sz="1100" dirty="0">
                          <a:effectLst/>
                        </a:rPr>
                        <a:t> : les moulages se dégradent facilement dans les transports, lors des événements accueillant beaucoup de publics et les manipulations. Réchauffement climatique.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3" marR="66423" marT="0" marB="0">
                    <a:solidFill>
                      <a:schemeClr val="accent5">
                        <a:lumMod val="20000"/>
                        <a:lumOff val="80000"/>
                      </a:schemeClr>
                    </a:solidFill>
                  </a:tcPr>
                </a:tc>
                <a:extLst>
                  <a:ext uri="{0D108BD9-81ED-4DB2-BD59-A6C34878D82A}">
                    <a16:rowId xmlns:a16="http://schemas.microsoft.com/office/drawing/2014/main" val="4161356293"/>
                  </a:ext>
                </a:extLst>
              </a:tr>
            </a:tbl>
          </a:graphicData>
        </a:graphic>
      </p:graphicFrame>
      <p:sp>
        <p:nvSpPr>
          <p:cNvPr id="3" name="ZoneTexte 2">
            <a:extLst>
              <a:ext uri="{FF2B5EF4-FFF2-40B4-BE49-F238E27FC236}">
                <a16:creationId xmlns:a16="http://schemas.microsoft.com/office/drawing/2014/main" id="{7050900B-0053-4921-BAC5-756091C6A5C3}"/>
              </a:ext>
            </a:extLst>
          </p:cNvPr>
          <p:cNvSpPr txBox="1"/>
          <p:nvPr/>
        </p:nvSpPr>
        <p:spPr>
          <a:xfrm>
            <a:off x="367553" y="-49775"/>
            <a:ext cx="6034024" cy="769441"/>
          </a:xfrm>
          <a:prstGeom prst="rect">
            <a:avLst/>
          </a:prstGeom>
          <a:noFill/>
        </p:spPr>
        <p:txBody>
          <a:bodyPr wrap="none" rtlCol="0">
            <a:spAutoFit/>
          </a:bodyPr>
          <a:lstStyle/>
          <a:p>
            <a:r>
              <a:rPr lang="fr-FR" sz="4400" b="1" dirty="0"/>
              <a:t>Diagnostic du </a:t>
            </a:r>
            <a:r>
              <a:rPr lang="fr-FR" sz="4400" b="1" dirty="0" err="1"/>
              <a:t>MuMo</a:t>
            </a:r>
            <a:endParaRPr lang="fr-FR" sz="4400" b="1" dirty="0"/>
          </a:p>
        </p:txBody>
      </p:sp>
    </p:spTree>
    <p:extLst>
      <p:ext uri="{BB962C8B-B14F-4D97-AF65-F5344CB8AC3E}">
        <p14:creationId xmlns:p14="http://schemas.microsoft.com/office/powerpoint/2010/main" val="91292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30150F-3284-4E66-94C3-9A32937167C7}"/>
              </a:ext>
            </a:extLst>
          </p:cNvPr>
          <p:cNvSpPr/>
          <p:nvPr/>
        </p:nvSpPr>
        <p:spPr>
          <a:xfrm>
            <a:off x="2578847" y="212734"/>
            <a:ext cx="9245600" cy="5323189"/>
          </a:xfrm>
          <a:prstGeom prst="rect">
            <a:avLst/>
          </a:prstGeom>
        </p:spPr>
        <p:txBody>
          <a:bodyPr wrap="square">
            <a:spAutoFit/>
          </a:bodyPr>
          <a:lstStyle/>
          <a:p>
            <a:endParaRPr lang="fr-FR" sz="2800" dirty="0">
              <a:solidFill>
                <a:srgbClr val="000000"/>
              </a:solidFill>
              <a:latin typeface="Trebuchet MS" panose="020B0603020202020204" pitchFamily="34" charset="0"/>
            </a:endParaRPr>
          </a:p>
          <a:p>
            <a:pPr indent="449580" algn="just">
              <a:lnSpc>
                <a:spcPct val="107000"/>
              </a:lnSpc>
              <a:spcAft>
                <a:spcPts val="800"/>
              </a:spcAft>
            </a:pPr>
            <a:endParaRPr lang="fr-FR" sz="2200" b="1" dirty="0">
              <a:latin typeface="Trebuchet MS" panose="020B0603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Tx/>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Pour garantir la pérennité et développer ses ressources, </a:t>
            </a:r>
            <a:r>
              <a:rPr lang="fr-FR" sz="2200" b="1" dirty="0">
                <a:effectLst/>
                <a:latin typeface="Trebuchet MS" panose="020B0603020202020204" pitchFamily="34" charset="0"/>
                <a:ea typeface="Calibri" panose="020F0502020204030204" pitchFamily="34" charset="0"/>
                <a:cs typeface="Times New Roman" panose="02020603050405020304" pitchFamily="18" charset="0"/>
              </a:rPr>
              <a:t>faire connaître davantage le musée, auprès des publics et des réseaux professionnels est une priorité. </a:t>
            </a:r>
          </a:p>
          <a:p>
            <a:pPr marL="342900" indent="-342900" algn="just">
              <a:lnSpc>
                <a:spcPct val="107000"/>
              </a:lnSpc>
              <a:spcAft>
                <a:spcPts val="800"/>
              </a:spcAft>
              <a:buFontTx/>
              <a:buChar char="-"/>
            </a:pPr>
            <a:r>
              <a:rPr lang="fr-FR" sz="2000" dirty="0">
                <a:latin typeface="Trebuchet MS" panose="020B0603020202020204" pitchFamily="34" charset="0"/>
                <a:ea typeface="Calibri" panose="020F0502020204030204" pitchFamily="34" charset="0"/>
                <a:cs typeface="Times New Roman" panose="02020603050405020304" pitchFamily="18" charset="0"/>
              </a:rPr>
              <a:t>Le PSC propose de </a:t>
            </a:r>
            <a:r>
              <a:rPr lang="fr-FR" sz="2000" b="1" dirty="0">
                <a:latin typeface="Trebuchet MS" panose="020B0603020202020204" pitchFamily="34" charset="0"/>
                <a:ea typeface="Calibri" panose="020F0502020204030204" pitchFamily="34" charset="0"/>
                <a:cs typeface="Times New Roman" panose="02020603050405020304" pitchFamily="18" charset="0"/>
              </a:rPr>
              <a:t>renforcer deux points forts du musée</a:t>
            </a:r>
            <a:r>
              <a:rPr lang="fr-FR" sz="2000" dirty="0">
                <a:latin typeface="Trebuchet MS" panose="020B0603020202020204" pitchFamily="34" charset="0"/>
                <a:ea typeface="Calibri" panose="020F0502020204030204" pitchFamily="34" charset="0"/>
                <a:cs typeface="Times New Roman" panose="02020603050405020304" pitchFamily="18" charset="0"/>
              </a:rPr>
              <a:t>, identifiés comme les marqueurs de son identité : </a:t>
            </a:r>
          </a:p>
          <a:p>
            <a:pPr marL="800100" lvl="1" indent="-342900" algn="just">
              <a:lnSpc>
                <a:spcPct val="107000"/>
              </a:lnSpc>
              <a:spcAft>
                <a:spcPts val="800"/>
              </a:spcAft>
              <a:buFont typeface="Arial" panose="020B0604020202020204" pitchFamily="34" charset="0"/>
              <a:buChar char="•"/>
            </a:pPr>
            <a:r>
              <a:rPr lang="fr-FR" sz="2000" b="1" dirty="0">
                <a:effectLst/>
                <a:latin typeface="Trebuchet MS" panose="020B0603020202020204" pitchFamily="34" charset="0"/>
                <a:ea typeface="Calibri" panose="020F0502020204030204" pitchFamily="34" charset="0"/>
                <a:cs typeface="Times New Roman" panose="02020603050405020304" pitchFamily="18" charset="0"/>
              </a:rPr>
              <a:t>ses collections </a:t>
            </a:r>
            <a:r>
              <a:rPr lang="fr-FR" sz="2000" dirty="0">
                <a:effectLst/>
                <a:latin typeface="Trebuchet MS" panose="020B0603020202020204" pitchFamily="34" charset="0"/>
                <a:ea typeface="Calibri" panose="020F0502020204030204" pitchFamily="34" charset="0"/>
                <a:cs typeface="Times New Roman" panose="02020603050405020304" pitchFamily="18" charset="0"/>
              </a:rPr>
              <a:t>(leur valeur historique,</a:t>
            </a:r>
            <a:r>
              <a:rPr lang="fr-FR" sz="2000" dirty="0">
                <a:latin typeface="Trebuchet MS" panose="020B0603020202020204" pitchFamily="34" charset="0"/>
                <a:ea typeface="Calibri" panose="020F0502020204030204" pitchFamily="34" charset="0"/>
                <a:cs typeface="Times New Roman" panose="02020603050405020304" pitchFamily="18" charset="0"/>
              </a:rPr>
              <a:t> </a:t>
            </a:r>
            <a:r>
              <a:rPr lang="fr-FR" sz="2000" dirty="0">
                <a:effectLst/>
                <a:latin typeface="Trebuchet MS" panose="020B0603020202020204" pitchFamily="34" charset="0"/>
                <a:ea typeface="Calibri" panose="020F0502020204030204" pitchFamily="34" charset="0"/>
                <a:cs typeface="Times New Roman" panose="02020603050405020304" pitchFamily="18" charset="0"/>
              </a:rPr>
              <a:t>pédagogique et scientifique</a:t>
            </a:r>
            <a:r>
              <a:rPr lang="fr-FR" sz="2000" dirty="0">
                <a:latin typeface="Trebuchet MS" panose="020B0603020202020204" pitchFamily="34" charset="0"/>
                <a:ea typeface="Calibri" panose="020F0502020204030204" pitchFamily="34" charset="0"/>
                <a:cs typeface="Times New Roman" panose="02020603050405020304" pitchFamily="18" charset="0"/>
              </a:rPr>
              <a:t>,</a:t>
            </a:r>
            <a:r>
              <a:rPr lang="fr-FR" sz="2000" dirty="0">
                <a:effectLst/>
                <a:latin typeface="Trebuchet MS" panose="020B0603020202020204" pitchFamily="34" charset="0"/>
                <a:ea typeface="Calibri" panose="020F0502020204030204" pitchFamily="34" charset="0"/>
                <a:cs typeface="Times New Roman" panose="02020603050405020304" pitchFamily="18" charset="0"/>
              </a:rPr>
              <a:t> les interrogations qu’elles portent sur les techniques de reproductions, la notion de copie, et l’histoire du goût) </a:t>
            </a:r>
          </a:p>
          <a:p>
            <a:pPr marL="800100" lvl="1" indent="-342900" algn="just">
              <a:lnSpc>
                <a:spcPct val="107000"/>
              </a:lnSpc>
              <a:spcAft>
                <a:spcPts val="800"/>
              </a:spcAft>
              <a:buFont typeface="Arial" panose="020B0604020202020204" pitchFamily="34" charset="0"/>
              <a:buChar char="•"/>
            </a:pPr>
            <a:r>
              <a:rPr lang="fr-FR" sz="2000" dirty="0">
                <a:effectLst/>
                <a:latin typeface="Trebuchet MS" panose="020B0603020202020204" pitchFamily="34" charset="0"/>
                <a:ea typeface="Calibri" panose="020F0502020204030204" pitchFamily="34" charset="0"/>
                <a:cs typeface="Times New Roman" panose="02020603050405020304" pitchFamily="18" charset="0"/>
              </a:rPr>
              <a:t>et la dimension de </a:t>
            </a:r>
            <a:r>
              <a:rPr lang="fr-FR" sz="2000" b="1" dirty="0">
                <a:effectLst/>
                <a:latin typeface="Trebuchet MS" panose="020B0603020202020204" pitchFamily="34" charset="0"/>
                <a:ea typeface="Calibri" panose="020F0502020204030204" pitchFamily="34" charset="0"/>
                <a:cs typeface="Times New Roman" panose="02020603050405020304" pitchFamily="18" charset="0"/>
              </a:rPr>
              <a:t>« laboratoire universitaire » </a:t>
            </a:r>
            <a:r>
              <a:rPr lang="fr-FR" sz="2000" dirty="0">
                <a:effectLst/>
                <a:latin typeface="Trebuchet MS" panose="020B0603020202020204" pitchFamily="34" charset="0"/>
                <a:ea typeface="Calibri" panose="020F0502020204030204" pitchFamily="34" charset="0"/>
                <a:cs typeface="Times New Roman" panose="02020603050405020304" pitchFamily="18" charset="0"/>
              </a:rPr>
              <a:t>qui préside au musée depuis sa création, le lien du musée avec la recherch</a:t>
            </a:r>
            <a:r>
              <a:rPr lang="fr-FR" sz="2000" dirty="0">
                <a:latin typeface="Trebuchet MS" panose="020B0603020202020204" pitchFamily="34" charset="0"/>
                <a:ea typeface="Calibri" panose="020F0502020204030204" pitchFamily="34" charset="0"/>
                <a:cs typeface="Times New Roman" panose="02020603050405020304" pitchFamily="18" charset="0"/>
              </a:rPr>
              <a:t>e et l’enseignement, dans une dynamique d’ouverture portée par la politique Sciences et société.</a:t>
            </a:r>
            <a:endParaRPr lang="fr-FR" sz="20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CC9AE81-9361-428E-B62E-51C1A193B6A8}"/>
              </a:ext>
            </a:extLst>
          </p:cNvPr>
          <p:cNvSpPr txBox="1"/>
          <p:nvPr/>
        </p:nvSpPr>
        <p:spPr>
          <a:xfrm>
            <a:off x="367553" y="-49775"/>
            <a:ext cx="2685351" cy="769441"/>
          </a:xfrm>
          <a:prstGeom prst="rect">
            <a:avLst/>
          </a:prstGeom>
          <a:noFill/>
        </p:spPr>
        <p:txBody>
          <a:bodyPr wrap="none" rtlCol="0">
            <a:spAutoFit/>
          </a:bodyPr>
          <a:lstStyle/>
          <a:p>
            <a:r>
              <a:rPr lang="fr-FR" sz="4400" b="1" dirty="0"/>
              <a:t>Le Projet</a:t>
            </a:r>
          </a:p>
        </p:txBody>
      </p:sp>
      <p:pic>
        <p:nvPicPr>
          <p:cNvPr id="3" name="Image 2">
            <a:extLst>
              <a:ext uri="{FF2B5EF4-FFF2-40B4-BE49-F238E27FC236}">
                <a16:creationId xmlns:a16="http://schemas.microsoft.com/office/drawing/2014/main" id="{603102D3-803F-461F-8B89-B015E0E03F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506" y="1749608"/>
            <a:ext cx="2234695" cy="3358783"/>
          </a:xfrm>
          <a:prstGeom prst="rect">
            <a:avLst/>
          </a:prstGeom>
        </p:spPr>
      </p:pic>
    </p:spTree>
    <p:extLst>
      <p:ext uri="{BB962C8B-B14F-4D97-AF65-F5344CB8AC3E}">
        <p14:creationId xmlns:p14="http://schemas.microsoft.com/office/powerpoint/2010/main" val="96198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7B76878-41E8-44AD-AECA-0E322F9B29EB}"/>
              </a:ext>
            </a:extLst>
          </p:cNvPr>
          <p:cNvSpPr txBox="1"/>
          <p:nvPr/>
        </p:nvSpPr>
        <p:spPr>
          <a:xfrm>
            <a:off x="367553" y="-49775"/>
            <a:ext cx="7079182" cy="769441"/>
          </a:xfrm>
          <a:prstGeom prst="rect">
            <a:avLst/>
          </a:prstGeom>
          <a:noFill/>
        </p:spPr>
        <p:txBody>
          <a:bodyPr wrap="none" rtlCol="0">
            <a:spAutoFit/>
          </a:bodyPr>
          <a:lstStyle/>
          <a:p>
            <a:r>
              <a:rPr lang="fr-FR" sz="4400" b="1" dirty="0"/>
              <a:t>Conforter les collections</a:t>
            </a:r>
          </a:p>
        </p:txBody>
      </p:sp>
      <p:sp>
        <p:nvSpPr>
          <p:cNvPr id="6" name="ZoneTexte 5">
            <a:extLst>
              <a:ext uri="{FF2B5EF4-FFF2-40B4-BE49-F238E27FC236}">
                <a16:creationId xmlns:a16="http://schemas.microsoft.com/office/drawing/2014/main" id="{ACA2B3EE-1076-4987-A1B5-12CBDFC86621}"/>
              </a:ext>
            </a:extLst>
          </p:cNvPr>
          <p:cNvSpPr txBox="1"/>
          <p:nvPr/>
        </p:nvSpPr>
        <p:spPr>
          <a:xfrm>
            <a:off x="3518783" y="851434"/>
            <a:ext cx="8776447" cy="515512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fr-FR" sz="1800" b="1" dirty="0">
                <a:effectLst/>
                <a:latin typeface="Trebuchet MS" panose="020B0603020202020204" pitchFamily="34" charset="0"/>
                <a:ea typeface="Calibri" panose="020F0502020204030204" pitchFamily="34" charset="0"/>
                <a:cs typeface="Times New Roman" panose="02020603050405020304" pitchFamily="18" charset="0"/>
              </a:rPr>
              <a:t>Conserver et restaurer</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Poursuivre la politique actuelle de restauration</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Améliorer autant qu</a:t>
            </a:r>
            <a:r>
              <a:rPr lang="fr-FR" dirty="0">
                <a:latin typeface="Trebuchet MS" panose="020B0603020202020204" pitchFamily="34" charset="0"/>
                <a:ea typeface="Calibri" panose="020F0502020204030204" pitchFamily="34" charset="0"/>
                <a:cs typeface="Times New Roman" panose="02020603050405020304" pitchFamily="18" charset="0"/>
              </a:rPr>
              <a:t>e possible </a:t>
            </a:r>
            <a:r>
              <a:rPr lang="fr-FR" dirty="0">
                <a:effectLst/>
                <a:latin typeface="Trebuchet MS" panose="020B0603020202020204" pitchFamily="34" charset="0"/>
                <a:ea typeface="Calibri" panose="020F0502020204030204" pitchFamily="34" charset="0"/>
                <a:cs typeface="Times New Roman" panose="02020603050405020304" pitchFamily="18" charset="0"/>
              </a:rPr>
              <a:t>la conservation préventive</a:t>
            </a:r>
          </a:p>
          <a:p>
            <a:pPr marL="285750" indent="-285750" algn="just">
              <a:lnSpc>
                <a:spcPct val="107000"/>
              </a:lnSpc>
              <a:spcAft>
                <a:spcPts val="800"/>
              </a:spcAft>
              <a:buFont typeface="Arial" panose="020B0604020202020204" pitchFamily="34" charset="0"/>
              <a:buChar char="•"/>
            </a:pPr>
            <a:r>
              <a:rPr lang="fr-FR" sz="1800" b="1" dirty="0">
                <a:effectLst/>
                <a:latin typeface="Trebuchet MS" panose="020B0603020202020204" pitchFamily="34" charset="0"/>
                <a:ea typeface="Calibri" panose="020F0502020204030204" pitchFamily="34" charset="0"/>
                <a:cs typeface="Times New Roman" panose="02020603050405020304" pitchFamily="18" charset="0"/>
              </a:rPr>
              <a:t>Acquérir </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Avec modération</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Compléter la partie antique (panorama de l’HA</a:t>
            </a:r>
            <a:r>
              <a:rPr lang="fr-FR" dirty="0">
                <a:latin typeface="Trebuchet MS" panose="020B0603020202020204" pitchFamily="34" charset="0"/>
                <a:ea typeface="Calibri" panose="020F0502020204030204" pitchFamily="34" charset="0"/>
                <a:cs typeface="Times New Roman" panose="02020603050405020304" pitchFamily="18" charset="0"/>
              </a:rPr>
              <a:t> grec)</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Étoffer l’histoire de la collection médiévale et moderne</a:t>
            </a:r>
          </a:p>
          <a:p>
            <a:pPr marL="285750" indent="-285750" algn="just">
              <a:lnSpc>
                <a:spcPct val="107000"/>
              </a:lnSpc>
              <a:spcAft>
                <a:spcPts val="800"/>
              </a:spcAft>
              <a:buFont typeface="Arial" panose="020B0604020202020204" pitchFamily="34" charset="0"/>
              <a:buChar char="•"/>
            </a:pPr>
            <a:r>
              <a:rPr lang="fr-FR" b="1" dirty="0">
                <a:latin typeface="Trebuchet MS" panose="020B0603020202020204" pitchFamily="34" charset="0"/>
                <a:ea typeface="Calibri" panose="020F0502020204030204" pitchFamily="34" charset="0"/>
                <a:cs typeface="Times New Roman" panose="02020603050405020304" pitchFamily="18" charset="0"/>
              </a:rPr>
              <a:t>Mettre à disposition en ligne</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après refonte inventaire, campagne photo et acquisition d’un logiciel</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POP et Joconde</a:t>
            </a:r>
          </a:p>
          <a:p>
            <a:pPr marL="285750" indent="-285750" algn="just">
              <a:lnSpc>
                <a:spcPct val="107000"/>
              </a:lnSpc>
              <a:spcAft>
                <a:spcPts val="800"/>
              </a:spcAft>
              <a:buFont typeface="Arial" panose="020B0604020202020204" pitchFamily="34" charset="0"/>
              <a:buChar char="•"/>
            </a:pPr>
            <a:r>
              <a:rPr lang="fr-FR" b="1" dirty="0">
                <a:latin typeface="Trebuchet MS" panose="020B0603020202020204" pitchFamily="34" charset="0"/>
                <a:ea typeface="Calibri" panose="020F0502020204030204" pitchFamily="34" charset="0"/>
                <a:cs typeface="Times New Roman" panose="02020603050405020304" pitchFamily="18" charset="0"/>
              </a:rPr>
              <a:t>É</a:t>
            </a:r>
            <a:r>
              <a:rPr lang="fr-FR" sz="1800" b="1" dirty="0">
                <a:effectLst/>
                <a:latin typeface="Trebuchet MS" panose="020B0603020202020204" pitchFamily="34" charset="0"/>
                <a:ea typeface="Calibri" panose="020F0502020204030204" pitchFamily="34" charset="0"/>
                <a:cs typeface="Times New Roman" panose="02020603050405020304" pitchFamily="18" charset="0"/>
              </a:rPr>
              <a:t>tudier et v</a:t>
            </a:r>
            <a:r>
              <a:rPr lang="fr-FR" b="1" dirty="0">
                <a:latin typeface="Trebuchet MS" panose="020B0603020202020204" pitchFamily="34" charset="0"/>
                <a:ea typeface="Calibri" panose="020F0502020204030204" pitchFamily="34" charset="0"/>
                <a:cs typeface="Times New Roman" panose="02020603050405020304" pitchFamily="18" charset="0"/>
              </a:rPr>
              <a:t>aloriser</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Politique de recherche sur les collections</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Expositions permanente et temporaires</a:t>
            </a:r>
            <a:endParaRPr lang="fr-FR" dirty="0">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589B7FAF-5C1A-49C3-9B18-584E26502B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491" y="1508907"/>
            <a:ext cx="3069733" cy="4051740"/>
          </a:xfrm>
          <a:prstGeom prst="rect">
            <a:avLst/>
          </a:prstGeom>
        </p:spPr>
      </p:pic>
    </p:spTree>
    <p:extLst>
      <p:ext uri="{BB962C8B-B14F-4D97-AF65-F5344CB8AC3E}">
        <p14:creationId xmlns:p14="http://schemas.microsoft.com/office/powerpoint/2010/main" val="6698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7B76878-41E8-44AD-AECA-0E322F9B29EB}"/>
              </a:ext>
            </a:extLst>
          </p:cNvPr>
          <p:cNvSpPr txBox="1"/>
          <p:nvPr/>
        </p:nvSpPr>
        <p:spPr>
          <a:xfrm>
            <a:off x="367553" y="-49775"/>
            <a:ext cx="11292579" cy="1446550"/>
          </a:xfrm>
          <a:prstGeom prst="rect">
            <a:avLst/>
          </a:prstGeom>
          <a:noFill/>
        </p:spPr>
        <p:txBody>
          <a:bodyPr wrap="none" rtlCol="0">
            <a:spAutoFit/>
          </a:bodyPr>
          <a:lstStyle/>
          <a:p>
            <a:r>
              <a:rPr lang="fr-FR" sz="4400" b="1" dirty="0"/>
              <a:t>Favoriser les dimensions de laboratoire </a:t>
            </a:r>
          </a:p>
          <a:p>
            <a:r>
              <a:rPr lang="fr-FR" sz="4400" b="1" dirty="0"/>
              <a:t>et de transmission</a:t>
            </a:r>
          </a:p>
        </p:txBody>
      </p:sp>
      <p:pic>
        <p:nvPicPr>
          <p:cNvPr id="4" name="Image 3">
            <a:extLst>
              <a:ext uri="{FF2B5EF4-FFF2-40B4-BE49-F238E27FC236}">
                <a16:creationId xmlns:a16="http://schemas.microsoft.com/office/drawing/2014/main" id="{5D1A0E6D-2C46-4921-A411-00A5821F5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153" y="1532964"/>
            <a:ext cx="2737223" cy="4105835"/>
          </a:xfrm>
          <a:prstGeom prst="rect">
            <a:avLst/>
          </a:prstGeom>
        </p:spPr>
      </p:pic>
      <p:sp>
        <p:nvSpPr>
          <p:cNvPr id="7" name="ZoneTexte 6">
            <a:extLst>
              <a:ext uri="{FF2B5EF4-FFF2-40B4-BE49-F238E27FC236}">
                <a16:creationId xmlns:a16="http://schemas.microsoft.com/office/drawing/2014/main" id="{EAA4CDDA-81DD-40E1-8CD2-62F235FF88CD}"/>
              </a:ext>
            </a:extLst>
          </p:cNvPr>
          <p:cNvSpPr txBox="1"/>
          <p:nvPr/>
        </p:nvSpPr>
        <p:spPr>
          <a:xfrm>
            <a:off x="3294666" y="1461034"/>
            <a:ext cx="8776447" cy="52463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fr-FR" b="1" dirty="0">
                <a:latin typeface="Trebuchet MS" panose="020B0603020202020204" pitchFamily="34" charset="0"/>
                <a:ea typeface="Calibri" panose="020F0502020204030204" pitchFamily="34" charset="0"/>
                <a:cs typeface="Times New Roman" panose="02020603050405020304" pitchFamily="18" charset="0"/>
              </a:rPr>
              <a:t>Visibiliser les recherches, expérimenter</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Pluridisciplinarité, en résonnance avec les collections</a:t>
            </a:r>
            <a:endParaRPr lang="fr-FR" dirty="0">
              <a:latin typeface="Trebuchet MS" panose="020B060302020202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Être à l’écoute des opportunités, en cohérence avec le calendrier et moyens disponibles</a:t>
            </a:r>
            <a:endParaRPr lang="fr-FR" b="1" dirty="0">
              <a:effectLst/>
              <a:latin typeface="Trebuchet MS" panose="020B0603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fr-FR" sz="1800" b="1" dirty="0">
                <a:effectLst/>
                <a:latin typeface="Trebuchet MS" panose="020B0603020202020204" pitchFamily="34" charset="0"/>
                <a:ea typeface="Calibri" panose="020F0502020204030204" pitchFamily="34" charset="0"/>
                <a:cs typeface="Times New Roman" panose="02020603050405020304" pitchFamily="18" charset="0"/>
              </a:rPr>
              <a:t>Associer les étudiants à la vie du musée, former les professionnels de la médiation, de l’éducation</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A</a:t>
            </a:r>
            <a:r>
              <a:rPr lang="fr-FR" dirty="0">
                <a:effectLst/>
                <a:latin typeface="Trebuchet MS" panose="020B0603020202020204" pitchFamily="34" charset="0"/>
                <a:ea typeface="Calibri" panose="020F0502020204030204" pitchFamily="34" charset="0"/>
                <a:cs typeface="Times New Roman" panose="02020603050405020304" pitchFamily="18" charset="0"/>
              </a:rPr>
              <a:t>ccueil et médiations assurées par des étudiants</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Création de nouveaux contenus de médiations et d’événements culturels</a:t>
            </a:r>
            <a:endParaRPr lang="fr-FR" sz="1800" b="1" dirty="0">
              <a:effectLst/>
              <a:latin typeface="Trebuchet MS" panose="020B0603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fr-FR" sz="1800" b="1" dirty="0">
                <a:effectLst/>
                <a:latin typeface="Trebuchet MS" panose="020B0603020202020204" pitchFamily="34" charset="0"/>
                <a:ea typeface="Calibri" panose="020F0502020204030204" pitchFamily="34" charset="0"/>
                <a:cs typeface="Times New Roman" panose="02020603050405020304" pitchFamily="18" charset="0"/>
              </a:rPr>
              <a:t>Porter une politique de publics diversifiée</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Assise territoriale à renforcer : communication, programme familial pour les v</a:t>
            </a:r>
            <a:r>
              <a:rPr lang="fr-FR" dirty="0">
                <a:latin typeface="Trebuchet MS" panose="020B0603020202020204" pitchFamily="34" charset="0"/>
                <a:ea typeface="Calibri" panose="020F0502020204030204" pitchFamily="34" charset="0"/>
                <a:cs typeface="Times New Roman" panose="02020603050405020304" pitchFamily="18" charset="0"/>
              </a:rPr>
              <a:t>acances et Journées du patrimoine</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Scolaires : attirer davantage les classes du secondaire</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Proposer des médiations adaptées aux publics en situation de handicap</a:t>
            </a:r>
          </a:p>
          <a:p>
            <a:pPr marL="742950" lvl="1" indent="-285750" algn="just">
              <a:lnSpc>
                <a:spcPct val="107000"/>
              </a:lnSpc>
              <a:spcAft>
                <a:spcPts val="800"/>
              </a:spcAft>
              <a:buFont typeface="Arial" panose="020B0604020202020204" pitchFamily="34" charset="0"/>
              <a:buChar char="•"/>
            </a:pPr>
            <a:endParaRPr lang="fr-FR"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4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1328</Words>
  <Application>Microsoft Office PowerPoint</Application>
  <PresentationFormat>Grand écran</PresentationFormat>
  <Paragraphs>181</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Rockwell</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Sarah Betite</cp:lastModifiedBy>
  <cp:revision>65</cp:revision>
  <dcterms:created xsi:type="dcterms:W3CDTF">2018-05-30T13:26:23Z</dcterms:created>
  <dcterms:modified xsi:type="dcterms:W3CDTF">2026-01-15T13:03:16Z</dcterms:modified>
</cp:coreProperties>
</file>