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5" r:id="rId3"/>
    <p:sldId id="347" r:id="rId4"/>
    <p:sldId id="346" r:id="rId5"/>
    <p:sldId id="363" r:id="rId6"/>
    <p:sldId id="364" r:id="rId7"/>
    <p:sldId id="257" r:id="rId8"/>
    <p:sldId id="365" r:id="rId9"/>
    <p:sldId id="334" r:id="rId10"/>
    <p:sldId id="366" r:id="rId11"/>
    <p:sldId id="348" r:id="rId12"/>
    <p:sldId id="352" r:id="rId13"/>
    <p:sldId id="337" r:id="rId14"/>
    <p:sldId id="367" r:id="rId15"/>
    <p:sldId id="349" r:id="rId16"/>
    <p:sldId id="353" r:id="rId17"/>
    <p:sldId id="336" r:id="rId18"/>
    <p:sldId id="368" r:id="rId19"/>
    <p:sldId id="350" r:id="rId20"/>
    <p:sldId id="354" r:id="rId21"/>
    <p:sldId id="339" r:id="rId22"/>
    <p:sldId id="369" r:id="rId23"/>
    <p:sldId id="358" r:id="rId24"/>
    <p:sldId id="359" r:id="rId25"/>
    <p:sldId id="340" r:id="rId26"/>
    <p:sldId id="362" r:id="rId27"/>
    <p:sldId id="370" r:id="rId28"/>
    <p:sldId id="360" r:id="rId29"/>
    <p:sldId id="361" r:id="rId30"/>
    <p:sldId id="341" r:id="rId31"/>
    <p:sldId id="371" r:id="rId32"/>
    <p:sldId id="351" r:id="rId33"/>
    <p:sldId id="355" r:id="rId34"/>
    <p:sldId id="344" r:id="rId35"/>
    <p:sldId id="372" r:id="rId36"/>
    <p:sldId id="356" r:id="rId37"/>
    <p:sldId id="357"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imar Jair Tenjo Melan" initials="YJTM" lastIdx="4" clrIdx="0">
    <p:extLst>
      <p:ext uri="{19B8F6BF-5375-455C-9EA6-DF929625EA0E}">
        <p15:presenceInfo xmlns:p15="http://schemas.microsoft.com/office/powerpoint/2012/main" userId="S-1-5-21-515422283-4077433341-1561936192-343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2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43"/>
  </p:normalViewPr>
  <p:slideViewPr>
    <p:cSldViewPr snapToGrid="0" snapToObjects="1">
      <p:cViewPr varScale="1">
        <p:scale>
          <a:sx n="108" d="100"/>
          <a:sy n="108" d="100"/>
        </p:scale>
        <p:origin x="67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partage.univ-lyon2.fr\services\AGCPT\CONTROLE%20INTERNE\INTERNATOR%20-%20pilotage%20g&#233;n&#233;ral%20du%20contr&#244;le%20interne\Internator_V1.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[Internator_V1.4.xlsx]Radar général de risque AC!Tableau croisé dynamique2</c:name>
    <c:fmtId val="6"/>
  </c:pivotSource>
  <c:chart>
    <c:autoTitleDeleted val="1"/>
    <c:pivotFmts>
      <c:pivotFmt>
        <c:idx val="0"/>
        <c:spPr>
          <a:solidFill>
            <a:schemeClr val="accent1">
              <a:alpha val="69804"/>
            </a:schemeClr>
          </a:solidFill>
          <a:ln w="28575" cap="rnd" cmpd="sng" algn="ctr">
            <a:solidFill>
              <a:schemeClr val="accent1"/>
            </a:solidFill>
            <a:miter lim="800000"/>
          </a:ln>
          <a:effectLst>
            <a:glow rad="76200">
              <a:schemeClr val="accent1">
                <a:satMod val="175000"/>
                <a:alpha val="34000"/>
              </a:schemeClr>
            </a:glow>
          </a:effectLst>
        </c:spPr>
        <c:marker>
          <c:symbol val="circle"/>
          <c:size val="4"/>
          <c:spPr>
            <a:solidFill>
              <a:schemeClr val="accent1">
                <a:lumMod val="60000"/>
                <a:lumOff val="40000"/>
              </a:schemeClr>
            </a:solidFill>
            <a:ln>
              <a:noFill/>
            </a:ln>
            <a:effectLst>
              <a:glow rad="63500">
                <a:schemeClr val="accent1">
                  <a:satMod val="175000"/>
                  <a:alpha val="25000"/>
                </a:schemeClr>
              </a:glow>
            </a:effectLst>
          </c:spPr>
        </c:marker>
      </c:pivotFmt>
      <c:pivotFmt>
        <c:idx val="1"/>
        <c:spPr>
          <a:solidFill>
            <a:schemeClr val="accent1">
              <a:alpha val="69804"/>
            </a:schemeClr>
          </a:solidFill>
          <a:ln w="28575" cap="rnd" cmpd="sng" algn="ctr">
            <a:solidFill>
              <a:schemeClr val="accent1"/>
            </a:solidFill>
            <a:miter lim="800000"/>
          </a:ln>
          <a:effectLst>
            <a:glow rad="76200">
              <a:schemeClr val="accent1">
                <a:satMod val="175000"/>
                <a:alpha val="34000"/>
              </a:schemeClr>
            </a:glow>
          </a:effectLst>
        </c:spPr>
        <c:marker>
          <c:symbol val="circle"/>
          <c:size val="4"/>
          <c:spPr>
            <a:solidFill>
              <a:schemeClr val="accent1">
                <a:lumMod val="60000"/>
                <a:lumOff val="40000"/>
              </a:schemeClr>
            </a:solidFill>
            <a:ln>
              <a:noFill/>
            </a:ln>
            <a:effectLst>
              <a:glow rad="63500">
                <a:schemeClr val="accent1">
                  <a:satMod val="175000"/>
                  <a:alpha val="25000"/>
                </a:schemeClr>
              </a:glow>
            </a:effectLst>
          </c:spPr>
        </c:marker>
      </c:pivotFmt>
      <c:pivotFmt>
        <c:idx val="2"/>
        <c:spPr>
          <a:solidFill>
            <a:schemeClr val="accent1">
              <a:alpha val="69804"/>
            </a:schemeClr>
          </a:solidFill>
          <a:ln w="28575" cap="rnd" cmpd="sng" algn="ctr">
            <a:solidFill>
              <a:schemeClr val="accent1"/>
            </a:solidFill>
            <a:miter lim="800000"/>
          </a:ln>
          <a:effectLst>
            <a:glow rad="76200">
              <a:schemeClr val="accent1">
                <a:satMod val="175000"/>
                <a:alpha val="34000"/>
              </a:schemeClr>
            </a:glow>
          </a:effectLst>
        </c:spPr>
        <c:marker>
          <c:symbol val="circle"/>
          <c:size val="4"/>
          <c:spPr>
            <a:solidFill>
              <a:schemeClr val="accent1">
                <a:lumMod val="60000"/>
                <a:lumOff val="40000"/>
              </a:schemeClr>
            </a:solidFill>
            <a:ln>
              <a:noFill/>
            </a:ln>
            <a:effectLst>
              <a:glow rad="63500">
                <a:schemeClr val="accent1">
                  <a:satMod val="175000"/>
                  <a:alpha val="25000"/>
                </a:schemeClr>
              </a:glow>
            </a:effectLst>
          </c:spPr>
        </c:marker>
      </c:pivotFmt>
    </c:pivotFmts>
    <c:plotArea>
      <c:layout/>
      <c:radarChart>
        <c:radarStyle val="marker"/>
        <c:varyColors val="0"/>
        <c:ser>
          <c:idx val="0"/>
          <c:order val="0"/>
          <c:tx>
            <c:strRef>
              <c:f>'Radar général de risque AC'!$B$3</c:f>
              <c:strCache>
                <c:ptCount val="1"/>
                <c:pt idx="0">
                  <c:v>Total</c:v>
                </c:pt>
              </c:strCache>
            </c:strRef>
          </c:tx>
          <c:spPr>
            <a:ln w="28575" cap="rnd">
              <a:solidFill>
                <a:schemeClr val="accent1"/>
              </a:solidFill>
            </a:ln>
            <a:effectLst>
              <a:glow rad="76200">
                <a:schemeClr val="accent1">
                  <a:satMod val="175000"/>
                  <a:alpha val="34000"/>
                </a:schemeClr>
              </a:glow>
            </a:effectLst>
          </c:spPr>
          <c:marker>
            <c:symbol val="circle"/>
            <c:size val="4"/>
            <c:spPr>
              <a:solidFill>
                <a:schemeClr val="accent1">
                  <a:lumMod val="60000"/>
                  <a:lumOff val="40000"/>
                </a:schemeClr>
              </a:solidFill>
              <a:ln>
                <a:noFill/>
              </a:ln>
              <a:effectLst>
                <a:glow rad="63500">
                  <a:schemeClr val="accent1">
                    <a:satMod val="175000"/>
                    <a:alpha val="25000"/>
                  </a:schemeClr>
                </a:glow>
              </a:effectLst>
            </c:spPr>
          </c:marker>
          <c:cat>
            <c:strRef>
              <c:f>'Radar général de risque AC'!$A$4:$A$11</c:f>
              <c:strCache>
                <c:ptCount val="7"/>
                <c:pt idx="0">
                  <c:v>Commande publique</c:v>
                </c:pt>
                <c:pt idx="1">
                  <c:v>Compte bancaire</c:v>
                </c:pt>
                <c:pt idx="2">
                  <c:v>Etats financiers annuels</c:v>
                </c:pt>
                <c:pt idx="3">
                  <c:v>Parc immobilier</c:v>
                </c:pt>
                <c:pt idx="4">
                  <c:v>Rémunérations</c:v>
                </c:pt>
                <c:pt idx="5">
                  <c:v>Organisationnel</c:v>
                </c:pt>
                <c:pt idx="6">
                  <c:v>Recette</c:v>
                </c:pt>
              </c:strCache>
            </c:strRef>
          </c:cat>
          <c:val>
            <c:numRef>
              <c:f>'Radar général de risque AC'!$B$4:$B$11</c:f>
              <c:numCache>
                <c:formatCode>General</c:formatCode>
                <c:ptCount val="7"/>
                <c:pt idx="0">
                  <c:v>231</c:v>
                </c:pt>
                <c:pt idx="1">
                  <c:v>97</c:v>
                </c:pt>
                <c:pt idx="2">
                  <c:v>25</c:v>
                </c:pt>
                <c:pt idx="3">
                  <c:v>117</c:v>
                </c:pt>
                <c:pt idx="4">
                  <c:v>174</c:v>
                </c:pt>
                <c:pt idx="5">
                  <c:v>193</c:v>
                </c:pt>
                <c:pt idx="6">
                  <c:v>217</c:v>
                </c:pt>
              </c:numCache>
            </c:numRef>
          </c:val>
          <c:extLst>
            <c:ext xmlns:c16="http://schemas.microsoft.com/office/drawing/2014/chart" uri="{C3380CC4-5D6E-409C-BE32-E72D297353CC}">
              <c16:uniqueId val="{00000000-7CE6-4B94-BBFD-81285EF24587}"/>
            </c:ext>
          </c:extLst>
        </c:ser>
        <c:dLbls>
          <c:showLegendKey val="0"/>
          <c:showVal val="0"/>
          <c:showCatName val="0"/>
          <c:showSerName val="0"/>
          <c:showPercent val="0"/>
          <c:showBubbleSize val="0"/>
        </c:dLbls>
        <c:axId val="100340879"/>
        <c:axId val="109317631"/>
      </c:radarChart>
      <c:catAx>
        <c:axId val="100340879"/>
        <c:scaling>
          <c:orientation val="minMax"/>
        </c:scaling>
        <c:delete val="0"/>
        <c:axPos val="b"/>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Trebuchet MS" panose="020B0603020202020204" pitchFamily="34" charset="0"/>
                <a:ea typeface="+mn-ea"/>
                <a:cs typeface="+mn-cs"/>
              </a:defRPr>
            </a:pPr>
            <a:endParaRPr lang="fr-FR"/>
          </a:p>
        </c:txPr>
        <c:crossAx val="109317631"/>
        <c:crosses val="autoZero"/>
        <c:auto val="1"/>
        <c:lblAlgn val="ctr"/>
        <c:lblOffset val="100"/>
        <c:noMultiLvlLbl val="0"/>
      </c:catAx>
      <c:valAx>
        <c:axId val="109317631"/>
        <c:scaling>
          <c:orientation val="minMax"/>
        </c:scaling>
        <c:delete val="0"/>
        <c:axPos val="l"/>
        <c:majorGridlines>
          <c:spPr>
            <a:ln w="9525" cap="flat" cmpd="sng" algn="ctr">
              <a:solidFill>
                <a:schemeClr val="lt1">
                  <a:alpha val="2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Trebuchet MS" panose="020B0603020202020204" pitchFamily="34" charset="0"/>
                <a:ea typeface="+mn-ea"/>
                <a:cs typeface="+mn-cs"/>
              </a:defRPr>
            </a:pPr>
            <a:endParaRPr lang="fr-FR"/>
          </a:p>
        </c:txPr>
        <c:crossAx val="10034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0">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75000"/>
      </a:schemeClr>
    </cs:fontRef>
    <cs:spPr>
      <a:solidFill>
        <a:schemeClr val="dk1">
          <a:lumMod val="75000"/>
          <a:lumOff val="25000"/>
        </a:schemeClr>
      </a:solidFill>
      <a:ln>
        <a:solidFill>
          <a:schemeClr val="lt1">
            <a:lumMod val="75000"/>
          </a:schemeClr>
        </a:solidFill>
      </a:ln>
      <a:effectLst>
        <a:glow rad="63500">
          <a:schemeClr val="lt1">
            <a:lumMod val="75000"/>
            <a:alpha val="15000"/>
          </a:schemeClr>
        </a:glow>
      </a:effectLst>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
  <cs:dataPoint3D>
    <cs:lnRef idx="0">
      <cs:styleClr val="auto"/>
    </cs:lnRef>
    <cs:fillRef idx="0">
      <cs:styleClr val="auto"/>
    </cs:fillRef>
    <cs:effectRef idx="0">
      <cs:styleClr val="auto"/>
    </cs:effectRef>
    <cs:fontRef idx="minor">
      <a:schemeClr val="dk1"/>
    </cs:fontRef>
    <cs:spPr>
      <a:solidFill>
        <a:schemeClr val="phClr">
          <a:alpha val="69804"/>
        </a:schemeClr>
      </a:solidFill>
      <a:ln w="9525" cap="flat" cmpd="sng" algn="ctr">
        <a:solidFill>
          <a:schemeClr val="phClr">
            <a:alpha val="69804"/>
          </a:schemeClr>
        </a:solidFill>
        <a:miter lim="800000"/>
      </a:ln>
      <a:effectLst>
        <a:glow rad="76200">
          <a:schemeClr val="phClr">
            <a:satMod val="175000"/>
            <a:alpha val="34000"/>
          </a:schemeClr>
        </a:glow>
      </a:effectLst>
    </cs:spPr>
  </cs:dataPoint3D>
  <cs:dataPointLine>
    <cs:lnRef idx="0">
      <cs:styleClr val="auto"/>
    </cs:lnRef>
    <cs:fillRef idx="0">
      <cs:styleClr val="auto"/>
    </cs:fillRef>
    <cs:effectRef idx="0">
      <cs:styleClr val="auto"/>
    </cs:effectRef>
    <cs:fontRef idx="minor">
      <a:schemeClr val="dk1"/>
    </cs:fontRef>
    <cs:spPr>
      <a:ln w="28575" cap="rnd">
        <a:solidFill>
          <a:schemeClr val="phClr"/>
        </a:solidFill>
      </a:ln>
      <a:effectLst>
        <a:glow rad="76200">
          <a:schemeClr val="phClr">
            <a:satMod val="175000"/>
            <a:alpha val="3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lt1">
            <a:alpha val="20000"/>
          </a:schemeClr>
        </a:solidFill>
        <a:round/>
      </a:ln>
    </cs:spPr>
  </cs:gridlineMajor>
  <cs:gridlineMinor>
    <cs:lnRef idx="0"/>
    <cs:fillRef idx="0"/>
    <cs:effectRef idx="0"/>
    <cs:fontRef idx="minor">
      <a:schemeClr val="dk1"/>
    </cs:fontRef>
    <cs:spPr>
      <a:ln w="9525" cap="flat" cmpd="sng" algn="ctr">
        <a:solidFill>
          <a:schemeClr val="lt1">
            <a:alpha val="20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0" kern="1200" cap="none" spc="5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3292448" y="2281783"/>
            <a:ext cx="7343853" cy="1814729"/>
          </a:xfrm>
          <a:prstGeom prst="rect">
            <a:avLst/>
          </a:prstGeom>
        </p:spPr>
        <p:txBody>
          <a:bodyPr/>
          <a:lstStyle/>
          <a:p>
            <a:r>
              <a:rPr lang="fr-FR" dirty="0"/>
              <a:t>Gros 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783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dirty="0"/>
          </a:p>
        </p:txBody>
      </p:sp>
    </p:spTree>
    <p:extLst>
      <p:ext uri="{BB962C8B-B14F-4D97-AF65-F5344CB8AC3E}">
        <p14:creationId xmlns:p14="http://schemas.microsoft.com/office/powerpoint/2010/main" val="137560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dirty="0"/>
          </a:p>
        </p:txBody>
      </p:sp>
    </p:spTree>
    <p:extLst>
      <p:ext uri="{BB962C8B-B14F-4D97-AF65-F5344CB8AC3E}">
        <p14:creationId xmlns:p14="http://schemas.microsoft.com/office/powerpoint/2010/main" val="2129438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45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j.tenjo-melan@univ-lyon2.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Commande%20Publique.xls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Commande%20Publique.xls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Compte%20Bancaire.xls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Compte%20Bancaire.xls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Etats%20Financiers%20Annuels.xls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Etats%20Financiers%20Annuels.xls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Organisationnelxlsm.xls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Organisationnelxlsm.xls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Organisationnelxlsm.xls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Parc%20Immobilier.xls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Parc%20Immobilier.xls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R&#233;mun&#233;rations.xls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1%20Processus%20R&#233;mun&#233;rations.xls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file:///C:\Users\ytenjomel1\AppData\Local\Microsoft\Windows\INetCache\Content.MSO\&#233;valuation%20V2%20Processus%20Recette.xls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29016" y="2130449"/>
            <a:ext cx="7642364" cy="646331"/>
          </a:xfrm>
          <a:prstGeom prst="rect">
            <a:avLst/>
          </a:prstGeom>
          <a:noFill/>
        </p:spPr>
        <p:txBody>
          <a:bodyPr wrap="square" rtlCol="0">
            <a:spAutoFit/>
          </a:bodyPr>
          <a:lstStyle>
            <a:defPPr>
              <a:defRPr lang="fr-FR"/>
            </a:defPPr>
            <a:lvl1pPr>
              <a:defRPr sz="3600" b="1">
                <a:solidFill>
                  <a:schemeClr val="bg1"/>
                </a:solidFill>
                <a:latin typeface="Trebuchet MS" panose="020B0603020202020204" pitchFamily="34" charset="0"/>
              </a:defRPr>
            </a:lvl1pPr>
          </a:lstStyle>
          <a:p>
            <a:r>
              <a:rPr lang="fr-FR" dirty="0"/>
              <a:t>Gestion de risques 2021-2022</a:t>
            </a:r>
          </a:p>
        </p:txBody>
      </p:sp>
      <p:sp>
        <p:nvSpPr>
          <p:cNvPr id="4" name="ZoneTexte 3"/>
          <p:cNvSpPr txBox="1"/>
          <p:nvPr/>
        </p:nvSpPr>
        <p:spPr>
          <a:xfrm>
            <a:off x="433897" y="2909108"/>
            <a:ext cx="7877907" cy="2646878"/>
          </a:xfrm>
          <a:prstGeom prst="rect">
            <a:avLst/>
          </a:prstGeom>
          <a:noFill/>
        </p:spPr>
        <p:txBody>
          <a:bodyPr wrap="square" rtlCol="0">
            <a:spAutoFit/>
          </a:bodyPr>
          <a:lstStyle/>
          <a:p>
            <a:endParaRPr lang="fr-FR" sz="3600" b="1" dirty="0">
              <a:solidFill>
                <a:schemeClr val="bg1"/>
              </a:solidFill>
              <a:latin typeface="Trebuchet MS" panose="020B0603020202020204" pitchFamily="34" charset="0"/>
            </a:endParaRPr>
          </a:p>
          <a:p>
            <a:r>
              <a:rPr lang="fr-FR" sz="3600" b="1" dirty="0">
                <a:solidFill>
                  <a:schemeClr val="bg1"/>
                </a:solidFill>
                <a:latin typeface="Trebuchet MS" panose="020B0603020202020204" pitchFamily="34" charset="0"/>
              </a:rPr>
              <a:t>Agence Comptable</a:t>
            </a:r>
          </a:p>
          <a:p>
            <a:endParaRPr lang="fr-FR" sz="3600" b="1" dirty="0">
              <a:solidFill>
                <a:schemeClr val="bg1"/>
              </a:solidFill>
              <a:latin typeface="Trebuchet MS" panose="020B0603020202020204" pitchFamily="34" charset="0"/>
            </a:endParaRPr>
          </a:p>
          <a:p>
            <a:r>
              <a:rPr lang="fr-FR" dirty="0"/>
              <a:t>	</a:t>
            </a:r>
            <a:endParaRPr lang="fr-FR" sz="3600" b="1" dirty="0">
              <a:solidFill>
                <a:schemeClr val="bg1"/>
              </a:solidFill>
              <a:latin typeface="Trebuchet MS" panose="020B0603020202020204" pitchFamily="34" charset="0"/>
            </a:endParaRPr>
          </a:p>
          <a:p>
            <a:endParaRPr lang="fr-FR" sz="4000" b="1" dirty="0">
              <a:latin typeface="Trebuchet MS" charset="0"/>
              <a:ea typeface="Trebuchet MS" charset="0"/>
              <a:cs typeface="Trebuchet MS" charset="0"/>
            </a:endParaRPr>
          </a:p>
        </p:txBody>
      </p:sp>
      <p:sp>
        <p:nvSpPr>
          <p:cNvPr id="3" name="ZoneTexte 2">
            <a:extLst>
              <a:ext uri="{FF2B5EF4-FFF2-40B4-BE49-F238E27FC236}">
                <a16:creationId xmlns:a16="http://schemas.microsoft.com/office/drawing/2014/main" id="{A05D360E-A938-428C-8608-E55D82FAF684}"/>
              </a:ext>
            </a:extLst>
          </p:cNvPr>
          <p:cNvSpPr txBox="1"/>
          <p:nvPr/>
        </p:nvSpPr>
        <p:spPr>
          <a:xfrm>
            <a:off x="4273420" y="4745736"/>
            <a:ext cx="4282751" cy="923330"/>
          </a:xfrm>
          <a:prstGeom prst="rect">
            <a:avLst/>
          </a:prstGeom>
          <a:noFill/>
        </p:spPr>
        <p:txBody>
          <a:bodyPr wrap="square" rtlCol="0">
            <a:spAutoFit/>
          </a:bodyPr>
          <a:lstStyle/>
          <a:p>
            <a:pPr algn="ctr"/>
            <a:r>
              <a:rPr lang="fr-FR" b="1" dirty="0">
                <a:solidFill>
                  <a:schemeClr val="bg1"/>
                </a:solidFill>
                <a:latin typeface="Trebuchet MS" panose="020B0603020202020204" pitchFamily="34" charset="0"/>
              </a:rPr>
              <a:t>Jair Tenjo</a:t>
            </a:r>
          </a:p>
          <a:p>
            <a:pPr algn="ctr"/>
            <a:r>
              <a:rPr lang="fr-FR" b="1" dirty="0">
                <a:solidFill>
                  <a:schemeClr val="bg1"/>
                </a:solidFill>
                <a:latin typeface="Trebuchet MS" panose="020B0603020202020204" pitchFamily="34" charset="0"/>
              </a:rPr>
              <a:t>Chargé de la qualité comptable</a:t>
            </a:r>
          </a:p>
          <a:p>
            <a:pPr algn="ctr"/>
            <a:r>
              <a:rPr lang="fr-FR" b="1" dirty="0">
                <a:solidFill>
                  <a:schemeClr val="bg1"/>
                </a:solidFill>
                <a:latin typeface="Trebuchet MS" panose="020B0603020202020204" pitchFamily="34" charset="0"/>
                <a:hlinkClick r:id="rId2">
                  <a:extLst>
                    <a:ext uri="{A12FA001-AC4F-418D-AE19-62706E023703}">
                      <ahyp:hlinkClr xmlns:ahyp="http://schemas.microsoft.com/office/drawing/2018/hyperlinkcolor" val="tx"/>
                    </a:ext>
                  </a:extLst>
                </a:hlinkClick>
              </a:rPr>
              <a:t>yj.tenjo-melan@univ-lyon2.fr</a:t>
            </a:r>
            <a:r>
              <a:rPr lang="fr-FR" dirty="0">
                <a:latin typeface="Trebuchet MS" panose="020B0603020202020204" pitchFamily="34" charset="0"/>
              </a:rPr>
              <a:t> </a:t>
            </a:r>
          </a:p>
        </p:txBody>
      </p:sp>
      <p:sp>
        <p:nvSpPr>
          <p:cNvPr id="5" name="ZoneTexte 4">
            <a:extLst>
              <a:ext uri="{FF2B5EF4-FFF2-40B4-BE49-F238E27FC236}">
                <a16:creationId xmlns:a16="http://schemas.microsoft.com/office/drawing/2014/main" id="{02829BEE-25E4-49FF-BC5F-43DF90506DC6}"/>
              </a:ext>
            </a:extLst>
          </p:cNvPr>
          <p:cNvSpPr txBox="1"/>
          <p:nvPr/>
        </p:nvSpPr>
        <p:spPr>
          <a:xfrm>
            <a:off x="349895" y="4745736"/>
            <a:ext cx="3662268" cy="923330"/>
          </a:xfrm>
          <a:prstGeom prst="rect">
            <a:avLst/>
          </a:prstGeom>
          <a:noFill/>
        </p:spPr>
        <p:txBody>
          <a:bodyPr wrap="square" rtlCol="0">
            <a:spAutoFit/>
          </a:bodyPr>
          <a:lstStyle/>
          <a:p>
            <a:pPr algn="ctr"/>
            <a:r>
              <a:rPr lang="fr-FR" b="1" dirty="0">
                <a:solidFill>
                  <a:schemeClr val="bg1"/>
                </a:solidFill>
                <a:latin typeface="Trebuchet MS" panose="020B0603020202020204" pitchFamily="34" charset="0"/>
              </a:rPr>
              <a:t>Xavier Eymard</a:t>
            </a:r>
          </a:p>
          <a:p>
            <a:pPr algn="ctr"/>
            <a:r>
              <a:rPr lang="fr-FR" b="1" dirty="0">
                <a:solidFill>
                  <a:schemeClr val="bg1"/>
                </a:solidFill>
                <a:latin typeface="Trebuchet MS" panose="020B0603020202020204" pitchFamily="34" charset="0"/>
              </a:rPr>
              <a:t>Agent comptable</a:t>
            </a:r>
            <a:endParaRPr lang="fr-FR" dirty="0">
              <a:solidFill>
                <a:schemeClr val="bg1"/>
              </a:solidFill>
              <a:latin typeface="Trebuchet MS" panose="020B0603020202020204" pitchFamily="34" charset="0"/>
            </a:endParaRPr>
          </a:p>
          <a:p>
            <a:pPr algn="ctr"/>
            <a:r>
              <a:rPr lang="fr-FR" dirty="0">
                <a:solidFill>
                  <a:schemeClr val="bg1"/>
                </a:solidFill>
                <a:latin typeface="Trebuchet MS" panose="020B0603020202020204" pitchFamily="34" charset="0"/>
              </a:rPr>
              <a:t>xavier.eymard@univ-lyon2.fr</a:t>
            </a:r>
            <a:endParaRPr lang="fr-FR" dirty="0">
              <a:latin typeface="Trebuchet MS" panose="020B0603020202020204" pitchFamily="34" charset="0"/>
            </a:endParaRPr>
          </a:p>
        </p:txBody>
      </p:sp>
    </p:spTree>
    <p:extLst>
      <p:ext uri="{BB962C8B-B14F-4D97-AF65-F5344CB8AC3E}">
        <p14:creationId xmlns:p14="http://schemas.microsoft.com/office/powerpoint/2010/main" val="42599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2884" y="110769"/>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Recette </a:t>
            </a:r>
          </a:p>
        </p:txBody>
      </p:sp>
      <p:sp>
        <p:nvSpPr>
          <p:cNvPr id="6" name="ZoneTexte 5">
            <a:extLst>
              <a:ext uri="{FF2B5EF4-FFF2-40B4-BE49-F238E27FC236}">
                <a16:creationId xmlns:a16="http://schemas.microsoft.com/office/drawing/2014/main" id="{0A16DD51-9DE0-4F2F-B0F6-12CF9B98B680}"/>
              </a:ext>
            </a:extLst>
          </p:cNvPr>
          <p:cNvSpPr txBox="1"/>
          <p:nvPr/>
        </p:nvSpPr>
        <p:spPr>
          <a:xfrm>
            <a:off x="174334" y="885136"/>
            <a:ext cx="6229639" cy="400110"/>
          </a:xfrm>
          <a:prstGeom prst="rect">
            <a:avLst/>
          </a:prstGeom>
          <a:noFill/>
        </p:spPr>
        <p:txBody>
          <a:bodyPr wrap="square" rtlCol="0">
            <a:spAutoFit/>
          </a:bodyPr>
          <a:lstStyle/>
          <a:p>
            <a:r>
              <a:rPr lang="fr-FR" sz="2000" b="1" dirty="0">
                <a:solidFill>
                  <a:srgbClr val="E84242"/>
                </a:solidFill>
                <a:latin typeface="Trebuchet MS" charset="0"/>
              </a:rPr>
              <a:t>Plans d’action </a:t>
            </a:r>
          </a:p>
        </p:txBody>
      </p:sp>
      <p:graphicFrame>
        <p:nvGraphicFramePr>
          <p:cNvPr id="5" name="Objet 4">
            <a:extLst>
              <a:ext uri="{FF2B5EF4-FFF2-40B4-BE49-F238E27FC236}">
                <a16:creationId xmlns:a16="http://schemas.microsoft.com/office/drawing/2014/main" id="{339A4770-2440-4377-B56F-E5F040B7EF56}"/>
              </a:ext>
            </a:extLst>
          </p:cNvPr>
          <p:cNvGraphicFramePr>
            <a:graphicFrameLocks noChangeAspect="1"/>
          </p:cNvGraphicFramePr>
          <p:nvPr>
            <p:extLst>
              <p:ext uri="{D42A27DB-BD31-4B8C-83A1-F6EECF244321}">
                <p14:modId xmlns:p14="http://schemas.microsoft.com/office/powerpoint/2010/main" val="3487577738"/>
              </p:ext>
            </p:extLst>
          </p:nvPr>
        </p:nvGraphicFramePr>
        <p:xfrm>
          <a:off x="174334" y="1542222"/>
          <a:ext cx="4448843" cy="2426096"/>
        </p:xfrm>
        <a:graphic>
          <a:graphicData uri="http://schemas.openxmlformats.org/presentationml/2006/ole">
            <mc:AlternateContent xmlns:mc="http://schemas.openxmlformats.org/markup-compatibility/2006">
              <mc:Choice xmlns:v="urn:schemas-microsoft-com:vml" Requires="v">
                <p:oleObj spid="_x0000_s1033" name="Worksheet" r:id="rId3" imgW="7056191" imgH="3847974" progId="Excel.Sheet.12">
                  <p:embed/>
                </p:oleObj>
              </mc:Choice>
              <mc:Fallback>
                <p:oleObj name="Worksheet" r:id="rId3" imgW="7056191" imgH="3847974" progId="Excel.Sheet.12">
                  <p:embed/>
                  <p:pic>
                    <p:nvPicPr>
                      <p:cNvPr id="0" name=""/>
                      <p:cNvPicPr/>
                      <p:nvPr/>
                    </p:nvPicPr>
                    <p:blipFill>
                      <a:blip r:embed="rId4"/>
                      <a:stretch>
                        <a:fillRect/>
                      </a:stretch>
                    </p:blipFill>
                    <p:spPr>
                      <a:xfrm>
                        <a:off x="174334" y="1542222"/>
                        <a:ext cx="4448843" cy="2426096"/>
                      </a:xfrm>
                      <a:prstGeom prst="rect">
                        <a:avLst/>
                      </a:prstGeom>
                    </p:spPr>
                  </p:pic>
                </p:oleObj>
              </mc:Fallback>
            </mc:AlternateContent>
          </a:graphicData>
        </a:graphic>
      </p:graphicFrame>
      <p:graphicFrame>
        <p:nvGraphicFramePr>
          <p:cNvPr id="7" name="Tableau 6">
            <a:extLst>
              <a:ext uri="{FF2B5EF4-FFF2-40B4-BE49-F238E27FC236}">
                <a16:creationId xmlns:a16="http://schemas.microsoft.com/office/drawing/2014/main" id="{9A1BFEC3-8062-4E01-B66E-5FFCF5220725}"/>
              </a:ext>
            </a:extLst>
          </p:cNvPr>
          <p:cNvGraphicFramePr>
            <a:graphicFrameLocks noGrp="1"/>
          </p:cNvGraphicFramePr>
          <p:nvPr>
            <p:extLst>
              <p:ext uri="{D42A27DB-BD31-4B8C-83A1-F6EECF244321}">
                <p14:modId xmlns:p14="http://schemas.microsoft.com/office/powerpoint/2010/main" val="3130588077"/>
              </p:ext>
            </p:extLst>
          </p:nvPr>
        </p:nvGraphicFramePr>
        <p:xfrm>
          <a:off x="5479149" y="1957595"/>
          <a:ext cx="6229638" cy="3562437"/>
        </p:xfrm>
        <a:graphic>
          <a:graphicData uri="http://schemas.openxmlformats.org/drawingml/2006/table">
            <a:tbl>
              <a:tblPr/>
              <a:tblGrid>
                <a:gridCol w="352953">
                  <a:extLst>
                    <a:ext uri="{9D8B030D-6E8A-4147-A177-3AD203B41FA5}">
                      <a16:colId xmlns:a16="http://schemas.microsoft.com/office/drawing/2014/main" val="3229144048"/>
                    </a:ext>
                  </a:extLst>
                </a:gridCol>
                <a:gridCol w="781541">
                  <a:extLst>
                    <a:ext uri="{9D8B030D-6E8A-4147-A177-3AD203B41FA5}">
                      <a16:colId xmlns:a16="http://schemas.microsoft.com/office/drawing/2014/main" val="546336046"/>
                    </a:ext>
                  </a:extLst>
                </a:gridCol>
                <a:gridCol w="4401841">
                  <a:extLst>
                    <a:ext uri="{9D8B030D-6E8A-4147-A177-3AD203B41FA5}">
                      <a16:colId xmlns:a16="http://schemas.microsoft.com/office/drawing/2014/main" val="1826833626"/>
                    </a:ext>
                  </a:extLst>
                </a:gridCol>
                <a:gridCol w="693303">
                  <a:extLst>
                    <a:ext uri="{9D8B030D-6E8A-4147-A177-3AD203B41FA5}">
                      <a16:colId xmlns:a16="http://schemas.microsoft.com/office/drawing/2014/main" val="2718232944"/>
                    </a:ext>
                  </a:extLst>
                </a:gridCol>
              </a:tblGrid>
              <a:tr h="228997">
                <a:tc gridSpan="4">
                  <a:txBody>
                    <a:bodyPr/>
                    <a:lstStyle/>
                    <a:p>
                      <a:pPr algn="ctr" fontAlgn="b"/>
                      <a:r>
                        <a:rPr lang="fr-FR" sz="1100" b="1" i="0" u="none" strike="noStrike" dirty="0">
                          <a:solidFill>
                            <a:srgbClr val="FFFFFF"/>
                          </a:solidFill>
                          <a:effectLst/>
                          <a:latin typeface="Trebuchet MS" panose="020B0603020202020204" pitchFamily="34" charset="0"/>
                        </a:rPr>
                        <a:t>PLANS D'ACTION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850636154"/>
                  </a:ext>
                </a:extLst>
              </a:tr>
              <a:tr h="314330">
                <a:tc>
                  <a:txBody>
                    <a:bodyPr/>
                    <a:lstStyle/>
                    <a:p>
                      <a:pPr algn="ctr" fontAlgn="ctr"/>
                      <a:r>
                        <a:rPr lang="fr-FR" sz="1100" b="1" i="0" u="none" strike="noStrike">
                          <a:solidFill>
                            <a:srgbClr val="000000"/>
                          </a:solidFill>
                          <a:effectLst/>
                          <a:latin typeface="Trebuchet MS" panose="020B060302020202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dirty="0">
                          <a:solidFill>
                            <a:srgbClr val="000000"/>
                          </a:solidFill>
                          <a:effectLst/>
                          <a:latin typeface="Trebuchet MS" panose="020B0603020202020204" pitchFamily="34" charset="0"/>
                        </a:rPr>
                        <a:t>Priorité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Description du plan d'action défini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Statut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72876721"/>
                  </a:ext>
                </a:extLst>
              </a:tr>
              <a:tr h="228997">
                <a:tc>
                  <a:txBody>
                    <a:bodyPr/>
                    <a:lstStyle/>
                    <a:p>
                      <a:pPr algn="ctr" fontAlgn="ctr"/>
                      <a:r>
                        <a:rPr lang="fr-FR" sz="1100" b="0" i="0" u="none" strike="noStrike">
                          <a:solidFill>
                            <a:srgbClr val="000000"/>
                          </a:solidFill>
                          <a:effectLst/>
                          <a:latin typeface="Trebuchet MS" panose="020B0603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effectLst/>
                          <a:latin typeface="Trebuchet MS" panose="020B0603020202020204" pitchFamily="34" charset="0"/>
                        </a:rPr>
                        <a:t>Politique de recouvrement, calendrier régulier de relance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a:solidFill>
                            <a:srgbClr val="000000"/>
                          </a:solidFill>
                          <a:effectLst/>
                          <a:latin typeface="Trebuchet MS" panose="020B0603020202020204" pitchFamily="34" charset="0"/>
                        </a:rPr>
                        <a:t>Réalisé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69826791"/>
                  </a:ext>
                </a:extLst>
              </a:tr>
              <a:tr h="457994">
                <a:tc>
                  <a:txBody>
                    <a:bodyPr/>
                    <a:lstStyle/>
                    <a:p>
                      <a:pPr algn="ctr" fontAlgn="ctr"/>
                      <a:r>
                        <a:rPr lang="fr-FR" sz="1100" b="0" i="0" u="none" strike="noStrike">
                          <a:solidFill>
                            <a:srgbClr val="000000"/>
                          </a:solidFill>
                          <a:effectLst/>
                          <a:latin typeface="Trebuchet MS" panose="020B0603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effectLst/>
                          <a:latin typeface="Trebuchet MS" panose="020B0603020202020204" pitchFamily="34" charset="0"/>
                        </a:rPr>
                        <a:t>Procédure de relance pour remplacer le responsable dans le cas d’absence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a:solidFill>
                            <a:srgbClr val="000000"/>
                          </a:solidFill>
                          <a:effectLst/>
                          <a:latin typeface="Trebuchet MS" panose="020B0603020202020204" pitchFamily="34" charset="0"/>
                        </a:rPr>
                        <a:t>En cours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44530039"/>
                  </a:ext>
                </a:extLst>
              </a:tr>
              <a:tr h="457994">
                <a:tc>
                  <a:txBody>
                    <a:bodyPr/>
                    <a:lstStyle/>
                    <a:p>
                      <a:pPr algn="ctr" fontAlgn="ctr"/>
                      <a:r>
                        <a:rPr lang="fr-FR" sz="1100" b="0" i="0" u="none" strike="noStrike">
                          <a:solidFill>
                            <a:srgbClr val="000000"/>
                          </a:solidFill>
                          <a:effectLst/>
                          <a:latin typeface="Trebuchet MS" panose="020B0603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effectLst/>
                          <a:latin typeface="Trebuchet MS" panose="020B0603020202020204" pitchFamily="34" charset="0"/>
                        </a:rPr>
                        <a:t>Suivi régulier des créances . Mise en place de tableaux de suivi sur dossier partagé</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a:solidFill>
                            <a:srgbClr val="000000"/>
                          </a:solidFill>
                          <a:effectLst/>
                          <a:latin typeface="Trebuchet MS" panose="020B0603020202020204" pitchFamily="34" charset="0"/>
                        </a:rPr>
                        <a:t>Réalisé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82776695"/>
                  </a:ext>
                </a:extLst>
              </a:tr>
              <a:tr h="457994">
                <a:tc>
                  <a:txBody>
                    <a:bodyPr/>
                    <a:lstStyle/>
                    <a:p>
                      <a:pPr algn="ctr" fontAlgn="ctr"/>
                      <a:r>
                        <a:rPr lang="fr-FR" sz="1100" b="0" i="0" u="none" strike="noStrike">
                          <a:solidFill>
                            <a:srgbClr val="000000"/>
                          </a:solidFill>
                          <a:effectLst/>
                          <a:latin typeface="Trebuchet MS" panose="020B060302020202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effectLst/>
                          <a:latin typeface="Trebuchet MS" panose="020B0603020202020204" pitchFamily="34" charset="0"/>
                        </a:rPr>
                        <a:t>Recouvrement régulier des créances . Etablissement avec  chaque gestionnaire d'actions à mettre en place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a:solidFill>
                            <a:srgbClr val="000000"/>
                          </a:solidFill>
                          <a:effectLst/>
                          <a:latin typeface="Trebuchet MS" panose="020B0603020202020204" pitchFamily="34" charset="0"/>
                        </a:rPr>
                        <a:t>Réalisé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75583520"/>
                  </a:ext>
                </a:extLst>
              </a:tr>
              <a:tr h="1416131">
                <a:tc>
                  <a:txBody>
                    <a:bodyPr/>
                    <a:lstStyle/>
                    <a:p>
                      <a:pPr algn="ctr" fontAlgn="ctr"/>
                      <a:r>
                        <a:rPr lang="fr-FR" sz="1100" b="0" i="0" u="none" strike="noStrike">
                          <a:solidFill>
                            <a:srgbClr val="000000"/>
                          </a:solidFill>
                          <a:effectLst/>
                          <a:latin typeface="Trebuchet MS" panose="020B0603020202020204" pitchFamily="34"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dirty="0">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kern="1200" dirty="0">
                          <a:solidFill>
                            <a:srgbClr val="000000"/>
                          </a:solidFill>
                          <a:effectLst/>
                          <a:latin typeface="Trebuchet MS" panose="020B0603020202020204" pitchFamily="34" charset="0"/>
                          <a:ea typeface="+mn-ea"/>
                          <a:cs typeface="+mn-cs"/>
                        </a:rPr>
                        <a:t>Points réguliers avec l'ordonnateur sur le niveau de recensement des produits (rapport au dernier compte financier). Objectif : titrer au fil de l'eau ; ne rien oublier en recensement de droits</a:t>
                      </a:r>
                      <a:br>
                        <a:rPr lang="fr-FR" sz="1100" b="0" i="0" u="none" strike="noStrike" kern="1200" dirty="0">
                          <a:solidFill>
                            <a:srgbClr val="000000"/>
                          </a:solidFill>
                          <a:effectLst/>
                          <a:latin typeface="Trebuchet MS" panose="020B0603020202020204" pitchFamily="34" charset="0"/>
                          <a:ea typeface="+mn-ea"/>
                          <a:cs typeface="+mn-cs"/>
                        </a:rPr>
                      </a:br>
                      <a:r>
                        <a:rPr lang="fr-FR" sz="1100" b="0" i="0" u="none" strike="noStrike" kern="1200" dirty="0">
                          <a:solidFill>
                            <a:srgbClr val="000000"/>
                          </a:solidFill>
                          <a:effectLst/>
                          <a:latin typeface="Trebuchet MS" panose="020B0603020202020204" pitchFamily="34" charset="0"/>
                          <a:ea typeface="+mn-ea"/>
                          <a:cs typeface="+mn-cs"/>
                        </a:rPr>
                        <a:t>tenue d'un tableau des conventions et notifications de subvention à fort enjeux (Forma Sup, etc...) qui représentent à elles seules 80% du titrage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dirty="0">
                          <a:solidFill>
                            <a:srgbClr val="000000"/>
                          </a:solidFill>
                          <a:effectLst/>
                          <a:latin typeface="Trebuchet MS" panose="020B0603020202020204" pitchFamily="34" charset="0"/>
                        </a:rPr>
                        <a:t>En cours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31304034"/>
                  </a:ext>
                </a:extLst>
              </a:tr>
            </a:tbl>
          </a:graphicData>
        </a:graphic>
      </p:graphicFrame>
      <p:sp>
        <p:nvSpPr>
          <p:cNvPr id="10" name="ZoneTexte 9">
            <a:extLst>
              <a:ext uri="{FF2B5EF4-FFF2-40B4-BE49-F238E27FC236}">
                <a16:creationId xmlns:a16="http://schemas.microsoft.com/office/drawing/2014/main" id="{BAB4AC4D-3F95-4317-A24C-DF8F353D4778}"/>
              </a:ext>
            </a:extLst>
          </p:cNvPr>
          <p:cNvSpPr txBox="1"/>
          <p:nvPr/>
        </p:nvSpPr>
        <p:spPr>
          <a:xfrm>
            <a:off x="6864068" y="1129713"/>
            <a:ext cx="2574523" cy="400110"/>
          </a:xfrm>
          <a:prstGeom prst="rect">
            <a:avLst/>
          </a:prstGeom>
          <a:noFill/>
        </p:spPr>
        <p:txBody>
          <a:bodyPr wrap="square" rtlCol="0">
            <a:spAutoFit/>
          </a:bodyPr>
          <a:lstStyle/>
          <a:p>
            <a:r>
              <a:rPr lang="fr-FR" sz="2000" b="1" dirty="0">
                <a:solidFill>
                  <a:srgbClr val="E84242"/>
                </a:solidFill>
                <a:latin typeface="Trebuchet MS" charset="0"/>
              </a:rPr>
              <a:t>Exemple : Risque 2</a:t>
            </a:r>
          </a:p>
        </p:txBody>
      </p:sp>
      <p:sp>
        <p:nvSpPr>
          <p:cNvPr id="2" name="Flèche : droite 1">
            <a:extLst>
              <a:ext uri="{FF2B5EF4-FFF2-40B4-BE49-F238E27FC236}">
                <a16:creationId xmlns:a16="http://schemas.microsoft.com/office/drawing/2014/main" id="{0625C8EB-8325-4EBC-9AF6-BD8E54E2289B}"/>
              </a:ext>
            </a:extLst>
          </p:cNvPr>
          <p:cNvSpPr/>
          <p:nvPr/>
        </p:nvSpPr>
        <p:spPr>
          <a:xfrm>
            <a:off x="4708328" y="2148398"/>
            <a:ext cx="685670" cy="239697"/>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834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44024" y="257423"/>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Recette </a:t>
            </a:r>
          </a:p>
        </p:txBody>
      </p:sp>
      <p:sp>
        <p:nvSpPr>
          <p:cNvPr id="6" name="ZoneTexte 5">
            <a:extLst>
              <a:ext uri="{FF2B5EF4-FFF2-40B4-BE49-F238E27FC236}">
                <a16:creationId xmlns:a16="http://schemas.microsoft.com/office/drawing/2014/main" id="{B35734EF-023E-44F8-A8CC-A83F334058D2}"/>
              </a:ext>
            </a:extLst>
          </p:cNvPr>
          <p:cNvSpPr txBox="1"/>
          <p:nvPr/>
        </p:nvSpPr>
        <p:spPr>
          <a:xfrm>
            <a:off x="694944" y="2041864"/>
            <a:ext cx="3222594" cy="369332"/>
          </a:xfrm>
          <a:prstGeom prst="rect">
            <a:avLst/>
          </a:prstGeom>
          <a:noFill/>
        </p:spPr>
        <p:txBody>
          <a:bodyPr wrap="square" rtlCol="0">
            <a:spAutoFit/>
          </a:bodyPr>
          <a:lstStyle/>
          <a:p>
            <a:r>
              <a:rPr lang="fr-FR" dirty="0">
                <a:latin typeface="Trebuchet MS" panose="020B0603020202020204" pitchFamily="34" charset="0"/>
              </a:rPr>
              <a:t>Exemple : Risque 1</a:t>
            </a:r>
          </a:p>
        </p:txBody>
      </p:sp>
      <p:sp>
        <p:nvSpPr>
          <p:cNvPr id="2" name="ZoneTexte 1">
            <a:extLst>
              <a:ext uri="{FF2B5EF4-FFF2-40B4-BE49-F238E27FC236}">
                <a16:creationId xmlns:a16="http://schemas.microsoft.com/office/drawing/2014/main" id="{548E0ADA-AC97-4CF0-9B07-667EAC4A1123}"/>
              </a:ext>
            </a:extLst>
          </p:cNvPr>
          <p:cNvSpPr txBox="1"/>
          <p:nvPr/>
        </p:nvSpPr>
        <p:spPr>
          <a:xfrm>
            <a:off x="3917538" y="1316807"/>
            <a:ext cx="6229639" cy="400110"/>
          </a:xfrm>
          <a:prstGeom prst="rect">
            <a:avLst/>
          </a:prstGeom>
          <a:noFill/>
        </p:spPr>
        <p:txBody>
          <a:bodyPr wrap="square" rtlCol="0">
            <a:spAutoFit/>
          </a:bodyPr>
          <a:lstStyle/>
          <a:p>
            <a:r>
              <a:rPr lang="fr-FR" sz="2000" b="1" dirty="0">
                <a:solidFill>
                  <a:srgbClr val="E84242"/>
                </a:solidFill>
                <a:latin typeface="Trebuchet MS" charset="0"/>
              </a:rPr>
              <a:t>Développement du risque</a:t>
            </a:r>
          </a:p>
        </p:txBody>
      </p:sp>
      <p:pic>
        <p:nvPicPr>
          <p:cNvPr id="7" name="Image 6">
            <a:extLst>
              <a:ext uri="{FF2B5EF4-FFF2-40B4-BE49-F238E27FC236}">
                <a16:creationId xmlns:a16="http://schemas.microsoft.com/office/drawing/2014/main" id="{CE8F7395-0977-40FC-8DC4-C92F5A05A0EE}"/>
              </a:ext>
            </a:extLst>
          </p:cNvPr>
          <p:cNvPicPr>
            <a:picLocks noChangeAspect="1"/>
          </p:cNvPicPr>
          <p:nvPr/>
        </p:nvPicPr>
        <p:blipFill>
          <a:blip r:embed="rId2"/>
          <a:stretch>
            <a:fillRect/>
          </a:stretch>
        </p:blipFill>
        <p:spPr>
          <a:xfrm>
            <a:off x="925024" y="2809364"/>
            <a:ext cx="10408920" cy="2331720"/>
          </a:xfrm>
          <a:prstGeom prst="rect">
            <a:avLst/>
          </a:prstGeom>
        </p:spPr>
      </p:pic>
    </p:spTree>
    <p:extLst>
      <p:ext uri="{BB962C8B-B14F-4D97-AF65-F5344CB8AC3E}">
        <p14:creationId xmlns:p14="http://schemas.microsoft.com/office/powerpoint/2010/main" val="142205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07529" y="104051"/>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Recette </a:t>
            </a:r>
          </a:p>
        </p:txBody>
      </p:sp>
      <p:pic>
        <p:nvPicPr>
          <p:cNvPr id="28" name="Image 27">
            <a:extLst>
              <a:ext uri="{FF2B5EF4-FFF2-40B4-BE49-F238E27FC236}">
                <a16:creationId xmlns:a16="http://schemas.microsoft.com/office/drawing/2014/main" id="{FEA61B20-3669-4A63-BBC4-C9D1D52314FF}"/>
              </a:ext>
            </a:extLst>
          </p:cNvPr>
          <p:cNvPicPr>
            <a:picLocks noChangeAspect="1"/>
          </p:cNvPicPr>
          <p:nvPr/>
        </p:nvPicPr>
        <p:blipFill rotWithShape="1">
          <a:blip r:embed="rId2"/>
          <a:srcRect t="588"/>
          <a:stretch/>
        </p:blipFill>
        <p:spPr>
          <a:xfrm>
            <a:off x="6894092" y="852256"/>
            <a:ext cx="5297908" cy="4793942"/>
          </a:xfrm>
          <a:prstGeom prst="rect">
            <a:avLst/>
          </a:prstGeom>
        </p:spPr>
      </p:pic>
      <p:sp>
        <p:nvSpPr>
          <p:cNvPr id="29" name="Flèche : droite 28">
            <a:extLst>
              <a:ext uri="{FF2B5EF4-FFF2-40B4-BE49-F238E27FC236}">
                <a16:creationId xmlns:a16="http://schemas.microsoft.com/office/drawing/2014/main" id="{EC35DBC0-2D84-45F9-AE89-CDA8E6292F33}"/>
              </a:ext>
            </a:extLst>
          </p:cNvPr>
          <p:cNvSpPr/>
          <p:nvPr/>
        </p:nvSpPr>
        <p:spPr>
          <a:xfrm>
            <a:off x="6002489" y="2752079"/>
            <a:ext cx="993115" cy="585926"/>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B5FA8260-62AF-4791-902E-BA9A2ED54AAF}"/>
              </a:ext>
            </a:extLst>
          </p:cNvPr>
          <p:cNvPicPr>
            <a:picLocks noChangeAspect="1"/>
          </p:cNvPicPr>
          <p:nvPr/>
        </p:nvPicPr>
        <p:blipFill>
          <a:blip r:embed="rId3"/>
          <a:stretch>
            <a:fillRect/>
          </a:stretch>
        </p:blipFill>
        <p:spPr>
          <a:xfrm>
            <a:off x="50094" y="852256"/>
            <a:ext cx="5853556" cy="4834466"/>
          </a:xfrm>
          <a:prstGeom prst="rect">
            <a:avLst/>
          </a:prstGeom>
        </p:spPr>
      </p:pic>
    </p:spTree>
    <p:extLst>
      <p:ext uri="{BB962C8B-B14F-4D97-AF65-F5344CB8AC3E}">
        <p14:creationId xmlns:p14="http://schemas.microsoft.com/office/powerpoint/2010/main" val="81634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06168" y="254392"/>
            <a:ext cx="8537832"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Commande Publique </a:t>
            </a:r>
          </a:p>
        </p:txBody>
      </p:sp>
      <p:graphicFrame>
        <p:nvGraphicFramePr>
          <p:cNvPr id="4" name="Tableau 3">
            <a:extLst>
              <a:ext uri="{FF2B5EF4-FFF2-40B4-BE49-F238E27FC236}">
                <a16:creationId xmlns:a16="http://schemas.microsoft.com/office/drawing/2014/main" id="{47D1895F-C1E9-403B-B427-52DD67AB752B}"/>
              </a:ext>
            </a:extLst>
          </p:cNvPr>
          <p:cNvGraphicFramePr>
            <a:graphicFrameLocks noGrp="1"/>
          </p:cNvGraphicFramePr>
          <p:nvPr>
            <p:extLst>
              <p:ext uri="{D42A27DB-BD31-4B8C-83A1-F6EECF244321}">
                <p14:modId xmlns:p14="http://schemas.microsoft.com/office/powerpoint/2010/main" val="693208536"/>
              </p:ext>
            </p:extLst>
          </p:nvPr>
        </p:nvGraphicFramePr>
        <p:xfrm>
          <a:off x="801476" y="1280130"/>
          <a:ext cx="11004612" cy="4403124"/>
        </p:xfrm>
        <a:graphic>
          <a:graphicData uri="http://schemas.openxmlformats.org/drawingml/2006/table">
            <a:tbl>
              <a:tblPr/>
              <a:tblGrid>
                <a:gridCol w="270851">
                  <a:extLst>
                    <a:ext uri="{9D8B030D-6E8A-4147-A177-3AD203B41FA5}">
                      <a16:colId xmlns:a16="http://schemas.microsoft.com/office/drawing/2014/main" val="1076103789"/>
                    </a:ext>
                  </a:extLst>
                </a:gridCol>
                <a:gridCol w="2106626">
                  <a:extLst>
                    <a:ext uri="{9D8B030D-6E8A-4147-A177-3AD203B41FA5}">
                      <a16:colId xmlns:a16="http://schemas.microsoft.com/office/drawing/2014/main" val="2247888344"/>
                    </a:ext>
                  </a:extLst>
                </a:gridCol>
                <a:gridCol w="2537982">
                  <a:extLst>
                    <a:ext uri="{9D8B030D-6E8A-4147-A177-3AD203B41FA5}">
                      <a16:colId xmlns:a16="http://schemas.microsoft.com/office/drawing/2014/main" val="1173076902"/>
                    </a:ext>
                  </a:extLst>
                </a:gridCol>
                <a:gridCol w="762397">
                  <a:extLst>
                    <a:ext uri="{9D8B030D-6E8A-4147-A177-3AD203B41FA5}">
                      <a16:colId xmlns:a16="http://schemas.microsoft.com/office/drawing/2014/main" val="2307800758"/>
                    </a:ext>
                  </a:extLst>
                </a:gridCol>
                <a:gridCol w="732304">
                  <a:extLst>
                    <a:ext uri="{9D8B030D-6E8A-4147-A177-3AD203B41FA5}">
                      <a16:colId xmlns:a16="http://schemas.microsoft.com/office/drawing/2014/main" val="1865819516"/>
                    </a:ext>
                  </a:extLst>
                </a:gridCol>
                <a:gridCol w="619950">
                  <a:extLst>
                    <a:ext uri="{9D8B030D-6E8A-4147-A177-3AD203B41FA5}">
                      <a16:colId xmlns:a16="http://schemas.microsoft.com/office/drawing/2014/main" val="1529376367"/>
                    </a:ext>
                  </a:extLst>
                </a:gridCol>
                <a:gridCol w="577818">
                  <a:extLst>
                    <a:ext uri="{9D8B030D-6E8A-4147-A177-3AD203B41FA5}">
                      <a16:colId xmlns:a16="http://schemas.microsoft.com/office/drawing/2014/main" val="854873614"/>
                    </a:ext>
                  </a:extLst>
                </a:gridCol>
                <a:gridCol w="499572">
                  <a:extLst>
                    <a:ext uri="{9D8B030D-6E8A-4147-A177-3AD203B41FA5}">
                      <a16:colId xmlns:a16="http://schemas.microsoft.com/office/drawing/2014/main" val="871516320"/>
                    </a:ext>
                  </a:extLst>
                </a:gridCol>
                <a:gridCol w="499572">
                  <a:extLst>
                    <a:ext uri="{9D8B030D-6E8A-4147-A177-3AD203B41FA5}">
                      <a16:colId xmlns:a16="http://schemas.microsoft.com/office/drawing/2014/main" val="2837219386"/>
                    </a:ext>
                  </a:extLst>
                </a:gridCol>
                <a:gridCol w="499572">
                  <a:extLst>
                    <a:ext uri="{9D8B030D-6E8A-4147-A177-3AD203B41FA5}">
                      <a16:colId xmlns:a16="http://schemas.microsoft.com/office/drawing/2014/main" val="3483572049"/>
                    </a:ext>
                  </a:extLst>
                </a:gridCol>
                <a:gridCol w="577818">
                  <a:extLst>
                    <a:ext uri="{9D8B030D-6E8A-4147-A177-3AD203B41FA5}">
                      <a16:colId xmlns:a16="http://schemas.microsoft.com/office/drawing/2014/main" val="2331592828"/>
                    </a:ext>
                  </a:extLst>
                </a:gridCol>
                <a:gridCol w="607911">
                  <a:extLst>
                    <a:ext uri="{9D8B030D-6E8A-4147-A177-3AD203B41FA5}">
                      <a16:colId xmlns:a16="http://schemas.microsoft.com/office/drawing/2014/main" val="1712225441"/>
                    </a:ext>
                  </a:extLst>
                </a:gridCol>
                <a:gridCol w="712239">
                  <a:extLst>
                    <a:ext uri="{9D8B030D-6E8A-4147-A177-3AD203B41FA5}">
                      <a16:colId xmlns:a16="http://schemas.microsoft.com/office/drawing/2014/main" val="3282089877"/>
                    </a:ext>
                  </a:extLst>
                </a:gridCol>
              </a:tblGrid>
              <a:tr h="186509">
                <a:tc rowSpan="2">
                  <a:txBody>
                    <a:bodyPr/>
                    <a:lstStyle/>
                    <a:p>
                      <a:pPr algn="ctr" fontAlgn="ctr"/>
                      <a:r>
                        <a:rPr lang="fr-FR" sz="900" b="1" i="0" u="none" strike="noStrike" dirty="0">
                          <a:solidFill>
                            <a:srgbClr val="FFFFFF"/>
                          </a:solidFill>
                          <a:effectLst/>
                          <a:latin typeface="Trebuchet MS" panose="020B0603020202020204" pitchFamily="34" charset="0"/>
                        </a:rPr>
                        <a:t>No</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Description</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 Inhérent</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 Résiduel</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gridSpan="7">
                  <a:txBody>
                    <a:bodyPr/>
                    <a:lstStyle/>
                    <a:p>
                      <a:pPr algn="ctr" fontAlgn="b"/>
                      <a:r>
                        <a:rPr lang="fr-FR" sz="900" b="1" i="0" u="none" strike="noStrike" dirty="0">
                          <a:solidFill>
                            <a:srgbClr val="FFFFFF"/>
                          </a:solidFill>
                          <a:effectLst/>
                          <a:latin typeface="Trebuchet MS" panose="020B0603020202020204" pitchFamily="34" charset="0"/>
                        </a:rPr>
                        <a:t>Plan d'action</a:t>
                      </a: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900" b="1" i="0" u="none" strike="noStrike" dirty="0">
                          <a:solidFill>
                            <a:srgbClr val="FFFFFF"/>
                          </a:solidFill>
                          <a:effectLst/>
                          <a:latin typeface="Trebuchet MS" panose="020B0603020202020204" pitchFamily="34" charset="0"/>
                        </a:rPr>
                        <a:t>Phase </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3618089740"/>
                  </a:ext>
                </a:extLst>
              </a:tr>
              <a:tr h="30690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FFFFFF"/>
                          </a:solidFill>
                          <a:effectLst/>
                          <a:latin typeface="Trebuchet MS" panose="020B0603020202020204" pitchFamily="34" charset="0"/>
                        </a:rPr>
                        <a:t>A mettre en place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En cours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Réalisé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 Plan d'action </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500858706"/>
                  </a:ext>
                </a:extLst>
              </a:tr>
              <a:tr h="310847">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visa de l’autorité chargée du contrôle financier</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L’acte n’est pas visé par l’autorité chargée du contrôle financier alors qu’il devait lui être soumis.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1</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04862646"/>
                  </a:ext>
                </a:extLst>
              </a:tr>
              <a:tr h="310847">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l’approche par les risques et les enjeux du contrôle de la dépense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Pas de politique de visa organisée : les normes du contrôle hiérarchisé de la dépense ne sont pas appliquées.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5</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5</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97379378"/>
                  </a:ext>
                </a:extLst>
              </a:tr>
              <a:tr h="310847">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l’approche par les risques et les enjeux du contrôle de la dépense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Aucun plan de contrôle hiérarchisé n’a été établi ni validé.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4</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4</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26170675"/>
                  </a:ext>
                </a:extLst>
              </a:tr>
              <a:tr h="310847">
                <a:tc>
                  <a:txBody>
                    <a:bodyPr/>
                    <a:lstStyle/>
                    <a:p>
                      <a:pPr algn="ctr" fontAlgn="ctr"/>
                      <a:r>
                        <a:rPr lang="fr-FR" sz="900" b="0" i="0" u="none" strike="noStrike" dirty="0">
                          <a:solidFill>
                            <a:srgbClr val="000000"/>
                          </a:solidFill>
                          <a:effectLst/>
                          <a:latin typeface="Trebuchet MS" panose="020B0603020202020204" pitchFamily="34" charset="0"/>
                        </a:rPr>
                        <a:t>4</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l’approche par les risques et les enjeux du contrôle de la dépense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Les modalités de contrôle fixées dans le plan de contrôle ne sont pas respectées.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4</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4</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8824168"/>
                  </a:ext>
                </a:extLst>
              </a:tr>
              <a:tr h="310847">
                <a:tc>
                  <a:txBody>
                    <a:bodyPr/>
                    <a:lstStyle/>
                    <a:p>
                      <a:pPr algn="ctr" fontAlgn="ctr"/>
                      <a:r>
                        <a:rPr lang="fr-FR" sz="900" b="0" i="0" u="none" strike="noStrike" dirty="0">
                          <a:solidFill>
                            <a:srgbClr val="000000"/>
                          </a:solidFill>
                          <a:effectLst/>
                          <a:latin typeface="Trebuchet MS" panose="020B0603020202020204" pitchFamily="34" charset="0"/>
                        </a:rPr>
                        <a:t>5</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l’approche par les risques et les enjeux du contrôle de la dépense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 politique de contrôle et de suivi des marchés.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0</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915381"/>
                  </a:ext>
                </a:extLst>
              </a:tr>
              <a:tr h="310847">
                <a:tc>
                  <a:txBody>
                    <a:bodyPr/>
                    <a:lstStyle/>
                    <a:p>
                      <a:pPr algn="ctr" fontAlgn="ctr"/>
                      <a:r>
                        <a:rPr lang="fr-FR" sz="900" b="0" i="0" u="none" strike="noStrike" dirty="0">
                          <a:solidFill>
                            <a:srgbClr val="000000"/>
                          </a:solidFill>
                          <a:effectLst/>
                          <a:latin typeface="Trebuchet MS" panose="020B0603020202020204" pitchFamily="34" charset="0"/>
                        </a:rPr>
                        <a:t>6</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ou mauvaise traçabilité du résultat des contrôles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Les contrôles ne sont pas tracés dans l’application informatique.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1</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32760339"/>
                  </a:ext>
                </a:extLst>
              </a:tr>
              <a:tr h="466269">
                <a:tc>
                  <a:txBody>
                    <a:bodyPr/>
                    <a:lstStyle/>
                    <a:p>
                      <a:pPr algn="ctr" fontAlgn="ctr"/>
                      <a:r>
                        <a:rPr lang="fr-FR" sz="900" b="0" i="0" u="none" strike="noStrike" dirty="0">
                          <a:solidFill>
                            <a:srgbClr val="000000"/>
                          </a:solidFill>
                          <a:effectLst/>
                          <a:latin typeface="Trebuchet MS" panose="020B0603020202020204" pitchFamily="34" charset="0"/>
                        </a:rPr>
                        <a:t>7</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Périodicité inégale d’émission des demandes de paiement</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concertation régulière avec les services de l’ordonnateur, notamment le service financier pour lisser dans le temps l’émission des demandes de paiement.</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1</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73953628"/>
                  </a:ext>
                </a:extLst>
              </a:tr>
              <a:tr h="466269">
                <a:tc>
                  <a:txBody>
                    <a:bodyPr/>
                    <a:lstStyle/>
                    <a:p>
                      <a:pPr algn="ctr" fontAlgn="ctr"/>
                      <a:r>
                        <a:rPr lang="fr-FR" sz="900" b="0" i="0" u="none" strike="noStrike" dirty="0">
                          <a:solidFill>
                            <a:srgbClr val="000000"/>
                          </a:solidFill>
                          <a:effectLst/>
                          <a:latin typeface="Trebuchet MS" panose="020B0603020202020204" pitchFamily="34" charset="0"/>
                        </a:rPr>
                        <a:t>8</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Pièces justificatives insuffisantes ou erronées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Les pièces justificatives sont manquantes ou incomplètes. En particulier pour les marchés formalisés (pièces constitutives) et les actes additionnels.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3</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89417805"/>
                  </a:ext>
                </a:extLst>
              </a:tr>
              <a:tr h="310847">
                <a:tc>
                  <a:txBody>
                    <a:bodyPr/>
                    <a:lstStyle/>
                    <a:p>
                      <a:pPr algn="ctr" fontAlgn="ctr"/>
                      <a:r>
                        <a:rPr lang="fr-FR" sz="900" b="0" i="0" u="none" strike="noStrike" dirty="0">
                          <a:solidFill>
                            <a:srgbClr val="000000"/>
                          </a:solidFill>
                          <a:effectLst/>
                          <a:latin typeface="Trebuchet MS" panose="020B0603020202020204" pitchFamily="34" charset="0"/>
                        </a:rPr>
                        <a:t>9</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Pièces justificatives insuffisantes ou erronées</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Les modalités de contrôle ne sont pas respectées (présence des pièces justificatives, mentions devant y figurer).</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4</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4</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37780954"/>
                  </a:ext>
                </a:extLst>
              </a:tr>
              <a:tr h="310847">
                <a:tc>
                  <a:txBody>
                    <a:bodyPr/>
                    <a:lstStyle/>
                    <a:p>
                      <a:pPr algn="ctr" fontAlgn="ctr"/>
                      <a:r>
                        <a:rPr lang="fr-FR" sz="900" b="0" i="0" u="none" strike="noStrike" dirty="0">
                          <a:solidFill>
                            <a:srgbClr val="000000"/>
                          </a:solidFill>
                          <a:effectLst/>
                          <a:latin typeface="Trebuchet MS" panose="020B0603020202020204" pitchFamily="34" charset="0"/>
                        </a:rPr>
                        <a:t>10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Application erronée des règles de calcul</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Le montant enregistré en comptabilité ne correspond pas à la somme réellement due.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900" b="0" i="0" u="sng" strike="noStrike" dirty="0">
                          <a:solidFill>
                            <a:srgbClr val="0563C1"/>
                          </a:solidFill>
                          <a:effectLst/>
                          <a:latin typeface="Trebuchet MS" panose="020B0603020202020204" pitchFamily="34" charset="0"/>
                          <a:hlinkClick r:id="rId2" action="ppaction://hlinkfile"/>
                        </a:rPr>
                        <a:t>3</a:t>
                      </a:r>
                      <a:endParaRPr lang="fr-FR" sz="900" b="0" i="0" u="sng" strike="noStrike" dirty="0">
                        <a:solidFill>
                          <a:srgbClr val="0563C1"/>
                        </a:solidFill>
                        <a:effectLst/>
                        <a:latin typeface="Trebuchet MS" panose="020B0603020202020204" pitchFamily="34" charset="0"/>
                      </a:endParaRPr>
                    </a:p>
                  </a:txBody>
                  <a:tcPr marL="4751" marR="4751" marT="4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55983729"/>
                  </a:ext>
                </a:extLst>
              </a:tr>
            </a:tbl>
          </a:graphicData>
        </a:graphic>
      </p:graphicFrame>
      <p:sp>
        <p:nvSpPr>
          <p:cNvPr id="5" name="Rectangle 4">
            <a:extLst>
              <a:ext uri="{FF2B5EF4-FFF2-40B4-BE49-F238E27FC236}">
                <a16:creationId xmlns:a16="http://schemas.microsoft.com/office/drawing/2014/main" id="{81D64C57-0DB9-4688-97EA-726EEC14AFA3}"/>
              </a:ext>
            </a:extLst>
          </p:cNvPr>
          <p:cNvSpPr/>
          <p:nvPr/>
        </p:nvSpPr>
        <p:spPr>
          <a:xfrm>
            <a:off x="7940532" y="366944"/>
            <a:ext cx="2472976" cy="5530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500" dirty="0">
                <a:solidFill>
                  <a:schemeClr val="tx1"/>
                </a:solidFill>
                <a:latin typeface="Trebuchet MS" panose="020B0603020202020204" pitchFamily="34" charset="0"/>
                <a:cs typeface="Calibri" panose="020F0502020204030204" pitchFamily="34" charset="0"/>
              </a:rPr>
              <a:t>Aucun plan d'action défini</a:t>
            </a:r>
          </a:p>
        </p:txBody>
      </p:sp>
      <p:cxnSp>
        <p:nvCxnSpPr>
          <p:cNvPr id="6" name="Connecteur droit avec flèche 5">
            <a:extLst>
              <a:ext uri="{FF2B5EF4-FFF2-40B4-BE49-F238E27FC236}">
                <a16:creationId xmlns:a16="http://schemas.microsoft.com/office/drawing/2014/main" id="{124577FA-7CF5-40CE-8C4C-5795A46C3754}"/>
              </a:ext>
            </a:extLst>
          </p:cNvPr>
          <p:cNvCxnSpPr>
            <a:cxnSpLocks/>
          </p:cNvCxnSpPr>
          <p:nvPr/>
        </p:nvCxnSpPr>
        <p:spPr>
          <a:xfrm rot="16200000" flipV="1">
            <a:off x="9821990" y="1228403"/>
            <a:ext cx="2674486" cy="1491449"/>
          </a:xfrm>
          <a:prstGeom prst="bentConnector3">
            <a:avLst>
              <a:gd name="adj1" fmla="val 99459"/>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1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A16DD51-9DE0-4F2F-B0F6-12CF9B98B680}"/>
              </a:ext>
            </a:extLst>
          </p:cNvPr>
          <p:cNvSpPr txBox="1"/>
          <p:nvPr/>
        </p:nvSpPr>
        <p:spPr>
          <a:xfrm>
            <a:off x="532884" y="815539"/>
            <a:ext cx="6229639" cy="400110"/>
          </a:xfrm>
          <a:prstGeom prst="rect">
            <a:avLst/>
          </a:prstGeom>
          <a:noFill/>
        </p:spPr>
        <p:txBody>
          <a:bodyPr wrap="square" rtlCol="0">
            <a:spAutoFit/>
          </a:bodyPr>
          <a:lstStyle/>
          <a:p>
            <a:r>
              <a:rPr lang="fr-FR" sz="2000" b="1" dirty="0">
                <a:solidFill>
                  <a:srgbClr val="E84242"/>
                </a:solidFill>
                <a:latin typeface="Trebuchet MS" charset="0"/>
              </a:rPr>
              <a:t>Plans d’action </a:t>
            </a:r>
          </a:p>
        </p:txBody>
      </p:sp>
      <p:sp>
        <p:nvSpPr>
          <p:cNvPr id="8" name="ZoneTexte 7">
            <a:extLst>
              <a:ext uri="{FF2B5EF4-FFF2-40B4-BE49-F238E27FC236}">
                <a16:creationId xmlns:a16="http://schemas.microsoft.com/office/drawing/2014/main" id="{5D339216-A60E-4B69-BE75-2999A3BDB80D}"/>
              </a:ext>
            </a:extLst>
          </p:cNvPr>
          <p:cNvSpPr txBox="1"/>
          <p:nvPr/>
        </p:nvSpPr>
        <p:spPr>
          <a:xfrm>
            <a:off x="436653" y="22616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Commande Publique - Dépense</a:t>
            </a:r>
          </a:p>
        </p:txBody>
      </p:sp>
      <p:graphicFrame>
        <p:nvGraphicFramePr>
          <p:cNvPr id="2" name="Tableau 1">
            <a:extLst>
              <a:ext uri="{FF2B5EF4-FFF2-40B4-BE49-F238E27FC236}">
                <a16:creationId xmlns:a16="http://schemas.microsoft.com/office/drawing/2014/main" id="{68CA0FC3-B87A-4B40-863D-7DC847C79EE6}"/>
              </a:ext>
            </a:extLst>
          </p:cNvPr>
          <p:cNvGraphicFramePr>
            <a:graphicFrameLocks noGrp="1"/>
          </p:cNvGraphicFramePr>
          <p:nvPr>
            <p:extLst>
              <p:ext uri="{D42A27DB-BD31-4B8C-83A1-F6EECF244321}">
                <p14:modId xmlns:p14="http://schemas.microsoft.com/office/powerpoint/2010/main" val="3418763461"/>
              </p:ext>
            </p:extLst>
          </p:nvPr>
        </p:nvGraphicFramePr>
        <p:xfrm>
          <a:off x="129802" y="1625952"/>
          <a:ext cx="4859446" cy="2756525"/>
        </p:xfrm>
        <a:graphic>
          <a:graphicData uri="http://schemas.openxmlformats.org/drawingml/2006/table">
            <a:tbl>
              <a:tblPr/>
              <a:tblGrid>
                <a:gridCol w="528385">
                  <a:extLst>
                    <a:ext uri="{9D8B030D-6E8A-4147-A177-3AD203B41FA5}">
                      <a16:colId xmlns:a16="http://schemas.microsoft.com/office/drawing/2014/main" val="2205833048"/>
                    </a:ext>
                  </a:extLst>
                </a:gridCol>
                <a:gridCol w="528385">
                  <a:extLst>
                    <a:ext uri="{9D8B030D-6E8A-4147-A177-3AD203B41FA5}">
                      <a16:colId xmlns:a16="http://schemas.microsoft.com/office/drawing/2014/main" val="2320809451"/>
                    </a:ext>
                  </a:extLst>
                </a:gridCol>
                <a:gridCol w="655707">
                  <a:extLst>
                    <a:ext uri="{9D8B030D-6E8A-4147-A177-3AD203B41FA5}">
                      <a16:colId xmlns:a16="http://schemas.microsoft.com/office/drawing/2014/main" val="1418342984"/>
                    </a:ext>
                  </a:extLst>
                </a:gridCol>
                <a:gridCol w="611144">
                  <a:extLst>
                    <a:ext uri="{9D8B030D-6E8A-4147-A177-3AD203B41FA5}">
                      <a16:colId xmlns:a16="http://schemas.microsoft.com/office/drawing/2014/main" val="2935352569"/>
                    </a:ext>
                  </a:extLst>
                </a:gridCol>
                <a:gridCol w="528385">
                  <a:extLst>
                    <a:ext uri="{9D8B030D-6E8A-4147-A177-3AD203B41FA5}">
                      <a16:colId xmlns:a16="http://schemas.microsoft.com/office/drawing/2014/main" val="1925018963"/>
                    </a:ext>
                  </a:extLst>
                </a:gridCol>
                <a:gridCol w="611144">
                  <a:extLst>
                    <a:ext uri="{9D8B030D-6E8A-4147-A177-3AD203B41FA5}">
                      <a16:colId xmlns:a16="http://schemas.microsoft.com/office/drawing/2014/main" val="862582916"/>
                    </a:ext>
                  </a:extLst>
                </a:gridCol>
                <a:gridCol w="642975">
                  <a:extLst>
                    <a:ext uri="{9D8B030D-6E8A-4147-A177-3AD203B41FA5}">
                      <a16:colId xmlns:a16="http://schemas.microsoft.com/office/drawing/2014/main" val="3220329440"/>
                    </a:ext>
                  </a:extLst>
                </a:gridCol>
                <a:gridCol w="753321">
                  <a:extLst>
                    <a:ext uri="{9D8B030D-6E8A-4147-A177-3AD203B41FA5}">
                      <a16:colId xmlns:a16="http://schemas.microsoft.com/office/drawing/2014/main" val="3969587499"/>
                    </a:ext>
                  </a:extLst>
                </a:gridCol>
              </a:tblGrid>
              <a:tr h="157903">
                <a:tc gridSpan="7">
                  <a:txBody>
                    <a:bodyPr/>
                    <a:lstStyle/>
                    <a:p>
                      <a:pPr algn="ctr" fontAlgn="b"/>
                      <a:r>
                        <a:rPr lang="fr-FR" sz="900" b="1" i="0" u="none" strike="noStrike">
                          <a:solidFill>
                            <a:srgbClr val="FFFFFF"/>
                          </a:solidFill>
                          <a:effectLst/>
                          <a:latin typeface="Trebuchet MS" panose="020B0603020202020204" pitchFamily="34" charset="0"/>
                        </a:rPr>
                        <a:t>Plan d'action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900" b="1" i="0" u="none" strike="noStrike" dirty="0">
                          <a:solidFill>
                            <a:srgbClr val="FFFFFF"/>
                          </a:solidFill>
                          <a:effectLst/>
                          <a:latin typeface="Trebuchet MS" panose="020B0603020202020204" pitchFamily="34" charset="0"/>
                        </a:rPr>
                        <a:t>Phase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1367606315"/>
                  </a:ext>
                </a:extLst>
              </a:tr>
              <a:tr h="307496">
                <a:tc>
                  <a:txBody>
                    <a:bodyPr/>
                    <a:lstStyle/>
                    <a:p>
                      <a:pPr algn="ctr" fontAlgn="ctr"/>
                      <a:r>
                        <a:rPr lang="fr-FR" sz="900" b="1" i="0" u="none" strike="noStrike">
                          <a:solidFill>
                            <a:srgbClr val="FFFFFF"/>
                          </a:solidFill>
                          <a:effectLst/>
                          <a:latin typeface="Trebuchet MS" panose="020B0603020202020204" pitchFamily="34" charset="0"/>
                        </a:rPr>
                        <a:t>En cours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 mettre en place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Réalisé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Global Plan d'action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185586578"/>
                  </a:ext>
                </a:extLst>
              </a:tr>
              <a:tr h="208284">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63067861"/>
                  </a:ext>
                </a:extLst>
              </a:tr>
              <a:tr h="208284">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a:solidFill>
                            <a:srgbClr val="0563C1"/>
                          </a:solidFill>
                          <a:effectLst/>
                          <a:latin typeface="Trebuchet MS" panose="020B0603020202020204" pitchFamily="34" charset="0"/>
                          <a:hlinkClick r:id="rId2" action="ppaction://hlinkfile"/>
                        </a:rPr>
                        <a:t>5</a:t>
                      </a:r>
                      <a:endParaRPr lang="fr-FR" sz="1100" b="0" i="0" u="sng" strike="noStrike">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24760512"/>
                  </a:ext>
                </a:extLst>
              </a:tr>
              <a:tr h="208284">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a:solidFill>
                            <a:srgbClr val="0563C1"/>
                          </a:solidFill>
                          <a:effectLst/>
                          <a:latin typeface="Trebuchet MS" panose="020B0603020202020204" pitchFamily="34" charset="0"/>
                          <a:hlinkClick r:id="rId2" action="ppaction://hlinkfile"/>
                        </a:rPr>
                        <a:t>4</a:t>
                      </a:r>
                      <a:endParaRPr lang="fr-FR" sz="1100" b="0" i="0" u="sng" strike="noStrike">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95481499"/>
                  </a:ext>
                </a:extLst>
              </a:tr>
              <a:tr h="208284">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dirty="0">
                          <a:solidFill>
                            <a:srgbClr val="0563C1"/>
                          </a:solidFill>
                          <a:effectLst/>
                          <a:latin typeface="Trebuchet MS" panose="020B0603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2581395"/>
                  </a:ext>
                </a:extLst>
              </a:tr>
              <a:tr h="208284">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a:solidFill>
                            <a:srgbClr val="0563C1"/>
                          </a:solidFill>
                          <a:effectLst/>
                          <a:latin typeface="Trebuchet MS" panose="020B0603020202020204" pitchFamily="34" charset="0"/>
                          <a:hlinkClick r:id="rId2" action="ppaction://hlinkfile"/>
                        </a:rPr>
                        <a:t>0</a:t>
                      </a:r>
                      <a:endParaRPr lang="fr-FR" sz="1100" b="0" i="0" u="sng" strike="noStrike">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145679"/>
                  </a:ext>
                </a:extLst>
              </a:tr>
              <a:tr h="208284">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52310830"/>
                  </a:ext>
                </a:extLst>
              </a:tr>
              <a:tr h="312427">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dirty="0">
                          <a:solidFill>
                            <a:srgbClr val="0563C1"/>
                          </a:solidFill>
                          <a:effectLst/>
                          <a:latin typeface="Trebuchet MS" panose="020B0603020202020204" pitchFamily="34" charset="0"/>
                          <a:hlinkClick r:id="rId2" action="ppaction://hlinkfile"/>
                        </a:rPr>
                        <a:t>1</a:t>
                      </a:r>
                      <a:endParaRPr lang="fr-FR" sz="1100" b="0" i="0" u="sng" strike="noStrike" dirty="0">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46988595"/>
                  </a:ext>
                </a:extLst>
              </a:tr>
              <a:tr h="312427">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a:solidFill>
                            <a:srgbClr val="0563C1"/>
                          </a:solidFill>
                          <a:effectLst/>
                          <a:latin typeface="Trebuchet MS" panose="020B0603020202020204" pitchFamily="34" charset="0"/>
                          <a:hlinkClick r:id="rId2" action="ppaction://hlinkfile"/>
                        </a:rPr>
                        <a:t>3</a:t>
                      </a:r>
                      <a:endParaRPr lang="fr-FR" sz="1100" b="0" i="0" u="sng" strike="noStrike">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83755982"/>
                  </a:ext>
                </a:extLst>
              </a:tr>
              <a:tr h="208284">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a:solidFill>
                            <a:srgbClr val="0563C1"/>
                          </a:solidFill>
                          <a:effectLst/>
                          <a:latin typeface="Trebuchet MS" panose="020B0603020202020204" pitchFamily="34" charset="0"/>
                          <a:hlinkClick r:id="rId2" action="ppaction://hlinkfile"/>
                        </a:rPr>
                        <a:t>4</a:t>
                      </a:r>
                      <a:endParaRPr lang="fr-FR" sz="1100" b="0" i="0" u="sng" strike="noStrike">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00489478"/>
                  </a:ext>
                </a:extLst>
              </a:tr>
              <a:tr h="208284">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sng" strike="noStrike">
                          <a:solidFill>
                            <a:srgbClr val="0563C1"/>
                          </a:solidFill>
                          <a:effectLst/>
                          <a:latin typeface="Trebuchet MS" panose="020B0603020202020204" pitchFamily="34" charset="0"/>
                          <a:hlinkClick r:id="rId2" action="ppaction://hlinkfile"/>
                        </a:rPr>
                        <a:t>3</a:t>
                      </a:r>
                      <a:endParaRPr lang="fr-FR" sz="1100" b="0" i="0" u="sng" strike="noStrike">
                        <a:solidFill>
                          <a:srgbClr val="0563C1"/>
                        </a:solidFill>
                        <a:effectLst/>
                        <a:latin typeface="Trebuchet MS" panose="020B0603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09661685"/>
                  </a:ext>
                </a:extLst>
              </a:tr>
            </a:tbl>
          </a:graphicData>
        </a:graphic>
      </p:graphicFrame>
      <p:graphicFrame>
        <p:nvGraphicFramePr>
          <p:cNvPr id="4" name="Tableau 3">
            <a:extLst>
              <a:ext uri="{FF2B5EF4-FFF2-40B4-BE49-F238E27FC236}">
                <a16:creationId xmlns:a16="http://schemas.microsoft.com/office/drawing/2014/main" id="{CE4D6594-AAE0-4880-9928-8B52CB25C78D}"/>
              </a:ext>
            </a:extLst>
          </p:cNvPr>
          <p:cNvGraphicFramePr>
            <a:graphicFrameLocks noGrp="1"/>
          </p:cNvGraphicFramePr>
          <p:nvPr>
            <p:extLst>
              <p:ext uri="{D42A27DB-BD31-4B8C-83A1-F6EECF244321}">
                <p14:modId xmlns:p14="http://schemas.microsoft.com/office/powerpoint/2010/main" val="1049668794"/>
              </p:ext>
            </p:extLst>
          </p:nvPr>
        </p:nvGraphicFramePr>
        <p:xfrm>
          <a:off x="5762434" y="1934693"/>
          <a:ext cx="6115890" cy="3320887"/>
        </p:xfrm>
        <a:graphic>
          <a:graphicData uri="http://schemas.openxmlformats.org/drawingml/2006/table">
            <a:tbl>
              <a:tblPr/>
              <a:tblGrid>
                <a:gridCol w="346510">
                  <a:extLst>
                    <a:ext uri="{9D8B030D-6E8A-4147-A177-3AD203B41FA5}">
                      <a16:colId xmlns:a16="http://schemas.microsoft.com/office/drawing/2014/main" val="2578793809"/>
                    </a:ext>
                  </a:extLst>
                </a:gridCol>
                <a:gridCol w="767270">
                  <a:extLst>
                    <a:ext uri="{9D8B030D-6E8A-4147-A177-3AD203B41FA5}">
                      <a16:colId xmlns:a16="http://schemas.microsoft.com/office/drawing/2014/main" val="946532982"/>
                    </a:ext>
                  </a:extLst>
                </a:gridCol>
                <a:gridCol w="4321466">
                  <a:extLst>
                    <a:ext uri="{9D8B030D-6E8A-4147-A177-3AD203B41FA5}">
                      <a16:colId xmlns:a16="http://schemas.microsoft.com/office/drawing/2014/main" val="2702365239"/>
                    </a:ext>
                  </a:extLst>
                </a:gridCol>
                <a:gridCol w="680644">
                  <a:extLst>
                    <a:ext uri="{9D8B030D-6E8A-4147-A177-3AD203B41FA5}">
                      <a16:colId xmlns:a16="http://schemas.microsoft.com/office/drawing/2014/main" val="2416675649"/>
                    </a:ext>
                  </a:extLst>
                </a:gridCol>
              </a:tblGrid>
              <a:tr h="297482">
                <a:tc gridSpan="4">
                  <a:txBody>
                    <a:bodyPr/>
                    <a:lstStyle/>
                    <a:p>
                      <a:pPr algn="ctr" fontAlgn="b"/>
                      <a:r>
                        <a:rPr lang="fr-FR" sz="1100" b="1" i="0" u="none" strike="noStrike" dirty="0">
                          <a:solidFill>
                            <a:srgbClr val="FFFFFF"/>
                          </a:solidFill>
                          <a:effectLst/>
                          <a:latin typeface="Trebuchet MS" panose="020B0603020202020204" pitchFamily="34" charset="0"/>
                        </a:rPr>
                        <a:t>PLANS D'ACTION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94769347"/>
                  </a:ext>
                </a:extLst>
              </a:tr>
              <a:tr h="407833">
                <a:tc>
                  <a:txBody>
                    <a:bodyPr/>
                    <a:lstStyle/>
                    <a:p>
                      <a:pPr algn="ctr" fontAlgn="ctr"/>
                      <a:r>
                        <a:rPr lang="fr-FR" sz="1100" b="1" i="0" u="none" strike="noStrike">
                          <a:solidFill>
                            <a:srgbClr val="000000"/>
                          </a:solidFill>
                          <a:effectLst/>
                          <a:latin typeface="Trebuchet MS" panose="020B060302020202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Priorité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dirty="0">
                          <a:solidFill>
                            <a:srgbClr val="000000"/>
                          </a:solidFill>
                          <a:effectLst/>
                          <a:latin typeface="Trebuchet MS" panose="020B0603020202020204" pitchFamily="34" charset="0"/>
                        </a:rPr>
                        <a:t>Description du plan d'action défini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Statut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42337431"/>
                  </a:ext>
                </a:extLst>
              </a:tr>
              <a:tr h="500276">
                <a:tc>
                  <a:txBody>
                    <a:bodyPr/>
                    <a:lstStyle/>
                    <a:p>
                      <a:pPr algn="ctr" fontAlgn="ctr"/>
                      <a:r>
                        <a:rPr lang="fr-FR" sz="1100" b="0" i="0" u="none" strike="noStrike">
                          <a:solidFill>
                            <a:srgbClr val="000000"/>
                          </a:solidFill>
                          <a:effectLst/>
                          <a:latin typeface="Trebuchet MS" panose="020B0603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C00000"/>
                          </a:solidFill>
                          <a:effectLst/>
                          <a:latin typeface="Trebuchet MS" panose="020B0603020202020204" pitchFamily="34" charset="0"/>
                        </a:rPr>
                        <a:t>Elevée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Trebuchet MS" panose="020B0603020202020204" pitchFamily="34" charset="0"/>
                        </a:rPr>
                        <a:t>Déploiement du contrôle hiérarchisé de la dépense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11697248"/>
                  </a:ext>
                </a:extLst>
              </a:tr>
              <a:tr h="652533">
                <a:tc>
                  <a:txBody>
                    <a:bodyPr/>
                    <a:lstStyle/>
                    <a:p>
                      <a:pPr algn="ctr" fontAlgn="ctr"/>
                      <a:r>
                        <a:rPr lang="fr-FR" sz="1100" b="0" i="0" u="none" strike="noStrike">
                          <a:solidFill>
                            <a:srgbClr val="000000"/>
                          </a:solidFill>
                          <a:effectLst/>
                          <a:latin typeface="Trebuchet MS" panose="020B0603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Trebuchet MS" panose="020B0603020202020204" pitchFamily="34" charset="0"/>
                        </a:rPr>
                        <a:t>Établissement et diffusion d’une liste des pièces justificatives par type de commande (notamment pièces des marchés), ainsi que des formules et contenus obligatoires de ces pièces.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42528575"/>
                  </a:ext>
                </a:extLst>
              </a:tr>
              <a:tr h="500276">
                <a:tc>
                  <a:txBody>
                    <a:bodyPr/>
                    <a:lstStyle/>
                    <a:p>
                      <a:pPr algn="ctr" fontAlgn="ctr"/>
                      <a:r>
                        <a:rPr lang="fr-FR" sz="1100" b="0" i="0" u="none" strike="noStrike">
                          <a:solidFill>
                            <a:srgbClr val="000000"/>
                          </a:solidFill>
                          <a:effectLst/>
                          <a:latin typeface="Trebuchet MS" panose="020B0603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Trebuchet MS" panose="020B0603020202020204" pitchFamily="34" charset="0"/>
                        </a:rPr>
                        <a:t> Suivi de control interne (tableau) avec toutes les informations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10066010"/>
                  </a:ext>
                </a:extLst>
              </a:tr>
              <a:tr h="462211">
                <a:tc>
                  <a:txBody>
                    <a:bodyPr/>
                    <a:lstStyle/>
                    <a:p>
                      <a:pPr algn="ctr" fontAlgn="ctr"/>
                      <a:r>
                        <a:rPr lang="fr-FR" sz="1100" b="0" i="0" u="none" strike="noStrike">
                          <a:solidFill>
                            <a:srgbClr val="000000"/>
                          </a:solidFill>
                          <a:effectLst/>
                          <a:latin typeface="Trebuchet MS" panose="020B060302020202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Trebuchet MS" panose="020B0603020202020204" pitchFamily="34" charset="0"/>
                        </a:rPr>
                        <a:t> Bordeau de route de la dépense pour vérifier qu'est-ce que on a contrôler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43729126"/>
                  </a:ext>
                </a:extLst>
              </a:tr>
              <a:tr h="500276">
                <a:tc>
                  <a:txBody>
                    <a:bodyPr/>
                    <a:lstStyle/>
                    <a:p>
                      <a:pPr algn="ctr" fontAlgn="ctr"/>
                      <a:r>
                        <a:rPr lang="fr-FR" sz="1100" b="0" i="0" u="none" strike="noStrike">
                          <a:solidFill>
                            <a:srgbClr val="000000"/>
                          </a:solidFill>
                          <a:effectLst/>
                          <a:latin typeface="Trebuchet MS" panose="020B0603020202020204" pitchFamily="34"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C00000"/>
                          </a:solidFill>
                          <a:effectLst/>
                          <a:latin typeface="Trebuchet MS" panose="020B0603020202020204" pitchFamily="34" charset="0"/>
                        </a:rPr>
                        <a:t>Elevée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Trebuchet MS" panose="020B0603020202020204" pitchFamily="34" charset="0"/>
                        </a:rPr>
                        <a:t>Faire une grille de pièces justificatives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26505926"/>
                  </a:ext>
                </a:extLst>
              </a:tr>
            </a:tbl>
          </a:graphicData>
        </a:graphic>
      </p:graphicFrame>
      <p:sp>
        <p:nvSpPr>
          <p:cNvPr id="9" name="ZoneTexte 8">
            <a:extLst>
              <a:ext uri="{FF2B5EF4-FFF2-40B4-BE49-F238E27FC236}">
                <a16:creationId xmlns:a16="http://schemas.microsoft.com/office/drawing/2014/main" id="{65618A0D-BBE5-4A7D-8F74-339D0FE9EE54}"/>
              </a:ext>
            </a:extLst>
          </p:cNvPr>
          <p:cNvSpPr txBox="1"/>
          <p:nvPr/>
        </p:nvSpPr>
        <p:spPr>
          <a:xfrm>
            <a:off x="7759341" y="1176932"/>
            <a:ext cx="2760697" cy="400110"/>
          </a:xfrm>
          <a:prstGeom prst="rect">
            <a:avLst/>
          </a:prstGeom>
          <a:noFill/>
        </p:spPr>
        <p:txBody>
          <a:bodyPr wrap="square" rtlCol="0">
            <a:spAutoFit/>
          </a:bodyPr>
          <a:lstStyle/>
          <a:p>
            <a:r>
              <a:rPr lang="fr-FR" sz="2000" b="1" dirty="0">
                <a:solidFill>
                  <a:srgbClr val="E84242"/>
                </a:solidFill>
                <a:latin typeface="Trebuchet MS" charset="0"/>
              </a:rPr>
              <a:t>Exemple: Risque 4</a:t>
            </a:r>
          </a:p>
        </p:txBody>
      </p:sp>
      <p:sp>
        <p:nvSpPr>
          <p:cNvPr id="3" name="Flèche : droite 2">
            <a:extLst>
              <a:ext uri="{FF2B5EF4-FFF2-40B4-BE49-F238E27FC236}">
                <a16:creationId xmlns:a16="http://schemas.microsoft.com/office/drawing/2014/main" id="{1338FFAE-D09B-46CE-8DA5-74FE320A9677}"/>
              </a:ext>
            </a:extLst>
          </p:cNvPr>
          <p:cNvSpPr/>
          <p:nvPr/>
        </p:nvSpPr>
        <p:spPr>
          <a:xfrm>
            <a:off x="5095782" y="2689934"/>
            <a:ext cx="585927" cy="248575"/>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744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44023" y="115380"/>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Commande Publique </a:t>
            </a:r>
          </a:p>
        </p:txBody>
      </p:sp>
      <p:sp>
        <p:nvSpPr>
          <p:cNvPr id="5" name="ZoneTexte 4">
            <a:extLst>
              <a:ext uri="{FF2B5EF4-FFF2-40B4-BE49-F238E27FC236}">
                <a16:creationId xmlns:a16="http://schemas.microsoft.com/office/drawing/2014/main" id="{9A254637-C808-49D6-86B7-1FC80BEA2CF9}"/>
              </a:ext>
            </a:extLst>
          </p:cNvPr>
          <p:cNvSpPr txBox="1"/>
          <p:nvPr/>
        </p:nvSpPr>
        <p:spPr>
          <a:xfrm>
            <a:off x="694944" y="1953087"/>
            <a:ext cx="3222594" cy="369332"/>
          </a:xfrm>
          <a:prstGeom prst="rect">
            <a:avLst/>
          </a:prstGeom>
          <a:noFill/>
        </p:spPr>
        <p:txBody>
          <a:bodyPr wrap="square" rtlCol="0">
            <a:spAutoFit/>
          </a:bodyPr>
          <a:lstStyle/>
          <a:p>
            <a:r>
              <a:rPr lang="fr-FR" dirty="0">
                <a:latin typeface="Trebuchet MS" panose="020B0603020202020204" pitchFamily="34" charset="0"/>
              </a:rPr>
              <a:t>Exemple: Risque 2</a:t>
            </a:r>
          </a:p>
        </p:txBody>
      </p:sp>
      <p:sp>
        <p:nvSpPr>
          <p:cNvPr id="6" name="ZoneTexte 5">
            <a:extLst>
              <a:ext uri="{FF2B5EF4-FFF2-40B4-BE49-F238E27FC236}">
                <a16:creationId xmlns:a16="http://schemas.microsoft.com/office/drawing/2014/main" id="{6F59A99E-3719-4E30-B74F-6231FB355D83}"/>
              </a:ext>
            </a:extLst>
          </p:cNvPr>
          <p:cNvSpPr txBox="1"/>
          <p:nvPr/>
        </p:nvSpPr>
        <p:spPr>
          <a:xfrm>
            <a:off x="3917538" y="1316807"/>
            <a:ext cx="6229639" cy="400110"/>
          </a:xfrm>
          <a:prstGeom prst="rect">
            <a:avLst/>
          </a:prstGeom>
          <a:noFill/>
        </p:spPr>
        <p:txBody>
          <a:bodyPr wrap="square" rtlCol="0">
            <a:spAutoFit/>
          </a:bodyPr>
          <a:lstStyle/>
          <a:p>
            <a:r>
              <a:rPr lang="fr-FR" sz="2000" b="1" dirty="0">
                <a:solidFill>
                  <a:srgbClr val="E84242"/>
                </a:solidFill>
                <a:latin typeface="Trebuchet MS" charset="0"/>
              </a:rPr>
              <a:t>Développement du risque</a:t>
            </a:r>
          </a:p>
        </p:txBody>
      </p:sp>
      <p:pic>
        <p:nvPicPr>
          <p:cNvPr id="2" name="Image 1">
            <a:extLst>
              <a:ext uri="{FF2B5EF4-FFF2-40B4-BE49-F238E27FC236}">
                <a16:creationId xmlns:a16="http://schemas.microsoft.com/office/drawing/2014/main" id="{F6548533-3D8D-4FE9-99C2-FFA5BEC01DEF}"/>
              </a:ext>
            </a:extLst>
          </p:cNvPr>
          <p:cNvPicPr>
            <a:picLocks noChangeAspect="1"/>
          </p:cNvPicPr>
          <p:nvPr/>
        </p:nvPicPr>
        <p:blipFill>
          <a:blip r:embed="rId2"/>
          <a:stretch>
            <a:fillRect/>
          </a:stretch>
        </p:blipFill>
        <p:spPr>
          <a:xfrm>
            <a:off x="891540" y="2698146"/>
            <a:ext cx="10408920" cy="2331720"/>
          </a:xfrm>
          <a:prstGeom prst="rect">
            <a:avLst/>
          </a:prstGeom>
        </p:spPr>
      </p:pic>
    </p:spTree>
    <p:extLst>
      <p:ext uri="{BB962C8B-B14F-4D97-AF65-F5344CB8AC3E}">
        <p14:creationId xmlns:p14="http://schemas.microsoft.com/office/powerpoint/2010/main" val="305466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9289" y="22616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Commande Publique - dépense</a:t>
            </a:r>
          </a:p>
        </p:txBody>
      </p:sp>
      <p:pic>
        <p:nvPicPr>
          <p:cNvPr id="4" name="Image 3">
            <a:extLst>
              <a:ext uri="{FF2B5EF4-FFF2-40B4-BE49-F238E27FC236}">
                <a16:creationId xmlns:a16="http://schemas.microsoft.com/office/drawing/2014/main" id="{3C2BDCB3-52CD-422A-A76A-CE79DADCB486}"/>
              </a:ext>
            </a:extLst>
          </p:cNvPr>
          <p:cNvPicPr>
            <a:picLocks noChangeAspect="1"/>
          </p:cNvPicPr>
          <p:nvPr/>
        </p:nvPicPr>
        <p:blipFill>
          <a:blip r:embed="rId2"/>
          <a:stretch>
            <a:fillRect/>
          </a:stretch>
        </p:blipFill>
        <p:spPr>
          <a:xfrm>
            <a:off x="6665430" y="1243263"/>
            <a:ext cx="5372690" cy="4890354"/>
          </a:xfrm>
          <a:prstGeom prst="rect">
            <a:avLst/>
          </a:prstGeom>
        </p:spPr>
      </p:pic>
      <p:pic>
        <p:nvPicPr>
          <p:cNvPr id="5" name="Image 4">
            <a:extLst>
              <a:ext uri="{FF2B5EF4-FFF2-40B4-BE49-F238E27FC236}">
                <a16:creationId xmlns:a16="http://schemas.microsoft.com/office/drawing/2014/main" id="{8D7A5810-958F-4F1C-8A02-6FC964B5FD54}"/>
              </a:ext>
            </a:extLst>
          </p:cNvPr>
          <p:cNvPicPr>
            <a:picLocks noChangeAspect="1"/>
          </p:cNvPicPr>
          <p:nvPr/>
        </p:nvPicPr>
        <p:blipFill>
          <a:blip r:embed="rId3"/>
          <a:stretch>
            <a:fillRect/>
          </a:stretch>
        </p:blipFill>
        <p:spPr>
          <a:xfrm>
            <a:off x="68875" y="1245289"/>
            <a:ext cx="5811104" cy="4455550"/>
          </a:xfrm>
          <a:prstGeom prst="rect">
            <a:avLst/>
          </a:prstGeom>
        </p:spPr>
      </p:pic>
      <p:sp>
        <p:nvSpPr>
          <p:cNvPr id="8" name="Flèche : droite 7">
            <a:extLst>
              <a:ext uri="{FF2B5EF4-FFF2-40B4-BE49-F238E27FC236}">
                <a16:creationId xmlns:a16="http://schemas.microsoft.com/office/drawing/2014/main" id="{A9D4FD5A-EE4F-478E-9447-F7BBC9BB7594}"/>
              </a:ext>
            </a:extLst>
          </p:cNvPr>
          <p:cNvSpPr/>
          <p:nvPr/>
        </p:nvSpPr>
        <p:spPr>
          <a:xfrm>
            <a:off x="5658035" y="2752079"/>
            <a:ext cx="1080115" cy="577047"/>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3909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Compte Bancaire</a:t>
            </a:r>
          </a:p>
        </p:txBody>
      </p:sp>
      <p:graphicFrame>
        <p:nvGraphicFramePr>
          <p:cNvPr id="4" name="Tableau 3">
            <a:extLst>
              <a:ext uri="{FF2B5EF4-FFF2-40B4-BE49-F238E27FC236}">
                <a16:creationId xmlns:a16="http://schemas.microsoft.com/office/drawing/2014/main" id="{DDBC6BB2-45AB-4251-B9AC-6A2E6B1D6321}"/>
              </a:ext>
            </a:extLst>
          </p:cNvPr>
          <p:cNvGraphicFramePr>
            <a:graphicFrameLocks noGrp="1"/>
          </p:cNvGraphicFramePr>
          <p:nvPr>
            <p:extLst>
              <p:ext uri="{D42A27DB-BD31-4B8C-83A1-F6EECF244321}">
                <p14:modId xmlns:p14="http://schemas.microsoft.com/office/powerpoint/2010/main" val="1490327573"/>
              </p:ext>
            </p:extLst>
          </p:nvPr>
        </p:nvGraphicFramePr>
        <p:xfrm>
          <a:off x="598132" y="1067697"/>
          <a:ext cx="11429027" cy="4904827"/>
        </p:xfrm>
        <a:graphic>
          <a:graphicData uri="http://schemas.openxmlformats.org/drawingml/2006/table">
            <a:tbl>
              <a:tblPr/>
              <a:tblGrid>
                <a:gridCol w="225473">
                  <a:extLst>
                    <a:ext uri="{9D8B030D-6E8A-4147-A177-3AD203B41FA5}">
                      <a16:colId xmlns:a16="http://schemas.microsoft.com/office/drawing/2014/main" val="675761632"/>
                    </a:ext>
                  </a:extLst>
                </a:gridCol>
                <a:gridCol w="2263091">
                  <a:extLst>
                    <a:ext uri="{9D8B030D-6E8A-4147-A177-3AD203B41FA5}">
                      <a16:colId xmlns:a16="http://schemas.microsoft.com/office/drawing/2014/main" val="2458301759"/>
                    </a:ext>
                  </a:extLst>
                </a:gridCol>
                <a:gridCol w="3716145">
                  <a:extLst>
                    <a:ext uri="{9D8B030D-6E8A-4147-A177-3AD203B41FA5}">
                      <a16:colId xmlns:a16="http://schemas.microsoft.com/office/drawing/2014/main" val="3143311702"/>
                    </a:ext>
                  </a:extLst>
                </a:gridCol>
                <a:gridCol w="734878">
                  <a:extLst>
                    <a:ext uri="{9D8B030D-6E8A-4147-A177-3AD203B41FA5}">
                      <a16:colId xmlns:a16="http://schemas.microsoft.com/office/drawing/2014/main" val="3322723546"/>
                    </a:ext>
                  </a:extLst>
                </a:gridCol>
                <a:gridCol w="718177">
                  <a:extLst>
                    <a:ext uri="{9D8B030D-6E8A-4147-A177-3AD203B41FA5}">
                      <a16:colId xmlns:a16="http://schemas.microsoft.com/office/drawing/2014/main" val="1164877201"/>
                    </a:ext>
                  </a:extLst>
                </a:gridCol>
                <a:gridCol w="626316">
                  <a:extLst>
                    <a:ext uri="{9D8B030D-6E8A-4147-A177-3AD203B41FA5}">
                      <a16:colId xmlns:a16="http://schemas.microsoft.com/office/drawing/2014/main" val="2135575970"/>
                    </a:ext>
                  </a:extLst>
                </a:gridCol>
                <a:gridCol w="481011">
                  <a:extLst>
                    <a:ext uri="{9D8B030D-6E8A-4147-A177-3AD203B41FA5}">
                      <a16:colId xmlns:a16="http://schemas.microsoft.com/office/drawing/2014/main" val="3019930682"/>
                    </a:ext>
                  </a:extLst>
                </a:gridCol>
                <a:gridCol w="415875">
                  <a:extLst>
                    <a:ext uri="{9D8B030D-6E8A-4147-A177-3AD203B41FA5}">
                      <a16:colId xmlns:a16="http://schemas.microsoft.com/office/drawing/2014/main" val="414114852"/>
                    </a:ext>
                  </a:extLst>
                </a:gridCol>
                <a:gridCol w="415875">
                  <a:extLst>
                    <a:ext uri="{9D8B030D-6E8A-4147-A177-3AD203B41FA5}">
                      <a16:colId xmlns:a16="http://schemas.microsoft.com/office/drawing/2014/main" val="13256439"/>
                    </a:ext>
                  </a:extLst>
                </a:gridCol>
                <a:gridCol w="415875">
                  <a:extLst>
                    <a:ext uri="{9D8B030D-6E8A-4147-A177-3AD203B41FA5}">
                      <a16:colId xmlns:a16="http://schemas.microsoft.com/office/drawing/2014/main" val="437044269"/>
                    </a:ext>
                  </a:extLst>
                </a:gridCol>
                <a:gridCol w="481011">
                  <a:extLst>
                    <a:ext uri="{9D8B030D-6E8A-4147-A177-3AD203B41FA5}">
                      <a16:colId xmlns:a16="http://schemas.microsoft.com/office/drawing/2014/main" val="2479354974"/>
                    </a:ext>
                  </a:extLst>
                </a:gridCol>
                <a:gridCol w="459439">
                  <a:extLst>
                    <a:ext uri="{9D8B030D-6E8A-4147-A177-3AD203B41FA5}">
                      <a16:colId xmlns:a16="http://schemas.microsoft.com/office/drawing/2014/main" val="3472023194"/>
                    </a:ext>
                  </a:extLst>
                </a:gridCol>
                <a:gridCol w="475861">
                  <a:extLst>
                    <a:ext uri="{9D8B030D-6E8A-4147-A177-3AD203B41FA5}">
                      <a16:colId xmlns:a16="http://schemas.microsoft.com/office/drawing/2014/main" val="4025932197"/>
                    </a:ext>
                  </a:extLst>
                </a:gridCol>
              </a:tblGrid>
              <a:tr h="134414">
                <a:tc rowSpan="2">
                  <a:txBody>
                    <a:bodyPr/>
                    <a:lstStyle/>
                    <a:p>
                      <a:pPr algn="ctr" fontAlgn="ctr"/>
                      <a:r>
                        <a:rPr lang="fr-FR" sz="800" b="1" i="0" u="none" strike="noStrike" dirty="0">
                          <a:solidFill>
                            <a:srgbClr val="FFFFFF"/>
                          </a:solidFill>
                          <a:effectLst/>
                          <a:latin typeface="Trebuchet MS" panose="020B0603020202020204" pitchFamily="34" charset="0"/>
                        </a:rPr>
                        <a:t>No</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Trebuchet MS" panose="020B0603020202020204" pitchFamily="34" charset="0"/>
                        </a:rPr>
                        <a:t>Risque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Trebuchet MS" panose="020B0603020202020204" pitchFamily="34" charset="0"/>
                        </a:rPr>
                        <a:t>Description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Trebuchet MS" panose="020B0603020202020204" pitchFamily="34" charset="0"/>
                        </a:rPr>
                        <a:t>Risque Inhérent</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Trebuchet MS" panose="020B0603020202020204" pitchFamily="34" charset="0"/>
                        </a:rPr>
                        <a:t>Risque Résiduel</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gridSpan="7">
                  <a:txBody>
                    <a:bodyPr/>
                    <a:lstStyle/>
                    <a:p>
                      <a:pPr algn="ctr" fontAlgn="b"/>
                      <a:r>
                        <a:rPr lang="fr-FR" sz="800" b="1" i="0" u="none" strike="noStrike" dirty="0">
                          <a:solidFill>
                            <a:srgbClr val="FFFFFF"/>
                          </a:solidFill>
                          <a:effectLst/>
                          <a:latin typeface="Trebuchet MS" panose="020B0603020202020204" pitchFamily="34" charset="0"/>
                        </a:rPr>
                        <a:t>Plan d'action</a:t>
                      </a:r>
                    </a:p>
                  </a:txBody>
                  <a:tcPr marL="3958" marR="3958" marT="39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800" b="1" i="0" u="none" strike="noStrike" dirty="0">
                          <a:solidFill>
                            <a:srgbClr val="FFFFFF"/>
                          </a:solidFill>
                          <a:effectLst/>
                          <a:latin typeface="Trebuchet MS" panose="020B0603020202020204" pitchFamily="34" charset="0"/>
                        </a:rPr>
                        <a:t>Phase </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1630657909"/>
                  </a:ext>
                </a:extLst>
              </a:tr>
              <a:tr h="26460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FFFFFF"/>
                          </a:solidFill>
                          <a:effectLst/>
                          <a:latin typeface="Trebuchet MS" panose="020B0603020202020204" pitchFamily="34" charset="0"/>
                        </a:rPr>
                        <a:t>A mettre en place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En cours</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Réalisé</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 Plan d'action </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2992632623"/>
                  </a:ext>
                </a:extLst>
              </a:tr>
              <a:tr h="264601">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Irrégularité dans la mise en œuvre des prélèvements.</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Non respect des conditions encadrant la mise en œuvre d’un prélèvement par un établissement public national.</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2</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2</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28669090"/>
                  </a:ext>
                </a:extLst>
              </a:tr>
              <a:tr h="264601">
                <a:tc>
                  <a:txBody>
                    <a:bodyPr/>
                    <a:lstStyle/>
                    <a:p>
                      <a:pPr algn="ctr" fontAlgn="ctr"/>
                      <a:r>
                        <a:rPr lang="fr-FR" sz="800" b="0" i="0" u="none" strike="noStrike" dirty="0">
                          <a:solidFill>
                            <a:srgbClr val="000000"/>
                          </a:solidFill>
                          <a:effectLst/>
                          <a:latin typeface="Trebuchet MS" panose="020B0603020202020204" pitchFamily="34" charset="0"/>
                        </a:rPr>
                        <a:t>2</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Les chèques ne sont pas remis le jour même ou le lendemain de leur réception à l’encaissement.</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Les chèques sont remis à l’encaissement avec retard.</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3</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60,00%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20,00%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20,00%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5</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45317597"/>
                  </a:ext>
                </a:extLst>
              </a:tr>
              <a:tr h="264601">
                <a:tc>
                  <a:txBody>
                    <a:bodyPr/>
                    <a:lstStyle/>
                    <a:p>
                      <a:pPr algn="ctr" fontAlgn="ctr"/>
                      <a:r>
                        <a:rPr lang="fr-FR" sz="800" b="0" i="0" u="none" strike="noStrike" dirty="0">
                          <a:solidFill>
                            <a:srgbClr val="000000"/>
                          </a:solidFill>
                          <a:effectLst/>
                          <a:latin typeface="Trebuchet MS" panose="020B0603020202020204" pitchFamily="34" charset="0"/>
                        </a:rPr>
                        <a:t>3</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Carence dans la transmission des informations sur les virements au comptable teneur de compte.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Les virements d’un montant unitaire égal ou supérieur à 1 M€ ne font pas l’objet de l’annonce prévue par le décret GBCP de 2012 (Art. 46)</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faible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19585503"/>
                  </a:ext>
                </a:extLst>
              </a:tr>
              <a:tr h="394788">
                <a:tc>
                  <a:txBody>
                    <a:bodyPr/>
                    <a:lstStyle/>
                    <a:p>
                      <a:pPr algn="ctr" fontAlgn="ctr"/>
                      <a:r>
                        <a:rPr lang="fr-FR" sz="800" b="0" i="0" u="none" strike="noStrike" dirty="0">
                          <a:solidFill>
                            <a:srgbClr val="000000"/>
                          </a:solidFill>
                          <a:effectLst/>
                          <a:latin typeface="Trebuchet MS" panose="020B0603020202020204" pitchFamily="34" charset="0"/>
                        </a:rPr>
                        <a:t>4</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Absence de régularisation comptable du chèque impayé.</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La procédure de régularisation d’un chèque impayé n’est pas respectée.</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Non régularisation conduisant à ne pas reconstituer comptablement la dette du débiteur.</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faible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00" b="0" i="0" u="none" strike="noStrike" dirty="0">
                          <a:solidFill>
                            <a:srgbClr val="000000"/>
                          </a:solidFill>
                          <a:effectLst/>
                          <a:latin typeface="Trebuchet MS" panose="020B0603020202020204" pitchFamily="34" charset="0"/>
                        </a:rPr>
                        <a:t>2</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2</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8643106"/>
                  </a:ext>
                </a:extLst>
              </a:tr>
              <a:tr h="394788">
                <a:tc>
                  <a:txBody>
                    <a:bodyPr/>
                    <a:lstStyle/>
                    <a:p>
                      <a:pPr algn="ctr" fontAlgn="ctr"/>
                      <a:r>
                        <a:rPr lang="fr-FR" sz="800" b="0" i="0" u="none" strike="noStrike" dirty="0">
                          <a:solidFill>
                            <a:srgbClr val="000000"/>
                          </a:solidFill>
                          <a:effectLst/>
                          <a:latin typeface="Trebuchet MS" panose="020B0603020202020204" pitchFamily="34" charset="0"/>
                        </a:rPr>
                        <a:t>5</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Persistance de rejets de virements ou de prélèvements non régularisés.</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Absence de régularisation rapide des rejets de virements ou de prélèvements.</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Non régularisation conduisant à ne pas reconstituer comptablement la dette du débiteur.</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11801814"/>
                  </a:ext>
                </a:extLst>
              </a:tr>
              <a:tr h="655163">
                <a:tc>
                  <a:txBody>
                    <a:bodyPr/>
                    <a:lstStyle/>
                    <a:p>
                      <a:pPr algn="ctr" fontAlgn="ctr"/>
                      <a:r>
                        <a:rPr lang="fr-FR" sz="800" b="0" i="0" u="none" strike="noStrike" dirty="0">
                          <a:solidFill>
                            <a:srgbClr val="000000"/>
                          </a:solidFill>
                          <a:effectLst/>
                          <a:latin typeface="Trebuchet MS" panose="020B0603020202020204" pitchFamily="34" charset="0"/>
                        </a:rPr>
                        <a:t>6</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Carence dans le rapprochement bancaire quotidien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Les relevés de comptes ne sont ni traités, ni contrôlés.</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Les montants en masse et en solde sur le dernier relevé de compte ne sont pas rapprochés avec les montants portés en comptabilité générale.</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Discordances entre le compte de disponibilités et le montant reconnu par le teneur de compte.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50,00%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50,00%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2</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06658093"/>
                  </a:ext>
                </a:extLst>
              </a:tr>
              <a:tr h="394788">
                <a:tc>
                  <a:txBody>
                    <a:bodyPr/>
                    <a:lstStyle/>
                    <a:p>
                      <a:pPr algn="ctr" fontAlgn="ctr"/>
                      <a:r>
                        <a:rPr lang="fr-FR" sz="800" b="0" i="0" u="none" strike="noStrike" dirty="0">
                          <a:solidFill>
                            <a:srgbClr val="000000"/>
                          </a:solidFill>
                          <a:effectLst/>
                          <a:latin typeface="Trebuchet MS" panose="020B0603020202020204" pitchFamily="34" charset="0"/>
                        </a:rPr>
                        <a:t>7</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Modalités de remise des opérations de virement non respectées.</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Validation du fichier par une personne non habilitée</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Signature du bordereau valant ordre de payer pour le teneur de compte par une personne non habilitée..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99476511"/>
                  </a:ext>
                </a:extLst>
              </a:tr>
              <a:tr h="264601">
                <a:tc>
                  <a:txBody>
                    <a:bodyPr/>
                    <a:lstStyle/>
                    <a:p>
                      <a:pPr algn="ctr" fontAlgn="ctr"/>
                      <a:r>
                        <a:rPr lang="fr-FR" sz="800" b="0" i="0" u="none" strike="noStrike" dirty="0">
                          <a:solidFill>
                            <a:srgbClr val="000000"/>
                          </a:solidFill>
                          <a:effectLst/>
                          <a:latin typeface="Trebuchet MS" panose="020B0603020202020204" pitchFamily="34" charset="0"/>
                        </a:rPr>
                        <a:t>8</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Discordances persistantes entre le compte de disponibilités et les relevés de compte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Les discordances constatées ne sont pas régularisées ou sont régularisées avec retard.</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faible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22071427"/>
                  </a:ext>
                </a:extLst>
              </a:tr>
              <a:tr h="915538">
                <a:tc>
                  <a:txBody>
                    <a:bodyPr/>
                    <a:lstStyle/>
                    <a:p>
                      <a:pPr algn="ctr" fontAlgn="ctr"/>
                      <a:r>
                        <a:rPr lang="fr-FR" sz="800" b="0" i="0" u="none" strike="noStrike" dirty="0">
                          <a:solidFill>
                            <a:srgbClr val="000000"/>
                          </a:solidFill>
                          <a:effectLst/>
                          <a:latin typeface="Trebuchet MS" panose="020B0603020202020204" pitchFamily="34" charset="0"/>
                        </a:rPr>
                        <a:t>9</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Carence dans la périodicité de traitement des relevés de comptes</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Absence de comptabilisation dans les délais des opérations affectant le compte de dépôt de fonds.</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Les opérations provenant de la DGFiP (prélèvements et virements retracés sur le relevé de comptes…), des débiteurs (réception des moyens de paiement) et des créanciers (décaissements, exécution de virements…) ne sont pas prises en compte au jour de leur réception : le relevé de compte n’est pas traité à sa réception.</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Les services de l’agent comptable ne se connectent pas quotidiennement à DFT Net.</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faible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71120307"/>
                  </a:ext>
                </a:extLst>
              </a:tr>
              <a:tr h="401526">
                <a:tc>
                  <a:txBody>
                    <a:bodyPr/>
                    <a:lstStyle/>
                    <a:p>
                      <a:pPr algn="ctr" fontAlgn="ctr"/>
                      <a:r>
                        <a:rPr lang="fr-FR" sz="800" b="0" i="0" u="none" strike="noStrike" dirty="0">
                          <a:solidFill>
                            <a:srgbClr val="000000"/>
                          </a:solidFill>
                          <a:effectLst/>
                          <a:latin typeface="Trebuchet MS" panose="020B0603020202020204" pitchFamily="34" charset="0"/>
                        </a:rPr>
                        <a:t>10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Archivage lacunaire des documents et pièces bancaires</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Carence dans l’archivage des relevés de compte.</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Les délais de conservation des relevés de compte et des pièces correspondantes ne sont pas respectés.</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faible</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3958" marR="3958" marT="3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10953811"/>
                  </a:ext>
                </a:extLst>
              </a:tr>
            </a:tbl>
          </a:graphicData>
        </a:graphic>
      </p:graphicFrame>
    </p:spTree>
    <p:extLst>
      <p:ext uri="{BB962C8B-B14F-4D97-AF65-F5344CB8AC3E}">
        <p14:creationId xmlns:p14="http://schemas.microsoft.com/office/powerpoint/2010/main" val="321750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A16DD51-9DE0-4F2F-B0F6-12CF9B98B680}"/>
              </a:ext>
            </a:extLst>
          </p:cNvPr>
          <p:cNvSpPr txBox="1"/>
          <p:nvPr/>
        </p:nvSpPr>
        <p:spPr>
          <a:xfrm>
            <a:off x="185417" y="1148072"/>
            <a:ext cx="6229639" cy="400110"/>
          </a:xfrm>
          <a:prstGeom prst="rect">
            <a:avLst/>
          </a:prstGeom>
          <a:noFill/>
        </p:spPr>
        <p:txBody>
          <a:bodyPr wrap="square" rtlCol="0">
            <a:spAutoFit/>
          </a:bodyPr>
          <a:lstStyle/>
          <a:p>
            <a:r>
              <a:rPr lang="fr-FR" sz="2000" b="1" dirty="0">
                <a:solidFill>
                  <a:srgbClr val="E84242"/>
                </a:solidFill>
                <a:latin typeface="Trebuchet MS" charset="0"/>
              </a:rPr>
              <a:t>Plans d’action </a:t>
            </a:r>
          </a:p>
        </p:txBody>
      </p:sp>
      <p:sp>
        <p:nvSpPr>
          <p:cNvPr id="9" name="ZoneTexte 8">
            <a:extLst>
              <a:ext uri="{FF2B5EF4-FFF2-40B4-BE49-F238E27FC236}">
                <a16:creationId xmlns:a16="http://schemas.microsoft.com/office/drawing/2014/main" id="{65618A0D-BBE5-4A7D-8F74-339D0FE9EE54}"/>
              </a:ext>
            </a:extLst>
          </p:cNvPr>
          <p:cNvSpPr txBox="1"/>
          <p:nvPr/>
        </p:nvSpPr>
        <p:spPr>
          <a:xfrm>
            <a:off x="8284301" y="1148378"/>
            <a:ext cx="2395535" cy="400110"/>
          </a:xfrm>
          <a:prstGeom prst="rect">
            <a:avLst/>
          </a:prstGeom>
          <a:noFill/>
        </p:spPr>
        <p:txBody>
          <a:bodyPr wrap="square" rtlCol="0">
            <a:spAutoFit/>
          </a:bodyPr>
          <a:lstStyle/>
          <a:p>
            <a:r>
              <a:rPr lang="fr-FR" sz="2000" b="1" dirty="0">
                <a:solidFill>
                  <a:srgbClr val="E84242"/>
                </a:solidFill>
                <a:latin typeface="Trebuchet MS" charset="0"/>
              </a:rPr>
              <a:t>Exemple: Risque 2</a:t>
            </a:r>
          </a:p>
        </p:txBody>
      </p:sp>
      <p:graphicFrame>
        <p:nvGraphicFramePr>
          <p:cNvPr id="3" name="Tableau 2">
            <a:extLst>
              <a:ext uri="{FF2B5EF4-FFF2-40B4-BE49-F238E27FC236}">
                <a16:creationId xmlns:a16="http://schemas.microsoft.com/office/drawing/2014/main" id="{7DC4845D-1FE9-412A-BAA9-C96243ED3A12}"/>
              </a:ext>
            </a:extLst>
          </p:cNvPr>
          <p:cNvGraphicFramePr>
            <a:graphicFrameLocks noGrp="1"/>
          </p:cNvGraphicFramePr>
          <p:nvPr>
            <p:extLst>
              <p:ext uri="{D42A27DB-BD31-4B8C-83A1-F6EECF244321}">
                <p14:modId xmlns:p14="http://schemas.microsoft.com/office/powerpoint/2010/main" val="1169527417"/>
              </p:ext>
            </p:extLst>
          </p:nvPr>
        </p:nvGraphicFramePr>
        <p:xfrm>
          <a:off x="185417" y="1883646"/>
          <a:ext cx="5398637" cy="3167746"/>
        </p:xfrm>
        <a:graphic>
          <a:graphicData uri="http://schemas.openxmlformats.org/drawingml/2006/table">
            <a:tbl>
              <a:tblPr/>
              <a:tblGrid>
                <a:gridCol w="564578">
                  <a:extLst>
                    <a:ext uri="{9D8B030D-6E8A-4147-A177-3AD203B41FA5}">
                      <a16:colId xmlns:a16="http://schemas.microsoft.com/office/drawing/2014/main" val="2363938629"/>
                    </a:ext>
                  </a:extLst>
                </a:gridCol>
                <a:gridCol w="564578">
                  <a:extLst>
                    <a:ext uri="{9D8B030D-6E8A-4147-A177-3AD203B41FA5}">
                      <a16:colId xmlns:a16="http://schemas.microsoft.com/office/drawing/2014/main" val="780048756"/>
                    </a:ext>
                  </a:extLst>
                </a:gridCol>
                <a:gridCol w="850268">
                  <a:extLst>
                    <a:ext uri="{9D8B030D-6E8A-4147-A177-3AD203B41FA5}">
                      <a16:colId xmlns:a16="http://schemas.microsoft.com/office/drawing/2014/main" val="605109555"/>
                    </a:ext>
                  </a:extLst>
                </a:gridCol>
                <a:gridCol w="653006">
                  <a:extLst>
                    <a:ext uri="{9D8B030D-6E8A-4147-A177-3AD203B41FA5}">
                      <a16:colId xmlns:a16="http://schemas.microsoft.com/office/drawing/2014/main" val="1363160579"/>
                    </a:ext>
                  </a:extLst>
                </a:gridCol>
                <a:gridCol w="564578">
                  <a:extLst>
                    <a:ext uri="{9D8B030D-6E8A-4147-A177-3AD203B41FA5}">
                      <a16:colId xmlns:a16="http://schemas.microsoft.com/office/drawing/2014/main" val="1148861194"/>
                    </a:ext>
                  </a:extLst>
                </a:gridCol>
                <a:gridCol w="653006">
                  <a:extLst>
                    <a:ext uri="{9D8B030D-6E8A-4147-A177-3AD203B41FA5}">
                      <a16:colId xmlns:a16="http://schemas.microsoft.com/office/drawing/2014/main" val="4089502107"/>
                    </a:ext>
                  </a:extLst>
                </a:gridCol>
                <a:gridCol w="1061135">
                  <a:extLst>
                    <a:ext uri="{9D8B030D-6E8A-4147-A177-3AD203B41FA5}">
                      <a16:colId xmlns:a16="http://schemas.microsoft.com/office/drawing/2014/main" val="3322194037"/>
                    </a:ext>
                  </a:extLst>
                </a:gridCol>
                <a:gridCol w="487488">
                  <a:extLst>
                    <a:ext uri="{9D8B030D-6E8A-4147-A177-3AD203B41FA5}">
                      <a16:colId xmlns:a16="http://schemas.microsoft.com/office/drawing/2014/main" val="685636726"/>
                    </a:ext>
                  </a:extLst>
                </a:gridCol>
              </a:tblGrid>
              <a:tr h="125061">
                <a:tc gridSpan="7">
                  <a:txBody>
                    <a:bodyPr/>
                    <a:lstStyle/>
                    <a:p>
                      <a:pPr algn="ctr" fontAlgn="b"/>
                      <a:r>
                        <a:rPr lang="fr-FR" sz="700" b="1" i="0" u="none" strike="noStrike">
                          <a:solidFill>
                            <a:srgbClr val="FFFFFF"/>
                          </a:solidFill>
                          <a:effectLst/>
                          <a:latin typeface="Trebuchet MS" panose="020B0603020202020204" pitchFamily="34" charset="0"/>
                        </a:rPr>
                        <a:t>Plan d'action</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700" b="1" i="0" u="none" strike="noStrike" dirty="0">
                          <a:solidFill>
                            <a:srgbClr val="FFFFFF"/>
                          </a:solidFill>
                          <a:effectLst/>
                          <a:latin typeface="Trebuchet MS" panose="020B0603020202020204" pitchFamily="34" charset="0"/>
                        </a:rPr>
                        <a:t>Phase </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347156775"/>
                  </a:ext>
                </a:extLst>
              </a:tr>
              <a:tr h="125061">
                <a:tc>
                  <a:txBody>
                    <a:bodyPr/>
                    <a:lstStyle/>
                    <a:p>
                      <a:pPr algn="ctr" fontAlgn="ctr"/>
                      <a:r>
                        <a:rPr lang="fr-FR" sz="700" b="1" i="0" u="none" strike="noStrike">
                          <a:solidFill>
                            <a:srgbClr val="FFFFFF"/>
                          </a:solidFill>
                          <a:effectLst/>
                          <a:latin typeface="Trebuchet MS" panose="020B0603020202020204" pitchFamily="34" charset="0"/>
                        </a:rPr>
                        <a:t>En cours</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700" b="1" i="0" u="none" strike="noStrike">
                          <a:solidFill>
                            <a:srgbClr val="FFFFFF"/>
                          </a:solidFill>
                          <a:effectLst/>
                          <a:latin typeface="Trebuchet MS" panose="020B0603020202020204" pitchFamily="34" charset="0"/>
                        </a:rPr>
                        <a:t>%</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700" b="1" i="0" u="none" strike="noStrike">
                          <a:solidFill>
                            <a:srgbClr val="FFFFFF"/>
                          </a:solidFill>
                          <a:effectLst/>
                          <a:latin typeface="Trebuchet MS" panose="020B0603020202020204" pitchFamily="34" charset="0"/>
                        </a:rPr>
                        <a:t>A mettre en place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700" b="1" i="0" u="none" strike="noStrike">
                          <a:solidFill>
                            <a:srgbClr val="FFFFFF"/>
                          </a:solidFill>
                          <a:effectLst/>
                          <a:latin typeface="Trebuchet MS" panose="020B0603020202020204" pitchFamily="34" charset="0"/>
                        </a:rPr>
                        <a:t>%</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700" b="1" i="0" u="none" strike="noStrike">
                          <a:solidFill>
                            <a:srgbClr val="FFFFFF"/>
                          </a:solidFill>
                          <a:effectLst/>
                          <a:latin typeface="Trebuchet MS" panose="020B0603020202020204" pitchFamily="34" charset="0"/>
                        </a:rPr>
                        <a:t>Réalisé</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700" b="1" i="0" u="none" strike="noStrike">
                          <a:solidFill>
                            <a:srgbClr val="FFFFFF"/>
                          </a:solidFill>
                          <a:effectLst/>
                          <a:latin typeface="Trebuchet MS" panose="020B0603020202020204" pitchFamily="34" charset="0"/>
                        </a:rPr>
                        <a:t>%</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700" b="1" i="0" u="none" strike="noStrike" dirty="0">
                          <a:solidFill>
                            <a:srgbClr val="FFFFFF"/>
                          </a:solidFill>
                          <a:effectLst/>
                          <a:latin typeface="Trebuchet MS" panose="020B0603020202020204" pitchFamily="34" charset="0"/>
                        </a:rPr>
                        <a:t>Global Plan d'action </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618234554"/>
                  </a:ext>
                </a:extLst>
              </a:tr>
              <a:tr h="200314">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2</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2</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76974616"/>
                  </a:ext>
                </a:extLst>
              </a:tr>
              <a:tr h="200314">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20.00%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3</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60.00%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20.00%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5</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25367013"/>
                  </a:ext>
                </a:extLst>
              </a:tr>
              <a:tr h="200314">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08467944"/>
                  </a:ext>
                </a:extLst>
              </a:tr>
              <a:tr h="200314">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2</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2</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04297309"/>
                  </a:ext>
                </a:extLst>
              </a:tr>
              <a:tr h="200314">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19601610"/>
                  </a:ext>
                </a:extLst>
              </a:tr>
              <a:tr h="400630">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50.00%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50.00%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2</a:t>
                      </a:r>
                      <a:endParaRPr lang="fr-FR" sz="900" b="0" i="0" u="sng" strike="noStrike" dirty="0">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52180791"/>
                  </a:ext>
                </a:extLst>
              </a:tr>
              <a:tr h="300472">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98729491"/>
                  </a:ext>
                </a:extLst>
              </a:tr>
              <a:tr h="200314">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41375391"/>
                  </a:ext>
                </a:extLst>
              </a:tr>
              <a:tr h="600944">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94892700"/>
                  </a:ext>
                </a:extLst>
              </a:tr>
              <a:tr h="413694">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100.00%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Trebuchet MS" panose="020B0603020202020204" pitchFamily="34" charset="0"/>
                        </a:rPr>
                        <a:t>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dirty="0">
                          <a:solidFill>
                            <a:srgbClr val="000000"/>
                          </a:solidFill>
                          <a:effectLst/>
                          <a:latin typeface="Trebuchet MS" panose="020B0603020202020204" pitchFamily="34" charset="0"/>
                        </a:rPr>
                        <a:t>En veille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03811907"/>
                  </a:ext>
                </a:extLst>
              </a:tr>
            </a:tbl>
          </a:graphicData>
        </a:graphic>
      </p:graphicFrame>
      <p:graphicFrame>
        <p:nvGraphicFramePr>
          <p:cNvPr id="5" name="Tableau 4">
            <a:extLst>
              <a:ext uri="{FF2B5EF4-FFF2-40B4-BE49-F238E27FC236}">
                <a16:creationId xmlns:a16="http://schemas.microsoft.com/office/drawing/2014/main" id="{ACC9FA20-78E0-425E-BCBC-E400DDF543A4}"/>
              </a:ext>
            </a:extLst>
          </p:cNvPr>
          <p:cNvGraphicFramePr>
            <a:graphicFrameLocks noGrp="1"/>
          </p:cNvGraphicFramePr>
          <p:nvPr>
            <p:extLst>
              <p:ext uri="{D42A27DB-BD31-4B8C-83A1-F6EECF244321}">
                <p14:modId xmlns:p14="http://schemas.microsoft.com/office/powerpoint/2010/main" val="3209036415"/>
              </p:ext>
            </p:extLst>
          </p:nvPr>
        </p:nvGraphicFramePr>
        <p:xfrm>
          <a:off x="6308762" y="1646143"/>
          <a:ext cx="5746113" cy="4532491"/>
        </p:xfrm>
        <a:graphic>
          <a:graphicData uri="http://schemas.openxmlformats.org/drawingml/2006/table">
            <a:tbl>
              <a:tblPr/>
              <a:tblGrid>
                <a:gridCol w="323044">
                  <a:extLst>
                    <a:ext uri="{9D8B030D-6E8A-4147-A177-3AD203B41FA5}">
                      <a16:colId xmlns:a16="http://schemas.microsoft.com/office/drawing/2014/main" val="2218881218"/>
                    </a:ext>
                  </a:extLst>
                </a:gridCol>
                <a:gridCol w="575862">
                  <a:extLst>
                    <a:ext uri="{9D8B030D-6E8A-4147-A177-3AD203B41FA5}">
                      <a16:colId xmlns:a16="http://schemas.microsoft.com/office/drawing/2014/main" val="230002770"/>
                    </a:ext>
                  </a:extLst>
                </a:gridCol>
                <a:gridCol w="4145872">
                  <a:extLst>
                    <a:ext uri="{9D8B030D-6E8A-4147-A177-3AD203B41FA5}">
                      <a16:colId xmlns:a16="http://schemas.microsoft.com/office/drawing/2014/main" val="256401814"/>
                    </a:ext>
                  </a:extLst>
                </a:gridCol>
                <a:gridCol w="701335">
                  <a:extLst>
                    <a:ext uri="{9D8B030D-6E8A-4147-A177-3AD203B41FA5}">
                      <a16:colId xmlns:a16="http://schemas.microsoft.com/office/drawing/2014/main" val="2169975244"/>
                    </a:ext>
                  </a:extLst>
                </a:gridCol>
              </a:tblGrid>
              <a:tr h="177310">
                <a:tc gridSpan="4">
                  <a:txBody>
                    <a:bodyPr/>
                    <a:lstStyle/>
                    <a:p>
                      <a:pPr algn="ctr" fontAlgn="b"/>
                      <a:r>
                        <a:rPr lang="fr-FR" sz="1100" b="1" i="0" u="none" strike="noStrike">
                          <a:solidFill>
                            <a:srgbClr val="FFFFFF"/>
                          </a:solidFill>
                          <a:effectLst/>
                          <a:latin typeface="Calibri" panose="020F0502020204030204" pitchFamily="34" charset="0"/>
                        </a:rPr>
                        <a:t>PLANS D'ACTION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6372149"/>
                  </a:ext>
                </a:extLst>
              </a:tr>
              <a:tr h="277047">
                <a:tc>
                  <a:txBody>
                    <a:bodyPr/>
                    <a:lstStyle/>
                    <a:p>
                      <a:pPr algn="ctr" fontAlgn="ctr"/>
                      <a:r>
                        <a:rPr lang="fr-FR" sz="900" b="1" i="0" u="none" strike="noStrike">
                          <a:solidFill>
                            <a:srgbClr val="000000"/>
                          </a:solidFill>
                          <a:effectLst/>
                          <a:latin typeface="Trebuchet MS" panose="020B060302020202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a:solidFill>
                            <a:srgbClr val="000000"/>
                          </a:solidFill>
                          <a:effectLst/>
                          <a:latin typeface="Trebuchet MS" panose="020B0603020202020204" pitchFamily="34" charset="0"/>
                        </a:rPr>
                        <a:t>Priorité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dirty="0">
                          <a:solidFill>
                            <a:srgbClr val="000000"/>
                          </a:solidFill>
                          <a:effectLst/>
                          <a:latin typeface="Trebuchet MS" panose="020B0603020202020204" pitchFamily="34" charset="0"/>
                        </a:rPr>
                        <a:t>Description du plan d'action défini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a:solidFill>
                            <a:srgbClr val="000000"/>
                          </a:solidFill>
                          <a:effectLst/>
                          <a:latin typeface="Trebuchet MS" panose="020B0603020202020204" pitchFamily="34" charset="0"/>
                        </a:rPr>
                        <a:t>Statut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87041251"/>
                  </a:ext>
                </a:extLst>
              </a:tr>
              <a:tr h="325069">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fontAlgn="b"/>
                      <a:r>
                        <a:rPr lang="fr-FR" sz="900" b="0" i="0" u="none" strike="noStrike" dirty="0">
                          <a:solidFill>
                            <a:srgbClr val="000000"/>
                          </a:solidFill>
                          <a:effectLst/>
                          <a:latin typeface="Trebuchet MS" panose="020B0603020202020204" pitchFamily="34" charset="0"/>
                        </a:rPr>
                        <a:t>Mettre tous les chèques au coffre ou dans un lieu sécurise (seulement en vacances) - Classeur de chèques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a:solidFill>
                            <a:srgbClr val="000000"/>
                          </a:solidFill>
                          <a:effectLst/>
                          <a:latin typeface="Trebuchet MS" panose="020B0603020202020204" pitchFamily="34" charset="0"/>
                        </a:rPr>
                        <a:t>Réalisé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58839517"/>
                  </a:ext>
                </a:extLst>
              </a:tr>
              <a:tr h="325069">
                <a:tc>
                  <a:txBody>
                    <a:bodyPr/>
                    <a:lstStyle/>
                    <a:p>
                      <a:pPr algn="ctr" fontAlgn="ctr"/>
                      <a:r>
                        <a:rPr lang="fr-FR" sz="900" b="0" i="0" u="none" strike="noStrike">
                          <a:solidFill>
                            <a:srgbClr val="000000"/>
                          </a:solidFill>
                          <a:effectLst/>
                          <a:latin typeface="Trebuchet MS" panose="020B0603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fontAlgn="b"/>
                      <a:r>
                        <a:rPr lang="fr-FR" sz="900" b="0" i="0" u="none" strike="noStrike" dirty="0">
                          <a:solidFill>
                            <a:srgbClr val="000000"/>
                          </a:solidFill>
                          <a:effectLst/>
                          <a:latin typeface="Trebuchet MS" panose="020B0603020202020204" pitchFamily="34" charset="0"/>
                        </a:rPr>
                        <a:t>Réaliser une diffusion des règles sur l’encaissement des chèques ( procédure)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a:solidFill>
                            <a:srgbClr val="000000"/>
                          </a:solidFill>
                          <a:effectLst/>
                          <a:latin typeface="Trebuchet MS" panose="020B0603020202020204" pitchFamily="34" charset="0"/>
                        </a:rPr>
                        <a:t>En cours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39415396"/>
                  </a:ext>
                </a:extLst>
              </a:tr>
              <a:tr h="487603">
                <a:tc>
                  <a:txBody>
                    <a:bodyPr/>
                    <a:lstStyle/>
                    <a:p>
                      <a:pPr algn="ctr" fontAlgn="ctr"/>
                      <a:r>
                        <a:rPr lang="fr-FR" sz="900" b="0" i="0" u="none" strike="noStrike">
                          <a:solidFill>
                            <a:srgbClr val="000000"/>
                          </a:solidFill>
                          <a:effectLst/>
                          <a:latin typeface="Trebuchet MS" panose="020B0603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fontAlgn="b"/>
                      <a:r>
                        <a:rPr lang="fr-FR" sz="900" b="0" i="0" u="none" strike="noStrike" kern="1200" dirty="0">
                          <a:solidFill>
                            <a:srgbClr val="000000"/>
                          </a:solidFill>
                          <a:effectLst/>
                          <a:latin typeface="Trebuchet MS" panose="020B0603020202020204" pitchFamily="34" charset="0"/>
                          <a:ea typeface="+mn-ea"/>
                          <a:cs typeface="+mn-cs"/>
                        </a:rPr>
                        <a:t>Faire une diffusion d’une fiche de contrôle synthétisant les éléments à contrôler sur un chèque et les cas de contrôle de l’identité du tireur (la même procédure du risque antérieur)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22806345"/>
                  </a:ext>
                </a:extLst>
              </a:tr>
              <a:tr h="177310">
                <a:tc>
                  <a:txBody>
                    <a:bodyPr/>
                    <a:lstStyle/>
                    <a:p>
                      <a:pPr algn="ctr" fontAlgn="ctr"/>
                      <a:r>
                        <a:rPr lang="fr-FR" sz="900" b="0" i="0" u="none" strike="noStrike">
                          <a:solidFill>
                            <a:srgbClr val="000000"/>
                          </a:solidFill>
                          <a:effectLst/>
                          <a:latin typeface="Trebuchet MS" panose="020B060302020202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fontAlgn="b"/>
                      <a:r>
                        <a:rPr lang="fr-FR" sz="900" b="0" i="0" u="none" strike="noStrike" kern="1200" dirty="0">
                          <a:solidFill>
                            <a:srgbClr val="000000"/>
                          </a:solidFill>
                          <a:effectLst/>
                          <a:latin typeface="Trebuchet MS" panose="020B0603020202020204" pitchFamily="34" charset="0"/>
                          <a:ea typeface="+mn-ea"/>
                          <a:cs typeface="+mn-cs"/>
                        </a:rPr>
                        <a:t>Désignation des acteurs dans l’organigramme fonctionnel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a:solidFill>
                            <a:srgbClr val="000000"/>
                          </a:solidFill>
                          <a:effectLst/>
                          <a:latin typeface="Trebuchet MS" panose="020B0603020202020204" pitchFamily="34" charset="0"/>
                        </a:rPr>
                        <a:t>Réalisé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846069747"/>
                  </a:ext>
                </a:extLst>
              </a:tr>
              <a:tr h="2763083">
                <a:tc>
                  <a:txBody>
                    <a:bodyPr/>
                    <a:lstStyle/>
                    <a:p>
                      <a:pPr algn="ctr" fontAlgn="ctr"/>
                      <a:r>
                        <a:rPr lang="fr-FR" sz="900" b="0" i="0" u="none" strike="noStrike">
                          <a:solidFill>
                            <a:srgbClr val="000000"/>
                          </a:solidFill>
                          <a:effectLst/>
                          <a:latin typeface="Trebuchet MS" panose="020B0603020202020204" pitchFamily="34"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ctr" fontAlgn="b"/>
                      <a:r>
                        <a:rPr lang="fr-FR" sz="900" b="0" i="0" u="none" strike="noStrike" kern="1200" dirty="0">
                          <a:solidFill>
                            <a:srgbClr val="000000"/>
                          </a:solidFill>
                          <a:effectLst/>
                          <a:latin typeface="Trebuchet MS" panose="020B0603020202020204" pitchFamily="34" charset="0"/>
                          <a:ea typeface="+mn-ea"/>
                          <a:cs typeface="+mn-cs"/>
                        </a:rPr>
                        <a:t>Les échéanciers par chèques, tous à la date d'inscription, sont envoyés à l'encaissement bien après les 48h règlementaires…  Cette pratique ne devrait pas être, mais dans l'attente du déploiement quasi complet du paiement à distance (70-80% des paiements actuellement), le comptable prend le risque de laisser perdurer la pratique de l'échéancier par chèques (tous les moyens de paiement - chèques - sont dans la main du comptable, et envoyés chaque mois).</a:t>
                      </a:r>
                      <a:br>
                        <a:rPr lang="fr-FR" sz="900" b="0" i="0" u="none" strike="noStrike" kern="1200" dirty="0">
                          <a:solidFill>
                            <a:srgbClr val="000000"/>
                          </a:solidFill>
                          <a:effectLst/>
                          <a:latin typeface="Trebuchet MS" panose="020B0603020202020204" pitchFamily="34" charset="0"/>
                          <a:ea typeface="+mn-ea"/>
                          <a:cs typeface="+mn-cs"/>
                        </a:rPr>
                      </a:br>
                      <a:r>
                        <a:rPr lang="fr-FR" sz="900" b="0" i="0" u="none" strike="noStrike" kern="1200" dirty="0">
                          <a:solidFill>
                            <a:srgbClr val="000000"/>
                          </a:solidFill>
                          <a:effectLst/>
                          <a:latin typeface="Trebuchet MS" panose="020B0603020202020204" pitchFamily="34" charset="0"/>
                          <a:ea typeface="+mn-ea"/>
                          <a:cs typeface="+mn-cs"/>
                        </a:rPr>
                        <a:t>A noter le cas particulier de la FC, où certains régisseurs conservent des chèques pendant + d'1 an et perdent leur validité.</a:t>
                      </a:r>
                      <a:br>
                        <a:rPr lang="fr-FR" sz="900" b="0" i="0" u="none" strike="noStrike" kern="1200" dirty="0">
                          <a:solidFill>
                            <a:srgbClr val="000000"/>
                          </a:solidFill>
                          <a:effectLst/>
                          <a:latin typeface="Trebuchet MS" panose="020B0603020202020204" pitchFamily="34" charset="0"/>
                          <a:ea typeface="+mn-ea"/>
                          <a:cs typeface="+mn-cs"/>
                        </a:rPr>
                      </a:br>
                      <a:r>
                        <a:rPr lang="fr-FR" sz="900" b="0" i="0" u="none" strike="noStrike" kern="1200" dirty="0">
                          <a:solidFill>
                            <a:srgbClr val="000000"/>
                          </a:solidFill>
                          <a:effectLst/>
                          <a:latin typeface="Trebuchet MS" panose="020B0603020202020204" pitchFamily="34" charset="0"/>
                          <a:ea typeface="+mn-ea"/>
                          <a:cs typeface="+mn-cs"/>
                        </a:rPr>
                        <a:t>Action à mettre en place : contrôle inopiné des régies FC sur site ; communication sur la nécessité absolue de trouver un juste milieu entre une gestion tolérable d'échéancier par chèques par les régisseurs FC, et d'une dérive de gestion ; sur le volet droit d'inscription FC, communiquer sur l'obligation de transmettre les chèques dès le lendemain (au pire 8 jours selon les textes) à l'agence comptable</a:t>
                      </a:r>
                    </a:p>
                    <a:p>
                      <a:pPr lvl="0" algn="ctr" fontAlgn="b"/>
                      <a:endParaRPr lang="fr-FR" sz="900" b="0" i="0" u="none" strike="noStrike" kern="1200" dirty="0">
                        <a:solidFill>
                          <a:srgbClr val="000000"/>
                        </a:solidFill>
                        <a:effectLst/>
                        <a:latin typeface="Trebuchet MS" panose="020B0603020202020204" pitchFamily="34" charset="0"/>
                        <a:ea typeface="+mn-ea"/>
                        <a:cs typeface="+mn-cs"/>
                      </a:endParaRPr>
                    </a:p>
                    <a:p>
                      <a:pPr lvl="0" algn="ctr" fontAlgn="b"/>
                      <a:endParaRPr lang="fr-FR" sz="900" b="0" i="0" u="none" strike="noStrike" kern="1200" dirty="0">
                        <a:solidFill>
                          <a:srgbClr val="000000"/>
                        </a:solidFill>
                        <a:effectLst/>
                        <a:latin typeface="Trebuchet MS" panose="020B060302020202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46776013"/>
                  </a:ext>
                </a:extLst>
              </a:tr>
            </a:tbl>
          </a:graphicData>
        </a:graphic>
      </p:graphicFrame>
      <p:sp>
        <p:nvSpPr>
          <p:cNvPr id="10" name="ZoneTexte 9">
            <a:extLst>
              <a:ext uri="{FF2B5EF4-FFF2-40B4-BE49-F238E27FC236}">
                <a16:creationId xmlns:a16="http://schemas.microsoft.com/office/drawing/2014/main" id="{FB82B856-D9D4-4069-AF7F-E58429B869A8}"/>
              </a:ext>
            </a:extLst>
          </p:cNvPr>
          <p:cNvSpPr txBox="1"/>
          <p:nvPr/>
        </p:nvSpPr>
        <p:spPr>
          <a:xfrm>
            <a:off x="517390" y="249104"/>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Compte Bancaire</a:t>
            </a:r>
          </a:p>
        </p:txBody>
      </p:sp>
      <p:sp>
        <p:nvSpPr>
          <p:cNvPr id="2" name="Flèche : droite 1">
            <a:extLst>
              <a:ext uri="{FF2B5EF4-FFF2-40B4-BE49-F238E27FC236}">
                <a16:creationId xmlns:a16="http://schemas.microsoft.com/office/drawing/2014/main" id="{596D9EA0-F125-408B-88DF-C2971548FAEA}"/>
              </a:ext>
            </a:extLst>
          </p:cNvPr>
          <p:cNvSpPr/>
          <p:nvPr/>
        </p:nvSpPr>
        <p:spPr>
          <a:xfrm>
            <a:off x="5673830" y="2317072"/>
            <a:ext cx="634932" cy="266330"/>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5026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Compte Bancaire</a:t>
            </a:r>
          </a:p>
        </p:txBody>
      </p:sp>
      <p:sp>
        <p:nvSpPr>
          <p:cNvPr id="5" name="ZoneTexte 4">
            <a:extLst>
              <a:ext uri="{FF2B5EF4-FFF2-40B4-BE49-F238E27FC236}">
                <a16:creationId xmlns:a16="http://schemas.microsoft.com/office/drawing/2014/main" id="{1320C19F-A3B6-4EE7-AA9C-4B948059A53D}"/>
              </a:ext>
            </a:extLst>
          </p:cNvPr>
          <p:cNvSpPr txBox="1"/>
          <p:nvPr/>
        </p:nvSpPr>
        <p:spPr>
          <a:xfrm>
            <a:off x="694944" y="1953087"/>
            <a:ext cx="3222594" cy="369332"/>
          </a:xfrm>
          <a:prstGeom prst="rect">
            <a:avLst/>
          </a:prstGeom>
          <a:noFill/>
        </p:spPr>
        <p:txBody>
          <a:bodyPr wrap="square" rtlCol="0">
            <a:spAutoFit/>
          </a:bodyPr>
          <a:lstStyle/>
          <a:p>
            <a:r>
              <a:rPr lang="fr-FR" dirty="0">
                <a:latin typeface="Trebuchet MS" panose="020B0603020202020204" pitchFamily="34" charset="0"/>
              </a:rPr>
              <a:t>Exemple : Risque 3</a:t>
            </a:r>
          </a:p>
        </p:txBody>
      </p:sp>
      <p:sp>
        <p:nvSpPr>
          <p:cNvPr id="6" name="ZoneTexte 5">
            <a:extLst>
              <a:ext uri="{FF2B5EF4-FFF2-40B4-BE49-F238E27FC236}">
                <a16:creationId xmlns:a16="http://schemas.microsoft.com/office/drawing/2014/main" id="{E114AA8F-9EC2-406A-B94F-B9D0F24A72EC}"/>
              </a:ext>
            </a:extLst>
          </p:cNvPr>
          <p:cNvSpPr txBox="1"/>
          <p:nvPr/>
        </p:nvSpPr>
        <p:spPr>
          <a:xfrm>
            <a:off x="4024070" y="1316807"/>
            <a:ext cx="6229639" cy="400110"/>
          </a:xfrm>
          <a:prstGeom prst="rect">
            <a:avLst/>
          </a:prstGeom>
          <a:noFill/>
        </p:spPr>
        <p:txBody>
          <a:bodyPr wrap="square" rtlCol="0">
            <a:spAutoFit/>
          </a:bodyPr>
          <a:lstStyle/>
          <a:p>
            <a:r>
              <a:rPr lang="fr-FR" sz="2000" b="1" dirty="0">
                <a:solidFill>
                  <a:srgbClr val="E84242"/>
                </a:solidFill>
                <a:latin typeface="Trebuchet MS" charset="0"/>
              </a:rPr>
              <a:t>Développement du risque</a:t>
            </a:r>
          </a:p>
        </p:txBody>
      </p:sp>
      <p:pic>
        <p:nvPicPr>
          <p:cNvPr id="2" name="Image 1">
            <a:extLst>
              <a:ext uri="{FF2B5EF4-FFF2-40B4-BE49-F238E27FC236}">
                <a16:creationId xmlns:a16="http://schemas.microsoft.com/office/drawing/2014/main" id="{4406F123-50CC-47F4-AEEA-72024F791FD0}"/>
              </a:ext>
            </a:extLst>
          </p:cNvPr>
          <p:cNvPicPr>
            <a:picLocks noChangeAspect="1"/>
          </p:cNvPicPr>
          <p:nvPr/>
        </p:nvPicPr>
        <p:blipFill>
          <a:blip r:embed="rId2"/>
          <a:stretch>
            <a:fillRect/>
          </a:stretch>
        </p:blipFill>
        <p:spPr>
          <a:xfrm>
            <a:off x="802763" y="2920088"/>
            <a:ext cx="10408920" cy="2331720"/>
          </a:xfrm>
          <a:prstGeom prst="rect">
            <a:avLst/>
          </a:prstGeom>
        </p:spPr>
      </p:pic>
    </p:spTree>
    <p:extLst>
      <p:ext uri="{BB962C8B-B14F-4D97-AF65-F5344CB8AC3E}">
        <p14:creationId xmlns:p14="http://schemas.microsoft.com/office/powerpoint/2010/main" val="401016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35428" y="1810090"/>
            <a:ext cx="8502366" cy="2862322"/>
          </a:xfrm>
          <a:prstGeom prst="rect">
            <a:avLst/>
          </a:prstGeom>
          <a:noFill/>
        </p:spPr>
        <p:txBody>
          <a:bodyPr wrap="square" rtlCol="0">
            <a:spAutoFit/>
          </a:bodyPr>
          <a:lstStyle/>
          <a:p>
            <a:pPr marL="342900" indent="-342900" algn="just">
              <a:buFont typeface="Wingdings" panose="05000000000000000000" pitchFamily="2" charset="2"/>
              <a:buChar char="Ø"/>
            </a:pPr>
            <a:r>
              <a:rPr lang="fr-FR" sz="2400" dirty="0">
                <a:latin typeface="Trebuchet MS" panose="020B0603020202020204" pitchFamily="34" charset="0"/>
                <a:ea typeface="Trebuchet MS" charset="0"/>
                <a:cs typeface="Trebuchet MS" charset="0"/>
              </a:rPr>
              <a:t>Risque: </a:t>
            </a:r>
            <a:r>
              <a:rPr lang="fr-FR" dirty="0">
                <a:latin typeface="Trebuchet MS" panose="020B0603020202020204" pitchFamily="34" charset="0"/>
              </a:rPr>
              <a:t>“Le danger que présente une activité, une organisation ou une situation” pouvant impliquer un “dommage” pour une entreprise ou entité. Mais aussi, tout évènement dont la survenance porte atteinte à la capacité d’une structure à atteindre ses objectifs.</a:t>
            </a:r>
          </a:p>
          <a:p>
            <a:pPr marL="342900" indent="-342900" algn="just">
              <a:buFont typeface="Wingdings" panose="05000000000000000000" pitchFamily="2" charset="2"/>
              <a:buChar char="Ø"/>
            </a:pPr>
            <a:r>
              <a:rPr lang="fr-FR" sz="2400" dirty="0">
                <a:latin typeface="Trebuchet MS" panose="020B0603020202020204" pitchFamily="34" charset="0"/>
              </a:rPr>
              <a:t>Risque inhérent : </a:t>
            </a:r>
            <a:r>
              <a:rPr lang="fr-FR" dirty="0">
                <a:latin typeface="Trebuchet MS" panose="020B0603020202020204" pitchFamily="34" charset="0"/>
              </a:rPr>
              <a:t>C’est le risque théorique lié à l’activité. On peut aussi le définir comme le risque initial, dit « brut », avant toute mesure de maîtrise (contrôle interne).</a:t>
            </a:r>
          </a:p>
          <a:p>
            <a:pPr marL="342900" indent="-342900" algn="just">
              <a:buFont typeface="Wingdings" panose="05000000000000000000" pitchFamily="2" charset="2"/>
              <a:buChar char="Ø"/>
            </a:pPr>
            <a:r>
              <a:rPr lang="fr-FR" sz="2400" dirty="0">
                <a:latin typeface="Trebuchet MS" panose="020B0603020202020204" pitchFamily="34" charset="0"/>
              </a:rPr>
              <a:t>Risque résiduel : </a:t>
            </a:r>
            <a:r>
              <a:rPr lang="fr-FR" dirty="0">
                <a:latin typeface="Trebuchet MS" panose="020B0603020202020204" pitchFamily="34" charset="0"/>
              </a:rPr>
              <a:t>C’est le risque subsistant, dit « net », après la mise en œuvre de dispositifs de maîtrise (Plan d’action). </a:t>
            </a:r>
          </a:p>
        </p:txBody>
      </p:sp>
      <p:sp>
        <p:nvSpPr>
          <p:cNvPr id="3" name="ZoneTexte 2"/>
          <p:cNvSpPr txBox="1"/>
          <p:nvPr/>
        </p:nvSpPr>
        <p:spPr>
          <a:xfrm>
            <a:off x="694944" y="710184"/>
            <a:ext cx="10789920" cy="707886"/>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Définitions</a:t>
            </a:r>
            <a:r>
              <a:rPr lang="fr-FR" sz="4000" b="1" dirty="0">
                <a:solidFill>
                  <a:srgbClr val="E84242"/>
                </a:solidFill>
                <a:latin typeface="Trebuchet MS" charset="0"/>
                <a:ea typeface="Trebuchet MS" charset="0"/>
                <a:cs typeface="Trebuchet MS" charset="0"/>
              </a:rPr>
              <a:t> </a:t>
            </a:r>
          </a:p>
        </p:txBody>
      </p:sp>
    </p:spTree>
    <p:extLst>
      <p:ext uri="{BB962C8B-B14F-4D97-AF65-F5344CB8AC3E}">
        <p14:creationId xmlns:p14="http://schemas.microsoft.com/office/powerpoint/2010/main" val="22736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49104"/>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Compte Bancaire</a:t>
            </a:r>
          </a:p>
        </p:txBody>
      </p:sp>
      <p:pic>
        <p:nvPicPr>
          <p:cNvPr id="7" name="Image 6">
            <a:extLst>
              <a:ext uri="{FF2B5EF4-FFF2-40B4-BE49-F238E27FC236}">
                <a16:creationId xmlns:a16="http://schemas.microsoft.com/office/drawing/2014/main" id="{8D4D4734-7D21-402C-AD51-256299876499}"/>
              </a:ext>
            </a:extLst>
          </p:cNvPr>
          <p:cNvPicPr>
            <a:picLocks noChangeAspect="1"/>
          </p:cNvPicPr>
          <p:nvPr/>
        </p:nvPicPr>
        <p:blipFill>
          <a:blip r:embed="rId2"/>
          <a:stretch>
            <a:fillRect/>
          </a:stretch>
        </p:blipFill>
        <p:spPr>
          <a:xfrm>
            <a:off x="7061966" y="1189221"/>
            <a:ext cx="4905134" cy="4464773"/>
          </a:xfrm>
          <a:prstGeom prst="rect">
            <a:avLst/>
          </a:prstGeom>
        </p:spPr>
      </p:pic>
      <p:sp>
        <p:nvSpPr>
          <p:cNvPr id="8" name="Flèche : droite 7">
            <a:extLst>
              <a:ext uri="{FF2B5EF4-FFF2-40B4-BE49-F238E27FC236}">
                <a16:creationId xmlns:a16="http://schemas.microsoft.com/office/drawing/2014/main" id="{0C3574C9-C46F-4506-B895-56C6CD5FD35E}"/>
              </a:ext>
            </a:extLst>
          </p:cNvPr>
          <p:cNvSpPr/>
          <p:nvPr/>
        </p:nvSpPr>
        <p:spPr>
          <a:xfrm>
            <a:off x="5796941" y="2751893"/>
            <a:ext cx="1083254" cy="614778"/>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81FA5FA4-7D0E-4FD8-B24C-A7903B08FEB6}"/>
              </a:ext>
            </a:extLst>
          </p:cNvPr>
          <p:cNvPicPr>
            <a:picLocks noChangeAspect="1"/>
          </p:cNvPicPr>
          <p:nvPr/>
        </p:nvPicPr>
        <p:blipFill>
          <a:blip r:embed="rId3"/>
          <a:stretch>
            <a:fillRect/>
          </a:stretch>
        </p:blipFill>
        <p:spPr>
          <a:xfrm>
            <a:off x="224900" y="1116173"/>
            <a:ext cx="5433123" cy="4625653"/>
          </a:xfrm>
          <a:prstGeom prst="rect">
            <a:avLst/>
          </a:prstGeom>
        </p:spPr>
      </p:pic>
    </p:spTree>
    <p:extLst>
      <p:ext uri="{BB962C8B-B14F-4D97-AF65-F5344CB8AC3E}">
        <p14:creationId xmlns:p14="http://schemas.microsoft.com/office/powerpoint/2010/main" val="23376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80066" y="140853"/>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Etats Financiers Annuels</a:t>
            </a:r>
          </a:p>
        </p:txBody>
      </p:sp>
      <p:graphicFrame>
        <p:nvGraphicFramePr>
          <p:cNvPr id="2" name="Tableau 1">
            <a:extLst>
              <a:ext uri="{FF2B5EF4-FFF2-40B4-BE49-F238E27FC236}">
                <a16:creationId xmlns:a16="http://schemas.microsoft.com/office/drawing/2014/main" id="{028F650A-B1B6-4004-87C8-96F088952096}"/>
              </a:ext>
            </a:extLst>
          </p:cNvPr>
          <p:cNvGraphicFramePr>
            <a:graphicFrameLocks noGrp="1"/>
          </p:cNvGraphicFramePr>
          <p:nvPr>
            <p:extLst>
              <p:ext uri="{D42A27DB-BD31-4B8C-83A1-F6EECF244321}">
                <p14:modId xmlns:p14="http://schemas.microsoft.com/office/powerpoint/2010/main" val="879082778"/>
              </p:ext>
            </p:extLst>
          </p:nvPr>
        </p:nvGraphicFramePr>
        <p:xfrm>
          <a:off x="480066" y="848739"/>
          <a:ext cx="11584414" cy="4843126"/>
        </p:xfrm>
        <a:graphic>
          <a:graphicData uri="http://schemas.openxmlformats.org/drawingml/2006/table">
            <a:tbl>
              <a:tblPr/>
              <a:tblGrid>
                <a:gridCol w="268848">
                  <a:extLst>
                    <a:ext uri="{9D8B030D-6E8A-4147-A177-3AD203B41FA5}">
                      <a16:colId xmlns:a16="http://schemas.microsoft.com/office/drawing/2014/main" val="3786663065"/>
                    </a:ext>
                  </a:extLst>
                </a:gridCol>
                <a:gridCol w="1457684">
                  <a:extLst>
                    <a:ext uri="{9D8B030D-6E8A-4147-A177-3AD203B41FA5}">
                      <a16:colId xmlns:a16="http://schemas.microsoft.com/office/drawing/2014/main" val="173910755"/>
                    </a:ext>
                  </a:extLst>
                </a:gridCol>
                <a:gridCol w="4267808">
                  <a:extLst>
                    <a:ext uri="{9D8B030D-6E8A-4147-A177-3AD203B41FA5}">
                      <a16:colId xmlns:a16="http://schemas.microsoft.com/office/drawing/2014/main" val="3034062136"/>
                    </a:ext>
                  </a:extLst>
                </a:gridCol>
                <a:gridCol w="756761">
                  <a:extLst>
                    <a:ext uri="{9D8B030D-6E8A-4147-A177-3AD203B41FA5}">
                      <a16:colId xmlns:a16="http://schemas.microsoft.com/office/drawing/2014/main" val="3787309851"/>
                    </a:ext>
                  </a:extLst>
                </a:gridCol>
                <a:gridCol w="726889">
                  <a:extLst>
                    <a:ext uri="{9D8B030D-6E8A-4147-A177-3AD203B41FA5}">
                      <a16:colId xmlns:a16="http://schemas.microsoft.com/office/drawing/2014/main" val="2546084747"/>
                    </a:ext>
                  </a:extLst>
                </a:gridCol>
                <a:gridCol w="286773">
                  <a:extLst>
                    <a:ext uri="{9D8B030D-6E8A-4147-A177-3AD203B41FA5}">
                      <a16:colId xmlns:a16="http://schemas.microsoft.com/office/drawing/2014/main" val="3442994838"/>
                    </a:ext>
                  </a:extLst>
                </a:gridCol>
                <a:gridCol w="573546">
                  <a:extLst>
                    <a:ext uri="{9D8B030D-6E8A-4147-A177-3AD203B41FA5}">
                      <a16:colId xmlns:a16="http://schemas.microsoft.com/office/drawing/2014/main" val="3193253103"/>
                    </a:ext>
                  </a:extLst>
                </a:gridCol>
                <a:gridCol w="567570">
                  <a:extLst>
                    <a:ext uri="{9D8B030D-6E8A-4147-A177-3AD203B41FA5}">
                      <a16:colId xmlns:a16="http://schemas.microsoft.com/office/drawing/2014/main" val="1993407525"/>
                    </a:ext>
                  </a:extLst>
                </a:gridCol>
                <a:gridCol w="495877">
                  <a:extLst>
                    <a:ext uri="{9D8B030D-6E8A-4147-A177-3AD203B41FA5}">
                      <a16:colId xmlns:a16="http://schemas.microsoft.com/office/drawing/2014/main" val="263513740"/>
                    </a:ext>
                  </a:extLst>
                </a:gridCol>
                <a:gridCol w="256901">
                  <a:extLst>
                    <a:ext uri="{9D8B030D-6E8A-4147-A177-3AD203B41FA5}">
                      <a16:colId xmlns:a16="http://schemas.microsoft.com/office/drawing/2014/main" val="4124580270"/>
                    </a:ext>
                  </a:extLst>
                </a:gridCol>
                <a:gridCol w="573546">
                  <a:extLst>
                    <a:ext uri="{9D8B030D-6E8A-4147-A177-3AD203B41FA5}">
                      <a16:colId xmlns:a16="http://schemas.microsoft.com/office/drawing/2014/main" val="888854260"/>
                    </a:ext>
                  </a:extLst>
                </a:gridCol>
                <a:gridCol w="645238">
                  <a:extLst>
                    <a:ext uri="{9D8B030D-6E8A-4147-A177-3AD203B41FA5}">
                      <a16:colId xmlns:a16="http://schemas.microsoft.com/office/drawing/2014/main" val="3491653286"/>
                    </a:ext>
                  </a:extLst>
                </a:gridCol>
                <a:gridCol w="706973">
                  <a:extLst>
                    <a:ext uri="{9D8B030D-6E8A-4147-A177-3AD203B41FA5}">
                      <a16:colId xmlns:a16="http://schemas.microsoft.com/office/drawing/2014/main" val="1542507352"/>
                    </a:ext>
                  </a:extLst>
                </a:gridCol>
              </a:tblGrid>
              <a:tr h="108393">
                <a:tc rowSpan="2">
                  <a:txBody>
                    <a:bodyPr/>
                    <a:lstStyle/>
                    <a:p>
                      <a:pPr algn="ctr" fontAlgn="ctr"/>
                      <a:r>
                        <a:rPr lang="fr-FR" sz="850" b="1" i="0" u="none" strike="noStrike" dirty="0">
                          <a:solidFill>
                            <a:srgbClr val="FFFFFF"/>
                          </a:solidFill>
                          <a:effectLst/>
                          <a:latin typeface="Trebuchet MS" panose="020B0603020202020204" pitchFamily="34" charset="0"/>
                        </a:rPr>
                        <a:t>No</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50" b="1" i="0" u="none" strike="noStrike" dirty="0">
                          <a:solidFill>
                            <a:srgbClr val="FFFFFF"/>
                          </a:solidFill>
                          <a:effectLst/>
                          <a:latin typeface="Trebuchet MS" panose="020B0603020202020204" pitchFamily="34" charset="0"/>
                        </a:rPr>
                        <a:t>Risque</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50" b="1" i="0" u="none" strike="noStrike" dirty="0">
                          <a:solidFill>
                            <a:srgbClr val="FFFFFF"/>
                          </a:solidFill>
                          <a:effectLst/>
                          <a:latin typeface="Trebuchet MS" panose="020B0603020202020204" pitchFamily="34" charset="0"/>
                        </a:rPr>
                        <a:t>Description</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50" b="1" i="0" u="none" strike="noStrike" dirty="0">
                          <a:solidFill>
                            <a:srgbClr val="FFFFFF"/>
                          </a:solidFill>
                          <a:effectLst/>
                          <a:latin typeface="Trebuchet MS" panose="020B0603020202020204" pitchFamily="34" charset="0"/>
                        </a:rPr>
                        <a:t>Risque Inhérent</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50" b="1" i="0" u="none" strike="noStrike" dirty="0">
                          <a:solidFill>
                            <a:srgbClr val="FFFFFF"/>
                          </a:solidFill>
                          <a:effectLst/>
                          <a:latin typeface="Trebuchet MS" panose="020B0603020202020204" pitchFamily="34" charset="0"/>
                        </a:rPr>
                        <a:t>Risque Résiduel</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gridSpan="7">
                  <a:txBody>
                    <a:bodyPr/>
                    <a:lstStyle/>
                    <a:p>
                      <a:pPr algn="ctr" fontAlgn="b"/>
                      <a:r>
                        <a:rPr lang="fr-FR" sz="850" b="1" i="0" u="none" strike="noStrike" dirty="0">
                          <a:solidFill>
                            <a:srgbClr val="FFFFFF"/>
                          </a:solidFill>
                          <a:effectLst/>
                          <a:latin typeface="Trebuchet MS" panose="020B0603020202020204" pitchFamily="34" charset="0"/>
                        </a:rPr>
                        <a:t>Plan d'action</a:t>
                      </a:r>
                    </a:p>
                  </a:txBody>
                  <a:tcPr marL="4516" marR="4516" marT="45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850" b="1" i="0" u="none" strike="noStrike" dirty="0">
                          <a:solidFill>
                            <a:srgbClr val="FFFFFF"/>
                          </a:solidFill>
                          <a:effectLst/>
                          <a:latin typeface="Trebuchet MS" panose="020B0603020202020204" pitchFamily="34" charset="0"/>
                        </a:rPr>
                        <a:t>Phase </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3646868413"/>
                  </a:ext>
                </a:extLst>
              </a:tr>
              <a:tr h="16710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50" b="1" i="0" u="none" strike="noStrike" dirty="0">
                          <a:solidFill>
                            <a:srgbClr val="FFFFFF"/>
                          </a:solidFill>
                          <a:effectLst/>
                          <a:latin typeface="Trebuchet MS" panose="020B0603020202020204" pitchFamily="34" charset="0"/>
                        </a:rPr>
                        <a:t>En cours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50" b="1" i="0" u="none" strike="noStrike" dirty="0">
                          <a:solidFill>
                            <a:srgbClr val="FFFFFF"/>
                          </a:solidFill>
                          <a:effectLst/>
                          <a:latin typeface="Trebuchet MS" panose="020B0603020202020204" pitchFamily="34" charset="0"/>
                        </a:rPr>
                        <a:t>%</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50" b="1" i="0" u="none" strike="noStrike" dirty="0">
                          <a:solidFill>
                            <a:srgbClr val="FFFFFF"/>
                          </a:solidFill>
                          <a:effectLst/>
                          <a:latin typeface="Trebuchet MS" panose="020B0603020202020204" pitchFamily="34" charset="0"/>
                        </a:rPr>
                        <a:t>A mettre en place</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50" b="1" i="0" u="none" strike="noStrike" dirty="0">
                          <a:solidFill>
                            <a:srgbClr val="FFFFFF"/>
                          </a:solidFill>
                          <a:effectLst/>
                          <a:latin typeface="Trebuchet MS" panose="020B0603020202020204" pitchFamily="34" charset="0"/>
                        </a:rPr>
                        <a:t>%</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50" b="1" i="0" u="none" strike="noStrike" dirty="0">
                          <a:solidFill>
                            <a:srgbClr val="FFFFFF"/>
                          </a:solidFill>
                          <a:effectLst/>
                          <a:latin typeface="Trebuchet MS" panose="020B0603020202020204" pitchFamily="34" charset="0"/>
                        </a:rPr>
                        <a:t>Réalisé</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50" b="1" i="0" u="none" strike="noStrike" dirty="0">
                          <a:solidFill>
                            <a:srgbClr val="FFFFFF"/>
                          </a:solidFill>
                          <a:effectLst/>
                          <a:latin typeface="Trebuchet MS" panose="020B0603020202020204" pitchFamily="34" charset="0"/>
                        </a:rPr>
                        <a:t>%</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50" b="1" i="0" u="none" strike="noStrike" dirty="0">
                          <a:solidFill>
                            <a:srgbClr val="FFFFFF"/>
                          </a:solidFill>
                          <a:effectLst/>
                          <a:latin typeface="Trebuchet MS" panose="020B0603020202020204" pitchFamily="34" charset="0"/>
                        </a:rPr>
                        <a:t>Global Plan d'action </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3458234800"/>
                  </a:ext>
                </a:extLst>
              </a:tr>
              <a:tr h="993600">
                <a:tc>
                  <a:txBody>
                    <a:bodyPr/>
                    <a:lstStyle/>
                    <a:p>
                      <a:pPr algn="ctr" fontAlgn="ctr"/>
                      <a:r>
                        <a:rPr lang="fr-FR" sz="850" b="0" i="0" u="none" strike="noStrike" dirty="0">
                          <a:solidFill>
                            <a:srgbClr val="000000"/>
                          </a:solidFill>
                          <a:effectLst/>
                          <a:latin typeface="Trebuchet MS" panose="020B0603020202020204" pitchFamily="34" charset="0"/>
                        </a:rPr>
                        <a:t>1</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Enregistrement dans les comptes non pertinents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L’absence de documentation claire portant sur la nomenclature utilisée dans un établissement public peut conduire à utiliser d’autres comptes que ceux correspondant à une nature d’opération.</a:t>
                      </a:r>
                      <a:br>
                        <a:rPr lang="fr-FR" sz="850" b="0" i="0" u="none" strike="noStrike" dirty="0">
                          <a:solidFill>
                            <a:srgbClr val="000000"/>
                          </a:solidFill>
                          <a:effectLst/>
                          <a:latin typeface="Trebuchet MS" panose="020B0603020202020204" pitchFamily="34" charset="0"/>
                        </a:rPr>
                      </a:br>
                      <a:r>
                        <a:rPr lang="fr-FR" sz="850" b="0" i="0" u="none" strike="noStrike" dirty="0">
                          <a:solidFill>
                            <a:srgbClr val="000000"/>
                          </a:solidFill>
                          <a:effectLst/>
                          <a:latin typeface="Trebuchet MS" panose="020B0603020202020204" pitchFamily="34" charset="0"/>
                        </a:rPr>
                        <a:t>Contrairement à leur destination originelle, certains comptes peuvent comporter des opérations ne devant pas figurer en imputation provisoire. </a:t>
                      </a:r>
                      <a:br>
                        <a:rPr lang="fr-FR" sz="850" b="0" i="0" u="none" strike="noStrike" dirty="0">
                          <a:solidFill>
                            <a:srgbClr val="000000"/>
                          </a:solidFill>
                          <a:effectLst/>
                          <a:latin typeface="Trebuchet MS" panose="020B0603020202020204" pitchFamily="34" charset="0"/>
                        </a:rPr>
                      </a:br>
                      <a:r>
                        <a:rPr lang="fr-FR" sz="850" b="0" i="0" u="none" strike="noStrike" dirty="0">
                          <a:solidFill>
                            <a:srgbClr val="000000"/>
                          </a:solidFill>
                          <a:effectLst/>
                          <a:latin typeface="Trebuchet MS" panose="020B0603020202020204" pitchFamily="34" charset="0"/>
                        </a:rPr>
                        <a:t>Utilisation des comptes « charnières » entre exercices pour masquer certaines opérations devant être imputées en comptes d’imputation provisoire ou autres (ce dysfonctionnement peut être relevé en ce qui concerne les comptes de tiers  et assimilés : il peut révéler des pratiques qui ont pour but de faire échapper une opération à la supervision exercée en matière de comptes sensibles ou à la surveillance de la régularisation des comptes transitoires ou d’attente).</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2</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2</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77390435"/>
                  </a:ext>
                </a:extLst>
              </a:tr>
              <a:tr h="270982">
                <a:tc>
                  <a:txBody>
                    <a:bodyPr/>
                    <a:lstStyle/>
                    <a:p>
                      <a:pPr algn="ctr" fontAlgn="ctr"/>
                      <a:r>
                        <a:rPr lang="fr-FR" sz="850" b="0" i="0" u="none" strike="noStrike" dirty="0">
                          <a:solidFill>
                            <a:srgbClr val="000000"/>
                          </a:solidFill>
                          <a:effectLst/>
                          <a:latin typeface="Trebuchet MS" panose="020B0603020202020204" pitchFamily="34" charset="0"/>
                        </a:rPr>
                        <a:t>2</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Insuffisances dans le traitement des anomalies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Le contrôle et la rectification des anomalies générées par le système d’information comptable et financier sont inefficaces. Les alertes générées par le système d’information comptable et financier ne sont pas traitées.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6</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2</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2</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99049865"/>
                  </a:ext>
                </a:extLst>
              </a:tr>
              <a:tr h="361309">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Ecritures en sens anormal ou contractées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Opérations contractées dans un même compte, ne rendant pas compte de la réalité des situations débitrices et créditrices. </a:t>
                      </a:r>
                      <a:br>
                        <a:rPr lang="fr-FR" sz="850" b="0" i="0" u="none" strike="noStrike" dirty="0">
                          <a:solidFill>
                            <a:srgbClr val="000000"/>
                          </a:solidFill>
                          <a:effectLst/>
                          <a:latin typeface="Trebuchet MS" panose="020B0603020202020204" pitchFamily="34" charset="0"/>
                        </a:rPr>
                      </a:br>
                      <a:r>
                        <a:rPr lang="fr-FR" sz="850" b="0" i="0" u="none" strike="noStrike" dirty="0">
                          <a:solidFill>
                            <a:srgbClr val="000000"/>
                          </a:solidFill>
                          <a:effectLst/>
                          <a:latin typeface="Trebuchet MS" panose="020B0603020202020204" pitchFamily="34" charset="0"/>
                        </a:rPr>
                        <a:t>Inversion des soldes des comptes. </a:t>
                      </a:r>
                      <a:br>
                        <a:rPr lang="fr-FR" sz="850" b="0" i="0" u="none" strike="noStrike" dirty="0">
                          <a:solidFill>
                            <a:srgbClr val="000000"/>
                          </a:solidFill>
                          <a:effectLst/>
                          <a:latin typeface="Trebuchet MS" panose="020B0603020202020204" pitchFamily="34" charset="0"/>
                        </a:rPr>
                      </a:br>
                      <a:r>
                        <a:rPr lang="fr-FR" sz="850" b="0" i="0" u="none" strike="noStrike" dirty="0">
                          <a:solidFill>
                            <a:srgbClr val="000000"/>
                          </a:solidFill>
                          <a:effectLst/>
                          <a:latin typeface="Trebuchet MS" panose="020B0603020202020204" pitchFamily="34" charset="0"/>
                        </a:rPr>
                        <a:t>La subsistance d’écritures en sens anormal contracte in fine le montant du compte.</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2</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2</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40142191"/>
                  </a:ext>
                </a:extLst>
              </a:tr>
              <a:tr h="361309">
                <a:tc>
                  <a:txBody>
                    <a:bodyPr/>
                    <a:lstStyle/>
                    <a:p>
                      <a:pPr algn="ctr" fontAlgn="ctr"/>
                      <a:r>
                        <a:rPr lang="fr-FR" sz="850" b="0" i="0" u="none" strike="noStrike" dirty="0">
                          <a:solidFill>
                            <a:srgbClr val="000000"/>
                          </a:solidFill>
                          <a:effectLst/>
                          <a:latin typeface="Trebuchet MS" panose="020B0603020202020204" pitchFamily="34" charset="0"/>
                        </a:rPr>
                        <a:t>4</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Carence dans la maîtrise et la connaissance des flux financiers en cours d’exercice</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La connaissance des variations importantes des postes du bilan et du compte de résultat ne sont ni détectées, ni connues.</a:t>
                      </a:r>
                      <a:br>
                        <a:rPr lang="fr-FR" sz="850" b="0" i="0" u="none" strike="noStrike" dirty="0">
                          <a:solidFill>
                            <a:srgbClr val="000000"/>
                          </a:solidFill>
                          <a:effectLst/>
                          <a:latin typeface="Trebuchet MS" panose="020B0603020202020204" pitchFamily="34" charset="0"/>
                        </a:rPr>
                      </a:br>
                      <a:br>
                        <a:rPr lang="fr-FR" sz="850" b="0" i="0" u="none" strike="noStrike" dirty="0">
                          <a:solidFill>
                            <a:srgbClr val="000000"/>
                          </a:solidFill>
                          <a:effectLst/>
                          <a:latin typeface="Trebuchet MS" panose="020B0603020202020204" pitchFamily="34" charset="0"/>
                        </a:rPr>
                      </a:br>
                      <a:r>
                        <a:rPr lang="fr-FR" sz="850" b="0" i="0" u="none" strike="noStrike" dirty="0">
                          <a:solidFill>
                            <a:srgbClr val="000000"/>
                          </a:solidFill>
                          <a:effectLst/>
                          <a:latin typeface="Trebuchet MS" panose="020B0603020202020204" pitchFamily="34" charset="0"/>
                        </a:rPr>
                        <a:t>Non détection d’erreurs importantes.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6</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1</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56845081"/>
                  </a:ext>
                </a:extLst>
              </a:tr>
              <a:tr h="108393">
                <a:tc>
                  <a:txBody>
                    <a:bodyPr/>
                    <a:lstStyle/>
                    <a:p>
                      <a:pPr algn="ctr" fontAlgn="ctr"/>
                      <a:r>
                        <a:rPr lang="fr-FR" sz="850" b="0" i="0" u="none" strike="noStrike" dirty="0">
                          <a:solidFill>
                            <a:srgbClr val="000000"/>
                          </a:solidFill>
                          <a:effectLst/>
                          <a:latin typeface="Trebuchet MS" panose="020B0603020202020204" pitchFamily="34" charset="0"/>
                        </a:rPr>
                        <a:t>5</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Décomptes non effectués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Absence de décompte de la caisse et des valeurs au 31 décembre.</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1</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52887457"/>
                  </a:ext>
                </a:extLst>
              </a:tr>
              <a:tr h="180655">
                <a:tc>
                  <a:txBody>
                    <a:bodyPr/>
                    <a:lstStyle/>
                    <a:p>
                      <a:pPr algn="ctr" fontAlgn="ctr"/>
                      <a:r>
                        <a:rPr lang="fr-FR" sz="850" b="0" i="0" u="none" strike="noStrike" dirty="0">
                          <a:solidFill>
                            <a:srgbClr val="000000"/>
                          </a:solidFill>
                          <a:effectLst/>
                          <a:latin typeface="Trebuchet MS" panose="020B0603020202020204" pitchFamily="34" charset="0"/>
                        </a:rPr>
                        <a:t>6</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Incohérence des postes du bilan et du compte de résultat</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La balance présente des montants excessivement anormaux ni traités, ni analysés.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1</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853063607"/>
                  </a:ext>
                </a:extLst>
              </a:tr>
              <a:tr h="180655">
                <a:tc>
                  <a:txBody>
                    <a:bodyPr/>
                    <a:lstStyle/>
                    <a:p>
                      <a:pPr algn="ctr" fontAlgn="ctr"/>
                      <a:r>
                        <a:rPr lang="fr-FR" sz="850" b="0" i="0" u="none" strike="noStrike" dirty="0">
                          <a:solidFill>
                            <a:srgbClr val="000000"/>
                          </a:solidFill>
                          <a:effectLst/>
                          <a:latin typeface="Trebuchet MS" panose="020B0603020202020204" pitchFamily="34" charset="0"/>
                        </a:rPr>
                        <a:t>7</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Incohérence des postes du bilan et du compte de résultat</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La balance présente des comptes non soldés alors qu’ils devraient l’être.</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50" b="0" i="0" u="none" strike="noStrike" dirty="0">
                          <a:solidFill>
                            <a:srgbClr val="000000"/>
                          </a:solidFill>
                          <a:effectLst/>
                          <a:latin typeface="Trebuchet MS" panose="020B0603020202020204" pitchFamily="34" charset="0"/>
                        </a:rPr>
                        <a:t>3</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1</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92729457"/>
                  </a:ext>
                </a:extLst>
              </a:tr>
              <a:tr h="270982">
                <a:tc>
                  <a:txBody>
                    <a:bodyPr/>
                    <a:lstStyle/>
                    <a:p>
                      <a:pPr algn="ctr" fontAlgn="ctr"/>
                      <a:r>
                        <a:rPr lang="fr-FR" sz="850" b="0" i="0" u="none" strike="noStrike" dirty="0">
                          <a:solidFill>
                            <a:srgbClr val="000000"/>
                          </a:solidFill>
                          <a:effectLst/>
                          <a:latin typeface="Trebuchet MS" panose="020B0603020202020204" pitchFamily="34" charset="0"/>
                        </a:rPr>
                        <a:t>8</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Carences dans les forçages de l’application de tenue de la comptabilité</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Dans le cas d’un dispositif de « forçage » intégré à l’application de tenue de la comptabilité :</a:t>
                      </a:r>
                      <a:br>
                        <a:rPr lang="fr-FR" sz="850" b="0" i="0" u="none" strike="noStrike" dirty="0">
                          <a:solidFill>
                            <a:srgbClr val="000000"/>
                          </a:solidFill>
                          <a:effectLst/>
                          <a:latin typeface="Trebuchet MS" panose="020B0603020202020204" pitchFamily="34" charset="0"/>
                        </a:rPr>
                      </a:br>
                      <a:r>
                        <a:rPr lang="fr-FR" sz="850" b="0" i="0" u="none" strike="noStrike" dirty="0">
                          <a:solidFill>
                            <a:srgbClr val="000000"/>
                          </a:solidFill>
                          <a:effectLst/>
                          <a:latin typeface="Trebuchet MS" panose="020B0603020202020204" pitchFamily="34" charset="0"/>
                        </a:rPr>
                        <a:t>   - non respect des modalités de forçage ;</a:t>
                      </a:r>
                      <a:br>
                        <a:rPr lang="fr-FR" sz="850" b="0" i="0" u="none" strike="noStrike" dirty="0">
                          <a:solidFill>
                            <a:srgbClr val="000000"/>
                          </a:solidFill>
                          <a:effectLst/>
                          <a:latin typeface="Trebuchet MS" panose="020B0603020202020204" pitchFamily="34" charset="0"/>
                        </a:rPr>
                      </a:br>
                      <a:r>
                        <a:rPr lang="fr-FR" sz="850" b="0" i="0" u="none" strike="noStrike" dirty="0">
                          <a:solidFill>
                            <a:srgbClr val="000000"/>
                          </a:solidFill>
                          <a:effectLst/>
                          <a:latin typeface="Trebuchet MS" panose="020B0603020202020204" pitchFamily="34" charset="0"/>
                        </a:rPr>
                        <a:t>   - carence dans le contrôle des écritures forcées.</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2</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50" b="0" i="0" u="none" strike="noStrike" dirty="0">
                          <a:solidFill>
                            <a:srgbClr val="000000"/>
                          </a:solidFill>
                          <a:effectLst/>
                          <a:latin typeface="Trebuchet MS" panose="020B0603020202020204" pitchFamily="34" charset="0"/>
                        </a:rPr>
                        <a:t>2</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1</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92004345"/>
                  </a:ext>
                </a:extLst>
              </a:tr>
              <a:tr h="108393">
                <a:tc>
                  <a:txBody>
                    <a:bodyPr/>
                    <a:lstStyle/>
                    <a:p>
                      <a:pPr algn="ctr" fontAlgn="ctr"/>
                      <a:r>
                        <a:rPr lang="fr-FR" sz="850" b="0" i="0" u="none" strike="noStrike" dirty="0">
                          <a:solidFill>
                            <a:srgbClr val="000000"/>
                          </a:solidFill>
                          <a:effectLst/>
                          <a:latin typeface="Trebuchet MS" panose="020B0603020202020204" pitchFamily="34" charset="0"/>
                        </a:rPr>
                        <a:t>9</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Déséquilibre de la balance</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Il n' y a pas description</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2</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50" b="0" i="0" u="none" strike="noStrike" dirty="0">
                          <a:solidFill>
                            <a:srgbClr val="000000"/>
                          </a:solidFill>
                          <a:effectLst/>
                          <a:latin typeface="Trebuchet MS" panose="020B0603020202020204" pitchFamily="34" charset="0"/>
                        </a:rPr>
                        <a:t>2</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100,00%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none" strike="noStrike" dirty="0">
                          <a:solidFill>
                            <a:srgbClr val="000000"/>
                          </a:solidFill>
                          <a:effectLst/>
                          <a:latin typeface="Trebuchet MS" panose="020B0603020202020204" pitchFamily="34" charset="0"/>
                        </a:rPr>
                        <a:t>0,00%</a:t>
                      </a: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50" b="0" i="0" u="sng" strike="noStrike" dirty="0">
                          <a:solidFill>
                            <a:srgbClr val="0563C1"/>
                          </a:solidFill>
                          <a:effectLst/>
                          <a:latin typeface="Trebuchet MS" panose="020B0603020202020204" pitchFamily="34" charset="0"/>
                          <a:hlinkClick r:id="rId2" action="ppaction://hlinkfile"/>
                        </a:rPr>
                        <a:t>1</a:t>
                      </a:r>
                      <a:endParaRPr lang="fr-FR" sz="850" b="0" i="0" u="sng" strike="noStrike" dirty="0">
                        <a:solidFill>
                          <a:srgbClr val="0563C1"/>
                        </a:solidFill>
                        <a:effectLst/>
                        <a:latin typeface="Trebuchet MS" panose="020B0603020202020204" pitchFamily="34" charset="0"/>
                      </a:endParaRPr>
                    </a:p>
                  </a:txBody>
                  <a:tcPr marL="4516" marR="4516" marT="45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5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19507818"/>
                  </a:ext>
                </a:extLst>
              </a:tr>
            </a:tbl>
          </a:graphicData>
        </a:graphic>
      </p:graphicFrame>
    </p:spTree>
    <p:extLst>
      <p:ext uri="{BB962C8B-B14F-4D97-AF65-F5344CB8AC3E}">
        <p14:creationId xmlns:p14="http://schemas.microsoft.com/office/powerpoint/2010/main" val="413673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A16DD51-9DE0-4F2F-B0F6-12CF9B98B680}"/>
              </a:ext>
            </a:extLst>
          </p:cNvPr>
          <p:cNvSpPr txBox="1"/>
          <p:nvPr/>
        </p:nvSpPr>
        <p:spPr>
          <a:xfrm>
            <a:off x="274793" y="920299"/>
            <a:ext cx="6229639" cy="400110"/>
          </a:xfrm>
          <a:prstGeom prst="rect">
            <a:avLst/>
          </a:prstGeom>
          <a:noFill/>
        </p:spPr>
        <p:txBody>
          <a:bodyPr wrap="square" rtlCol="0">
            <a:spAutoFit/>
          </a:bodyPr>
          <a:lstStyle/>
          <a:p>
            <a:r>
              <a:rPr lang="fr-FR" sz="2000" b="1" dirty="0">
                <a:solidFill>
                  <a:srgbClr val="E84242"/>
                </a:solidFill>
                <a:latin typeface="Trebuchet MS" charset="0"/>
              </a:rPr>
              <a:t>Plans d’action </a:t>
            </a:r>
          </a:p>
        </p:txBody>
      </p:sp>
      <p:sp>
        <p:nvSpPr>
          <p:cNvPr id="9" name="ZoneTexte 8">
            <a:extLst>
              <a:ext uri="{FF2B5EF4-FFF2-40B4-BE49-F238E27FC236}">
                <a16:creationId xmlns:a16="http://schemas.microsoft.com/office/drawing/2014/main" id="{65618A0D-BBE5-4A7D-8F74-339D0FE9EE54}"/>
              </a:ext>
            </a:extLst>
          </p:cNvPr>
          <p:cNvSpPr txBox="1"/>
          <p:nvPr/>
        </p:nvSpPr>
        <p:spPr>
          <a:xfrm>
            <a:off x="8398896" y="1633189"/>
            <a:ext cx="2565026" cy="400110"/>
          </a:xfrm>
          <a:prstGeom prst="rect">
            <a:avLst/>
          </a:prstGeom>
          <a:noFill/>
        </p:spPr>
        <p:txBody>
          <a:bodyPr wrap="square" rtlCol="0">
            <a:spAutoFit/>
          </a:bodyPr>
          <a:lstStyle/>
          <a:p>
            <a:r>
              <a:rPr lang="fr-FR" sz="2000" b="1" dirty="0">
                <a:solidFill>
                  <a:srgbClr val="E84242"/>
                </a:solidFill>
                <a:latin typeface="Trebuchet MS" charset="0"/>
              </a:rPr>
              <a:t>Exemple : Risque 2</a:t>
            </a:r>
          </a:p>
        </p:txBody>
      </p:sp>
      <p:graphicFrame>
        <p:nvGraphicFramePr>
          <p:cNvPr id="2" name="Tableau 1">
            <a:extLst>
              <a:ext uri="{FF2B5EF4-FFF2-40B4-BE49-F238E27FC236}">
                <a16:creationId xmlns:a16="http://schemas.microsoft.com/office/drawing/2014/main" id="{F00B2614-8D0E-4250-8781-FA201D5929F7}"/>
              </a:ext>
            </a:extLst>
          </p:cNvPr>
          <p:cNvGraphicFramePr>
            <a:graphicFrameLocks noGrp="1"/>
          </p:cNvGraphicFramePr>
          <p:nvPr>
            <p:extLst>
              <p:ext uri="{D42A27DB-BD31-4B8C-83A1-F6EECF244321}">
                <p14:modId xmlns:p14="http://schemas.microsoft.com/office/powerpoint/2010/main" val="3452092738"/>
              </p:ext>
            </p:extLst>
          </p:nvPr>
        </p:nvGraphicFramePr>
        <p:xfrm>
          <a:off x="274794" y="1422733"/>
          <a:ext cx="6229638" cy="4012534"/>
        </p:xfrm>
        <a:graphic>
          <a:graphicData uri="http://schemas.openxmlformats.org/drawingml/2006/table">
            <a:tbl>
              <a:tblPr/>
              <a:tblGrid>
                <a:gridCol w="435048">
                  <a:extLst>
                    <a:ext uri="{9D8B030D-6E8A-4147-A177-3AD203B41FA5}">
                      <a16:colId xmlns:a16="http://schemas.microsoft.com/office/drawing/2014/main" val="2171679223"/>
                    </a:ext>
                  </a:extLst>
                </a:gridCol>
                <a:gridCol w="870094">
                  <a:extLst>
                    <a:ext uri="{9D8B030D-6E8A-4147-A177-3AD203B41FA5}">
                      <a16:colId xmlns:a16="http://schemas.microsoft.com/office/drawing/2014/main" val="2558512492"/>
                    </a:ext>
                  </a:extLst>
                </a:gridCol>
                <a:gridCol w="861031">
                  <a:extLst>
                    <a:ext uri="{9D8B030D-6E8A-4147-A177-3AD203B41FA5}">
                      <a16:colId xmlns:a16="http://schemas.microsoft.com/office/drawing/2014/main" val="2568268786"/>
                    </a:ext>
                  </a:extLst>
                </a:gridCol>
                <a:gridCol w="752270">
                  <a:extLst>
                    <a:ext uri="{9D8B030D-6E8A-4147-A177-3AD203B41FA5}">
                      <a16:colId xmlns:a16="http://schemas.microsoft.com/office/drawing/2014/main" val="2372640613"/>
                    </a:ext>
                  </a:extLst>
                </a:gridCol>
                <a:gridCol w="389730">
                  <a:extLst>
                    <a:ext uri="{9D8B030D-6E8A-4147-A177-3AD203B41FA5}">
                      <a16:colId xmlns:a16="http://schemas.microsoft.com/office/drawing/2014/main" val="371118474"/>
                    </a:ext>
                  </a:extLst>
                </a:gridCol>
                <a:gridCol w="870094">
                  <a:extLst>
                    <a:ext uri="{9D8B030D-6E8A-4147-A177-3AD203B41FA5}">
                      <a16:colId xmlns:a16="http://schemas.microsoft.com/office/drawing/2014/main" val="2639090896"/>
                    </a:ext>
                  </a:extLst>
                </a:gridCol>
                <a:gridCol w="978858">
                  <a:extLst>
                    <a:ext uri="{9D8B030D-6E8A-4147-A177-3AD203B41FA5}">
                      <a16:colId xmlns:a16="http://schemas.microsoft.com/office/drawing/2014/main" val="428560852"/>
                    </a:ext>
                  </a:extLst>
                </a:gridCol>
                <a:gridCol w="1072513">
                  <a:extLst>
                    <a:ext uri="{9D8B030D-6E8A-4147-A177-3AD203B41FA5}">
                      <a16:colId xmlns:a16="http://schemas.microsoft.com/office/drawing/2014/main" val="1709401505"/>
                    </a:ext>
                  </a:extLst>
                </a:gridCol>
              </a:tblGrid>
              <a:tr h="137781">
                <a:tc gridSpan="7">
                  <a:txBody>
                    <a:bodyPr/>
                    <a:lstStyle/>
                    <a:p>
                      <a:pPr algn="ctr" fontAlgn="b"/>
                      <a:r>
                        <a:rPr lang="fr-FR" sz="700" b="1" i="0" u="none" strike="noStrike">
                          <a:solidFill>
                            <a:srgbClr val="FFFFFF"/>
                          </a:solidFill>
                          <a:effectLst/>
                          <a:latin typeface="Calibri" panose="020F0502020204030204" pitchFamily="34" charset="0"/>
                        </a:rPr>
                        <a:t>Plan d'action</a:t>
                      </a:r>
                    </a:p>
                  </a:txBody>
                  <a:tcPr marL="6252" marR="6252" marT="6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700" b="1" i="0" u="none" strike="noStrike">
                          <a:solidFill>
                            <a:srgbClr val="FFFFFF"/>
                          </a:solidFill>
                          <a:effectLst/>
                          <a:latin typeface="Calibri" panose="020F0502020204030204" pitchFamily="34" charset="0"/>
                        </a:rPr>
                        <a:t>Phase </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837682"/>
                  </a:ext>
                </a:extLst>
              </a:tr>
              <a:tr h="114817">
                <a:tc>
                  <a:txBody>
                    <a:bodyPr/>
                    <a:lstStyle/>
                    <a:p>
                      <a:pPr algn="ctr" fontAlgn="ctr"/>
                      <a:r>
                        <a:rPr lang="fr-FR" sz="700" b="1" i="0" u="none" strike="noStrike">
                          <a:solidFill>
                            <a:srgbClr val="FFFFFF"/>
                          </a:solidFill>
                          <a:effectLst/>
                          <a:latin typeface="Calibri" panose="020F0502020204030204" pitchFamily="34" charset="0"/>
                        </a:rPr>
                        <a:t>En cours</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1" i="0" u="none" strike="noStrike">
                          <a:solidFill>
                            <a:srgbClr val="FFFFFF"/>
                          </a:solidFill>
                          <a:effectLst/>
                          <a:latin typeface="Calibri" panose="020F0502020204030204" pitchFamily="34" charset="0"/>
                        </a:rPr>
                        <a:t>%</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1" i="0" u="none" strike="noStrike">
                          <a:solidFill>
                            <a:srgbClr val="FFFFFF"/>
                          </a:solidFill>
                          <a:effectLst/>
                          <a:latin typeface="Calibri" panose="020F0502020204030204" pitchFamily="34" charset="0"/>
                        </a:rPr>
                        <a:t>A mettre en place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1" i="0" u="none" strike="noStrike">
                          <a:solidFill>
                            <a:srgbClr val="FFFFFF"/>
                          </a:solidFill>
                          <a:effectLst/>
                          <a:latin typeface="Calibri" panose="020F0502020204030204" pitchFamily="34" charset="0"/>
                        </a:rPr>
                        <a:t>%</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1" i="0" u="none" strike="noStrike">
                          <a:solidFill>
                            <a:srgbClr val="FFFFFF"/>
                          </a:solidFill>
                          <a:effectLst/>
                          <a:latin typeface="Calibri" panose="020F0502020204030204" pitchFamily="34" charset="0"/>
                        </a:rPr>
                        <a:t>Réalisé</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1" i="0" u="none" strike="noStrike">
                          <a:solidFill>
                            <a:srgbClr val="FFFFFF"/>
                          </a:solidFill>
                          <a:effectLst/>
                          <a:latin typeface="Calibri" panose="020F0502020204030204" pitchFamily="34" charset="0"/>
                        </a:rPr>
                        <a:t>%</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1" i="0" u="none" strike="noStrike">
                          <a:solidFill>
                            <a:srgbClr val="FFFFFF"/>
                          </a:solidFill>
                          <a:effectLst/>
                          <a:latin typeface="Calibri" panose="020F0502020204030204" pitchFamily="34" charset="0"/>
                        </a:rPr>
                        <a:t>Global Plan d'action </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vMerge="1">
                  <a:txBody>
                    <a:bodyPr/>
                    <a:lstStyle/>
                    <a:p>
                      <a:endParaRPr lang="fr-FR"/>
                    </a:p>
                  </a:txBody>
                  <a:tcPr/>
                </a:tc>
                <a:extLst>
                  <a:ext uri="{0D108BD9-81ED-4DB2-BD59-A6C34878D82A}">
                    <a16:rowId xmlns:a16="http://schemas.microsoft.com/office/drawing/2014/main" val="1758609376"/>
                  </a:ext>
                </a:extLst>
              </a:tr>
              <a:tr h="1262990">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Calibri" panose="020F0502020204030204" pitchFamily="34" charset="0"/>
                          <a:hlinkClick r:id="rId2" action="ppaction://hlinkfile"/>
                        </a:rPr>
                        <a:t>2</a:t>
                      </a:r>
                      <a:endParaRPr lang="fr-FR" sz="900" b="0" i="0" u="sng" strike="noStrike">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34312528"/>
                  </a:ext>
                </a:extLst>
              </a:tr>
              <a:tr h="344451">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dirty="0">
                          <a:solidFill>
                            <a:srgbClr val="0563C1"/>
                          </a:solidFill>
                          <a:effectLst/>
                          <a:latin typeface="Calibri" panose="020F0502020204030204" pitchFamily="34" charset="0"/>
                          <a:hlinkClick r:id="rId2" action="ppaction://hlinkfile"/>
                        </a:rPr>
                        <a:t>2</a:t>
                      </a:r>
                      <a:endParaRPr lang="fr-FR" sz="900" b="0" i="0" u="sng" strike="noStrike" dirty="0">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75159472"/>
                  </a:ext>
                </a:extLst>
              </a:tr>
              <a:tr h="459269">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2</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Calibri" panose="020F0502020204030204" pitchFamily="34" charset="0"/>
                          <a:hlinkClick r:id="rId2" action="ppaction://hlinkfile"/>
                        </a:rPr>
                        <a:t>2</a:t>
                      </a:r>
                      <a:endParaRPr lang="fr-FR" sz="900" b="0" i="0" u="sng" strike="noStrike">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3483792"/>
                  </a:ext>
                </a:extLst>
              </a:tr>
              <a:tr h="459269">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Calibri" panose="020F0502020204030204" pitchFamily="34" charset="0"/>
                          <a:hlinkClick r:id="rId2" action="ppaction://hlinkfile"/>
                        </a:rPr>
                        <a:t>1</a:t>
                      </a:r>
                      <a:endParaRPr lang="fr-FR" sz="900" b="0" i="0" u="sng" strike="noStrike">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97244675"/>
                  </a:ext>
                </a:extLst>
              </a:tr>
              <a:tr h="137781">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Calibri" panose="020F0502020204030204" pitchFamily="34" charset="0"/>
                          <a:hlinkClick r:id="rId2" action="ppaction://hlinkfile"/>
                        </a:rPr>
                        <a:t>1</a:t>
                      </a:r>
                      <a:endParaRPr lang="fr-FR" sz="900" b="0" i="0" u="sng" strike="noStrike">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08124725"/>
                  </a:ext>
                </a:extLst>
              </a:tr>
              <a:tr h="229635">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Calibri" panose="020F0502020204030204" pitchFamily="34" charset="0"/>
                          <a:hlinkClick r:id="rId2" action="ppaction://hlinkfile"/>
                        </a:rPr>
                        <a:t>1</a:t>
                      </a:r>
                      <a:endParaRPr lang="fr-FR" sz="900" b="0" i="0" u="sng" strike="noStrike">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55742775"/>
                  </a:ext>
                </a:extLst>
              </a:tr>
              <a:tr h="229635">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Calibri" panose="020F0502020204030204" pitchFamily="34" charset="0"/>
                          <a:hlinkClick r:id="rId2" action="ppaction://hlinkfile"/>
                        </a:rPr>
                        <a:t>1</a:t>
                      </a:r>
                      <a:endParaRPr lang="fr-FR" sz="900" b="0" i="0" u="sng" strike="noStrike">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38709169"/>
                  </a:ext>
                </a:extLst>
              </a:tr>
              <a:tr h="344451">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Calibri" panose="020F0502020204030204" pitchFamily="34" charset="0"/>
                          <a:hlinkClick r:id="rId2" action="ppaction://hlinkfile"/>
                        </a:rPr>
                        <a:t>1</a:t>
                      </a:r>
                      <a:endParaRPr lang="fr-FR" sz="900" b="0" i="0" u="sng" strike="noStrike">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1239405"/>
                  </a:ext>
                </a:extLst>
              </a:tr>
              <a:tr h="137781">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100.00%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0.00%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Calibri" panose="020F0502020204030204" pitchFamily="34" charset="0"/>
                          <a:hlinkClick r:id="rId2" action="ppaction://hlinkfile"/>
                        </a:rPr>
                        <a:t>1</a:t>
                      </a:r>
                      <a:endParaRPr lang="fr-FR" sz="900" b="0" i="0" u="sng" strike="noStrike">
                        <a:solidFill>
                          <a:srgbClr val="0563C1"/>
                        </a:solidFill>
                        <a:effectLst/>
                        <a:latin typeface="Calibri" panose="020F0502020204030204" pitchFamily="34" charset="0"/>
                      </a:endParaRP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Calibri" panose="020F0502020204030204" pitchFamily="34" charset="0"/>
                        </a:rPr>
                        <a:t>En veille</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13176756"/>
                  </a:ext>
                </a:extLst>
              </a:tr>
              <a:tr h="137781">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#DIV/0!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#DIV/0!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Calibri" panose="020F0502020204030204" pitchFamily="34" charset="0"/>
                        </a:rPr>
                        <a:t>#DIV/0!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panose="020F0502020204030204" pitchFamily="34" charset="0"/>
                        </a:rPr>
                        <a:t>#DIV/0!</a:t>
                      </a:r>
                    </a:p>
                  </a:txBody>
                  <a:tcPr marL="6252" marR="6252" marT="62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297204"/>
                  </a:ext>
                </a:extLst>
              </a:tr>
            </a:tbl>
          </a:graphicData>
        </a:graphic>
      </p:graphicFrame>
      <p:graphicFrame>
        <p:nvGraphicFramePr>
          <p:cNvPr id="4" name="Tableau 3">
            <a:extLst>
              <a:ext uri="{FF2B5EF4-FFF2-40B4-BE49-F238E27FC236}">
                <a16:creationId xmlns:a16="http://schemas.microsoft.com/office/drawing/2014/main" id="{21E40442-82AA-493C-8998-7F6C350D5832}"/>
              </a:ext>
            </a:extLst>
          </p:cNvPr>
          <p:cNvGraphicFramePr>
            <a:graphicFrameLocks noGrp="1"/>
          </p:cNvGraphicFramePr>
          <p:nvPr>
            <p:extLst>
              <p:ext uri="{D42A27DB-BD31-4B8C-83A1-F6EECF244321}">
                <p14:modId xmlns:p14="http://schemas.microsoft.com/office/powerpoint/2010/main" val="940106340"/>
              </p:ext>
            </p:extLst>
          </p:nvPr>
        </p:nvGraphicFramePr>
        <p:xfrm>
          <a:off x="7020003" y="2513836"/>
          <a:ext cx="4840384" cy="1169670"/>
        </p:xfrm>
        <a:graphic>
          <a:graphicData uri="http://schemas.openxmlformats.org/drawingml/2006/table">
            <a:tbl>
              <a:tblPr/>
              <a:tblGrid>
                <a:gridCol w="274243">
                  <a:extLst>
                    <a:ext uri="{9D8B030D-6E8A-4147-A177-3AD203B41FA5}">
                      <a16:colId xmlns:a16="http://schemas.microsoft.com/office/drawing/2014/main" val="1247497634"/>
                    </a:ext>
                  </a:extLst>
                </a:gridCol>
                <a:gridCol w="607252">
                  <a:extLst>
                    <a:ext uri="{9D8B030D-6E8A-4147-A177-3AD203B41FA5}">
                      <a16:colId xmlns:a16="http://schemas.microsoft.com/office/drawing/2014/main" val="3975181702"/>
                    </a:ext>
                  </a:extLst>
                </a:gridCol>
                <a:gridCol w="3420198">
                  <a:extLst>
                    <a:ext uri="{9D8B030D-6E8A-4147-A177-3AD203B41FA5}">
                      <a16:colId xmlns:a16="http://schemas.microsoft.com/office/drawing/2014/main" val="3641568411"/>
                    </a:ext>
                  </a:extLst>
                </a:gridCol>
                <a:gridCol w="538691">
                  <a:extLst>
                    <a:ext uri="{9D8B030D-6E8A-4147-A177-3AD203B41FA5}">
                      <a16:colId xmlns:a16="http://schemas.microsoft.com/office/drawing/2014/main" val="632575079"/>
                    </a:ext>
                  </a:extLst>
                </a:gridCol>
              </a:tblGrid>
              <a:tr h="182880">
                <a:tc gridSpan="4">
                  <a:txBody>
                    <a:bodyPr/>
                    <a:lstStyle/>
                    <a:p>
                      <a:pPr algn="ctr" fontAlgn="b"/>
                      <a:r>
                        <a:rPr lang="fr-FR" sz="900" b="1" i="0" u="none" strike="noStrike">
                          <a:solidFill>
                            <a:srgbClr val="FFFFFF"/>
                          </a:solidFill>
                          <a:effectLst/>
                          <a:latin typeface="Trebuchet MS" panose="020B0603020202020204" pitchFamily="34" charset="0"/>
                        </a:rPr>
                        <a:t>PLANS D'ACTION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37818212"/>
                  </a:ext>
                </a:extLst>
              </a:tr>
              <a:tr h="285750">
                <a:tc>
                  <a:txBody>
                    <a:bodyPr/>
                    <a:lstStyle/>
                    <a:p>
                      <a:pPr algn="ctr" fontAlgn="ctr"/>
                      <a:r>
                        <a:rPr lang="fr-FR" sz="900" b="1" i="0" u="none" strike="noStrike">
                          <a:solidFill>
                            <a:srgbClr val="000000"/>
                          </a:solidFill>
                          <a:effectLst/>
                          <a:latin typeface="Trebuchet MS" panose="020B060302020202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a:solidFill>
                            <a:srgbClr val="000000"/>
                          </a:solidFill>
                          <a:effectLst/>
                          <a:latin typeface="Trebuchet MS" panose="020B0603020202020204" pitchFamily="34" charset="0"/>
                        </a:rPr>
                        <a:t>Priorité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a:solidFill>
                            <a:srgbClr val="000000"/>
                          </a:solidFill>
                          <a:effectLst/>
                          <a:latin typeface="Trebuchet MS" panose="020B0603020202020204" pitchFamily="34" charset="0"/>
                        </a:rPr>
                        <a:t>Description du plan d'action défini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dirty="0">
                          <a:solidFill>
                            <a:srgbClr val="000000"/>
                          </a:solidFill>
                          <a:effectLst/>
                          <a:latin typeface="Trebuchet MS" panose="020B0603020202020204" pitchFamily="34" charset="0"/>
                        </a:rPr>
                        <a:t>Statut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9669782"/>
                  </a:ext>
                </a:extLst>
              </a:tr>
              <a:tr h="350520">
                <a:tc>
                  <a:txBody>
                    <a:bodyPr/>
                    <a:lstStyle/>
                    <a:p>
                      <a:pPr algn="ctr" fontAlgn="ctr"/>
                      <a:r>
                        <a:rPr lang="fr-FR" sz="900" b="0" i="0" u="none" strike="noStrike">
                          <a:solidFill>
                            <a:srgbClr val="000000"/>
                          </a:solidFill>
                          <a:effectLst/>
                          <a:latin typeface="Trebuchet MS" panose="020B0603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C00000"/>
                          </a:solidFill>
                          <a:effectLst/>
                          <a:latin typeface="Trebuchet MS" panose="020B0603020202020204" pitchFamily="34" charset="0"/>
                        </a:rPr>
                        <a:t>Elevée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Trebuchet MS" panose="020B0603020202020204" pitchFamily="34" charset="0"/>
                        </a:rPr>
                        <a:t>Faire une procédure pour détaille les informations que doivent avoir les documents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20088439"/>
                  </a:ext>
                </a:extLst>
              </a:tr>
              <a:tr h="350520">
                <a:tc>
                  <a:txBody>
                    <a:bodyPr/>
                    <a:lstStyle/>
                    <a:p>
                      <a:pPr algn="ctr" fontAlgn="ctr"/>
                      <a:r>
                        <a:rPr lang="fr-FR" sz="900" b="0" i="0" u="none" strike="noStrike">
                          <a:solidFill>
                            <a:srgbClr val="000000"/>
                          </a:solidFill>
                          <a:effectLst/>
                          <a:latin typeface="Trebuchet MS" panose="020B0603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Trebuchet MS" panose="020B0603020202020204" pitchFamily="34" charset="0"/>
                        </a:rPr>
                        <a:t>Faire une formation sur </a:t>
                      </a:r>
                      <a:r>
                        <a:rPr lang="fr-FR" sz="900" b="0" i="0" u="none" strike="noStrike" dirty="0" err="1">
                          <a:solidFill>
                            <a:srgbClr val="000000"/>
                          </a:solidFill>
                          <a:effectLst/>
                          <a:latin typeface="Trebuchet MS" panose="020B0603020202020204" pitchFamily="34" charset="0"/>
                        </a:rPr>
                        <a:t>infractor</a:t>
                      </a:r>
                      <a:endParaRPr lang="fr-FR" sz="900" b="0" i="0" u="none" strike="noStrike" dirty="0">
                        <a:solidFill>
                          <a:srgbClr val="000000"/>
                        </a:solidFill>
                        <a:effectLst/>
                        <a:latin typeface="Trebuchet MS" panose="020B0603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8086928"/>
                  </a:ext>
                </a:extLst>
              </a:tr>
            </a:tbl>
          </a:graphicData>
        </a:graphic>
      </p:graphicFrame>
      <p:sp>
        <p:nvSpPr>
          <p:cNvPr id="11" name="ZoneTexte 10">
            <a:extLst>
              <a:ext uri="{FF2B5EF4-FFF2-40B4-BE49-F238E27FC236}">
                <a16:creationId xmlns:a16="http://schemas.microsoft.com/office/drawing/2014/main" id="{28B8613E-D0F7-467B-8338-12DC6FB48523}"/>
              </a:ext>
            </a:extLst>
          </p:cNvPr>
          <p:cNvSpPr txBox="1"/>
          <p:nvPr/>
        </p:nvSpPr>
        <p:spPr>
          <a:xfrm>
            <a:off x="274794" y="140867"/>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Etats Financiers Annuels</a:t>
            </a:r>
          </a:p>
        </p:txBody>
      </p:sp>
    </p:spTree>
    <p:extLst>
      <p:ext uri="{BB962C8B-B14F-4D97-AF65-F5344CB8AC3E}">
        <p14:creationId xmlns:p14="http://schemas.microsoft.com/office/powerpoint/2010/main" val="39873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Etats Financiers Annuels</a:t>
            </a:r>
          </a:p>
        </p:txBody>
      </p:sp>
      <p:sp>
        <p:nvSpPr>
          <p:cNvPr id="5" name="ZoneTexte 4">
            <a:extLst>
              <a:ext uri="{FF2B5EF4-FFF2-40B4-BE49-F238E27FC236}">
                <a16:creationId xmlns:a16="http://schemas.microsoft.com/office/drawing/2014/main" id="{A3A7EC5D-11FE-44E0-9A96-A6E1C89BB88C}"/>
              </a:ext>
            </a:extLst>
          </p:cNvPr>
          <p:cNvSpPr txBox="1"/>
          <p:nvPr/>
        </p:nvSpPr>
        <p:spPr>
          <a:xfrm>
            <a:off x="3864272" y="1516862"/>
            <a:ext cx="6229639" cy="400110"/>
          </a:xfrm>
          <a:prstGeom prst="rect">
            <a:avLst/>
          </a:prstGeom>
          <a:noFill/>
        </p:spPr>
        <p:txBody>
          <a:bodyPr wrap="square" rtlCol="0">
            <a:spAutoFit/>
          </a:bodyPr>
          <a:lstStyle/>
          <a:p>
            <a:r>
              <a:rPr lang="fr-FR" sz="2000" b="1" dirty="0">
                <a:solidFill>
                  <a:srgbClr val="E84242"/>
                </a:solidFill>
                <a:latin typeface="Trebuchet MS" charset="0"/>
              </a:rPr>
              <a:t>Développement du risque</a:t>
            </a:r>
          </a:p>
        </p:txBody>
      </p:sp>
      <p:sp>
        <p:nvSpPr>
          <p:cNvPr id="6" name="ZoneTexte 5">
            <a:extLst>
              <a:ext uri="{FF2B5EF4-FFF2-40B4-BE49-F238E27FC236}">
                <a16:creationId xmlns:a16="http://schemas.microsoft.com/office/drawing/2014/main" id="{0C37B7C8-DC87-43C2-AC35-FDE30D9293E3}"/>
              </a:ext>
            </a:extLst>
          </p:cNvPr>
          <p:cNvSpPr txBox="1"/>
          <p:nvPr/>
        </p:nvSpPr>
        <p:spPr>
          <a:xfrm>
            <a:off x="694944" y="2104004"/>
            <a:ext cx="3222594" cy="369332"/>
          </a:xfrm>
          <a:prstGeom prst="rect">
            <a:avLst/>
          </a:prstGeom>
          <a:noFill/>
        </p:spPr>
        <p:txBody>
          <a:bodyPr wrap="square" rtlCol="0">
            <a:spAutoFit/>
          </a:bodyPr>
          <a:lstStyle/>
          <a:p>
            <a:r>
              <a:rPr lang="fr-FR" dirty="0">
                <a:latin typeface="Trebuchet MS" panose="020B0603020202020204" pitchFamily="34" charset="0"/>
              </a:rPr>
              <a:t>Exemple : Risque 1</a:t>
            </a:r>
          </a:p>
        </p:txBody>
      </p:sp>
      <p:pic>
        <p:nvPicPr>
          <p:cNvPr id="4" name="Image 3">
            <a:extLst>
              <a:ext uri="{FF2B5EF4-FFF2-40B4-BE49-F238E27FC236}">
                <a16:creationId xmlns:a16="http://schemas.microsoft.com/office/drawing/2014/main" id="{6A1E635E-A30E-4D07-9F72-07EB052377DA}"/>
              </a:ext>
            </a:extLst>
          </p:cNvPr>
          <p:cNvPicPr>
            <a:picLocks noChangeAspect="1"/>
          </p:cNvPicPr>
          <p:nvPr/>
        </p:nvPicPr>
        <p:blipFill>
          <a:blip r:embed="rId2"/>
          <a:stretch>
            <a:fillRect/>
          </a:stretch>
        </p:blipFill>
        <p:spPr>
          <a:xfrm>
            <a:off x="891540" y="2857944"/>
            <a:ext cx="10408920" cy="2331720"/>
          </a:xfrm>
          <a:prstGeom prst="rect">
            <a:avLst/>
          </a:prstGeom>
        </p:spPr>
      </p:pic>
    </p:spTree>
    <p:extLst>
      <p:ext uri="{BB962C8B-B14F-4D97-AF65-F5344CB8AC3E}">
        <p14:creationId xmlns:p14="http://schemas.microsoft.com/office/powerpoint/2010/main" val="378305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145579"/>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Etats Financiers Annuels</a:t>
            </a:r>
          </a:p>
        </p:txBody>
      </p:sp>
      <p:pic>
        <p:nvPicPr>
          <p:cNvPr id="5" name="Image 4">
            <a:extLst>
              <a:ext uri="{FF2B5EF4-FFF2-40B4-BE49-F238E27FC236}">
                <a16:creationId xmlns:a16="http://schemas.microsoft.com/office/drawing/2014/main" id="{85AE553E-635C-4E58-8419-3915C2C9F244}"/>
              </a:ext>
            </a:extLst>
          </p:cNvPr>
          <p:cNvPicPr>
            <a:picLocks noChangeAspect="1"/>
          </p:cNvPicPr>
          <p:nvPr/>
        </p:nvPicPr>
        <p:blipFill>
          <a:blip r:embed="rId2"/>
          <a:stretch>
            <a:fillRect/>
          </a:stretch>
        </p:blipFill>
        <p:spPr>
          <a:xfrm>
            <a:off x="6642071" y="1073659"/>
            <a:ext cx="5090435" cy="4633438"/>
          </a:xfrm>
          <a:prstGeom prst="rect">
            <a:avLst/>
          </a:prstGeom>
        </p:spPr>
      </p:pic>
      <p:pic>
        <p:nvPicPr>
          <p:cNvPr id="6" name="Image 5">
            <a:extLst>
              <a:ext uri="{FF2B5EF4-FFF2-40B4-BE49-F238E27FC236}">
                <a16:creationId xmlns:a16="http://schemas.microsoft.com/office/drawing/2014/main" id="{5D7C8577-75B0-495B-AD74-4AD42D3726D1}"/>
              </a:ext>
            </a:extLst>
          </p:cNvPr>
          <p:cNvPicPr>
            <a:picLocks noChangeAspect="1"/>
          </p:cNvPicPr>
          <p:nvPr/>
        </p:nvPicPr>
        <p:blipFill>
          <a:blip r:embed="rId3"/>
          <a:stretch>
            <a:fillRect/>
          </a:stretch>
        </p:blipFill>
        <p:spPr>
          <a:xfrm>
            <a:off x="23276" y="1021922"/>
            <a:ext cx="5610151" cy="4633437"/>
          </a:xfrm>
          <a:prstGeom prst="rect">
            <a:avLst/>
          </a:prstGeom>
        </p:spPr>
      </p:pic>
      <p:sp>
        <p:nvSpPr>
          <p:cNvPr id="8" name="Flèche : droite 7">
            <a:extLst>
              <a:ext uri="{FF2B5EF4-FFF2-40B4-BE49-F238E27FC236}">
                <a16:creationId xmlns:a16="http://schemas.microsoft.com/office/drawing/2014/main" id="{C52F1338-03AF-49C3-9511-1C4FB9928D2E}"/>
              </a:ext>
            </a:extLst>
          </p:cNvPr>
          <p:cNvSpPr/>
          <p:nvPr/>
        </p:nvSpPr>
        <p:spPr>
          <a:xfrm>
            <a:off x="5633427" y="2852589"/>
            <a:ext cx="1088543" cy="486052"/>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2241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5043" y="165171"/>
            <a:ext cx="9576521"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Organisationnel</a:t>
            </a:r>
          </a:p>
        </p:txBody>
      </p:sp>
      <p:graphicFrame>
        <p:nvGraphicFramePr>
          <p:cNvPr id="5" name="Tableau 4">
            <a:extLst>
              <a:ext uri="{FF2B5EF4-FFF2-40B4-BE49-F238E27FC236}">
                <a16:creationId xmlns:a16="http://schemas.microsoft.com/office/drawing/2014/main" id="{293E67C3-A352-4511-974B-7A5ED88CAF6F}"/>
              </a:ext>
            </a:extLst>
          </p:cNvPr>
          <p:cNvGraphicFramePr>
            <a:graphicFrameLocks noGrp="1"/>
          </p:cNvGraphicFramePr>
          <p:nvPr>
            <p:extLst>
              <p:ext uri="{D42A27DB-BD31-4B8C-83A1-F6EECF244321}">
                <p14:modId xmlns:p14="http://schemas.microsoft.com/office/powerpoint/2010/main" val="1042860760"/>
              </p:ext>
            </p:extLst>
          </p:nvPr>
        </p:nvGraphicFramePr>
        <p:xfrm>
          <a:off x="177282" y="940281"/>
          <a:ext cx="11728146" cy="5201135"/>
        </p:xfrm>
        <a:graphic>
          <a:graphicData uri="http://schemas.openxmlformats.org/drawingml/2006/table">
            <a:tbl>
              <a:tblPr/>
              <a:tblGrid>
                <a:gridCol w="253815">
                  <a:extLst>
                    <a:ext uri="{9D8B030D-6E8A-4147-A177-3AD203B41FA5}">
                      <a16:colId xmlns:a16="http://schemas.microsoft.com/office/drawing/2014/main" val="4223432297"/>
                    </a:ext>
                  </a:extLst>
                </a:gridCol>
                <a:gridCol w="1309141">
                  <a:extLst>
                    <a:ext uri="{9D8B030D-6E8A-4147-A177-3AD203B41FA5}">
                      <a16:colId xmlns:a16="http://schemas.microsoft.com/office/drawing/2014/main" val="4219234610"/>
                    </a:ext>
                  </a:extLst>
                </a:gridCol>
                <a:gridCol w="4030379">
                  <a:extLst>
                    <a:ext uri="{9D8B030D-6E8A-4147-A177-3AD203B41FA5}">
                      <a16:colId xmlns:a16="http://schemas.microsoft.com/office/drawing/2014/main" val="2365561639"/>
                    </a:ext>
                  </a:extLst>
                </a:gridCol>
                <a:gridCol w="714443">
                  <a:extLst>
                    <a:ext uri="{9D8B030D-6E8A-4147-A177-3AD203B41FA5}">
                      <a16:colId xmlns:a16="http://schemas.microsoft.com/office/drawing/2014/main" val="978139319"/>
                    </a:ext>
                  </a:extLst>
                </a:gridCol>
                <a:gridCol w="686241">
                  <a:extLst>
                    <a:ext uri="{9D8B030D-6E8A-4147-A177-3AD203B41FA5}">
                      <a16:colId xmlns:a16="http://schemas.microsoft.com/office/drawing/2014/main" val="3237704938"/>
                    </a:ext>
                  </a:extLst>
                </a:gridCol>
                <a:gridCol w="468149">
                  <a:extLst>
                    <a:ext uri="{9D8B030D-6E8A-4147-A177-3AD203B41FA5}">
                      <a16:colId xmlns:a16="http://schemas.microsoft.com/office/drawing/2014/main" val="3456567492"/>
                    </a:ext>
                  </a:extLst>
                </a:gridCol>
                <a:gridCol w="468149">
                  <a:extLst>
                    <a:ext uri="{9D8B030D-6E8A-4147-A177-3AD203B41FA5}">
                      <a16:colId xmlns:a16="http://schemas.microsoft.com/office/drawing/2014/main" val="2495521580"/>
                    </a:ext>
                  </a:extLst>
                </a:gridCol>
                <a:gridCol w="733244">
                  <a:extLst>
                    <a:ext uri="{9D8B030D-6E8A-4147-A177-3AD203B41FA5}">
                      <a16:colId xmlns:a16="http://schemas.microsoft.com/office/drawing/2014/main" val="2443778132"/>
                    </a:ext>
                  </a:extLst>
                </a:gridCol>
                <a:gridCol w="541472">
                  <a:extLst>
                    <a:ext uri="{9D8B030D-6E8A-4147-A177-3AD203B41FA5}">
                      <a16:colId xmlns:a16="http://schemas.microsoft.com/office/drawing/2014/main" val="1650734433"/>
                    </a:ext>
                  </a:extLst>
                </a:gridCol>
                <a:gridCol w="468149">
                  <a:extLst>
                    <a:ext uri="{9D8B030D-6E8A-4147-A177-3AD203B41FA5}">
                      <a16:colId xmlns:a16="http://schemas.microsoft.com/office/drawing/2014/main" val="3570939565"/>
                    </a:ext>
                  </a:extLst>
                </a:gridCol>
                <a:gridCol w="541472">
                  <a:extLst>
                    <a:ext uri="{9D8B030D-6E8A-4147-A177-3AD203B41FA5}">
                      <a16:colId xmlns:a16="http://schemas.microsoft.com/office/drawing/2014/main" val="2657619311"/>
                    </a:ext>
                  </a:extLst>
                </a:gridCol>
                <a:gridCol w="846052">
                  <a:extLst>
                    <a:ext uri="{9D8B030D-6E8A-4147-A177-3AD203B41FA5}">
                      <a16:colId xmlns:a16="http://schemas.microsoft.com/office/drawing/2014/main" val="4283529528"/>
                    </a:ext>
                  </a:extLst>
                </a:gridCol>
                <a:gridCol w="667440">
                  <a:extLst>
                    <a:ext uri="{9D8B030D-6E8A-4147-A177-3AD203B41FA5}">
                      <a16:colId xmlns:a16="http://schemas.microsoft.com/office/drawing/2014/main" val="501979486"/>
                    </a:ext>
                  </a:extLst>
                </a:gridCol>
              </a:tblGrid>
              <a:tr h="146560">
                <a:tc rowSpan="2">
                  <a:txBody>
                    <a:bodyPr/>
                    <a:lstStyle/>
                    <a:p>
                      <a:pPr algn="ctr" fontAlgn="ctr"/>
                      <a:r>
                        <a:rPr lang="fr-FR" sz="900" b="1" i="0" u="none" strike="noStrike" dirty="0">
                          <a:solidFill>
                            <a:srgbClr val="FFFFFF"/>
                          </a:solidFill>
                          <a:effectLst/>
                          <a:latin typeface="Trebuchet MS" panose="020B0603020202020204" pitchFamily="34" charset="0"/>
                        </a:rPr>
                        <a:t>No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Description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 Inhérent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 Résiduel</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gridSpan="7">
                  <a:txBody>
                    <a:bodyPr/>
                    <a:lstStyle/>
                    <a:p>
                      <a:pPr algn="ctr" fontAlgn="b"/>
                      <a:r>
                        <a:rPr lang="fr-FR" sz="900" b="1" i="0" u="none" strike="noStrike" dirty="0">
                          <a:solidFill>
                            <a:srgbClr val="FFFFFF"/>
                          </a:solidFill>
                          <a:effectLst/>
                          <a:latin typeface="Trebuchet MS" panose="020B0603020202020204" pitchFamily="34" charset="0"/>
                        </a:rPr>
                        <a:t>Plan d'action</a:t>
                      </a:r>
                    </a:p>
                  </a:txBody>
                  <a:tcPr marL="4195" marR="4195" marT="4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900" b="1" i="0" u="none" strike="noStrike" dirty="0">
                          <a:solidFill>
                            <a:srgbClr val="FFFFFF"/>
                          </a:solidFill>
                          <a:effectLst/>
                          <a:latin typeface="Trebuchet MS" panose="020B0603020202020204" pitchFamily="34" charset="0"/>
                        </a:rPr>
                        <a:t>Phase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2696703843"/>
                  </a:ext>
                </a:extLst>
              </a:tr>
              <a:tr h="29409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FFFFFF"/>
                          </a:solidFill>
                          <a:effectLst/>
                          <a:latin typeface="Trebuchet MS" panose="020B0603020202020204" pitchFamily="34" charset="0"/>
                        </a:rPr>
                        <a:t>En cours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 mettre en place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Réalisé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Global Plan d'action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2438166192"/>
                  </a:ext>
                </a:extLst>
              </a:tr>
              <a:tr h="146560">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Alarmes inefficaces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dispositif d’alerte et d’intervention avec les forces de l’ordre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cours d'exécution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81969568"/>
                  </a:ext>
                </a:extLst>
              </a:tr>
              <a:tr h="146560">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liasse témoin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Fraude ou vol</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000000"/>
                          </a:solidFill>
                          <a:effectLst/>
                          <a:latin typeface="Trebuchet MS" panose="020B0603020202020204" pitchFamily="34" charset="0"/>
                        </a:rPr>
                        <a:t>Terminé ou presque terminé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43776079"/>
                  </a:ext>
                </a:extLst>
              </a:tr>
              <a:tr h="857614">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Désorganisation de la tenue de la caisse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séparation des tâches</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Maîtrise par le caissier de l’ensemble d’une chaîne de traitement, avec ce qui constitue son dénouement (c’est-à-dire l’encaissement ou le décaissement).</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Le caissier dispose d’un accès en saisie aux comptabilité générale et de développement.</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Erreur et fraude.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cours d'exécution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26247246"/>
                  </a:ext>
                </a:extLst>
              </a:tr>
              <a:tr h="1853089">
                <a:tc>
                  <a:txBody>
                    <a:bodyPr/>
                    <a:lstStyle/>
                    <a:p>
                      <a:pPr algn="ctr" fontAlgn="ctr"/>
                      <a:r>
                        <a:rPr lang="fr-FR" sz="900" b="0" i="0" u="none" strike="noStrike" dirty="0">
                          <a:solidFill>
                            <a:srgbClr val="000000"/>
                          </a:solidFill>
                          <a:effectLst/>
                          <a:latin typeface="Trebuchet MS" panose="020B0603020202020204" pitchFamily="34" charset="0"/>
                        </a:rPr>
                        <a:t>4</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Les opérations comptables ne sont pas enregistrées dans les meilleurs délais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Les opérations ne sont pas retracées au jour le jour en comptabilité (délai de saisie en comptabilité de développement ou en comptabilité générale…).</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L’absence de prise en compte des événements affectant la situation financière de l’organisme entraîne une distorsion entre cette réalité et l’image qu’en donne la comptabilité :</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 lorsque les opérations provenant des débiteurs et des créanciers (réception de factures…) ne sont pas prises en compte au jour de leur réception ;</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 lorsque les opérations portées dans une application informatique remettante ne sont pas reportées quotidiennement dans l’application de destination (par exemple,</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d’une application support de comptabilité de développement vers l’application de comptabilité générale).</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Les erreurs comptables détectées ne sont pas rectifiées immédiatement.</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Impact en matière de gestion budgétaire et de gestion de trésorerie.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1</a:t>
                      </a:r>
                      <a:endParaRPr lang="fr-FR" sz="900" b="0" i="0" u="sng" strike="noStrike" dirty="0">
                        <a:solidFill>
                          <a:srgbClr val="0563C1"/>
                        </a:solidFill>
                        <a:effectLst/>
                        <a:latin typeface="Trebuchet MS" panose="020B060302020202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13386197"/>
                  </a:ext>
                </a:extLst>
              </a:tr>
              <a:tr h="1284246">
                <a:tc>
                  <a:txBody>
                    <a:bodyPr/>
                    <a:lstStyle/>
                    <a:p>
                      <a:pPr algn="ctr" fontAlgn="ctr"/>
                      <a:r>
                        <a:rPr lang="fr-FR" sz="900" b="0" i="0" u="none" strike="noStrike" dirty="0">
                          <a:solidFill>
                            <a:srgbClr val="000000"/>
                          </a:solidFill>
                          <a:effectLst/>
                          <a:latin typeface="Trebuchet MS" panose="020B0603020202020204" pitchFamily="34" charset="0"/>
                        </a:rPr>
                        <a:t>5</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régularisation des opérations en comptes transitoires ou d’attente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Les sommes sont imputées à tort sur un compte transitoire ou d’attente.</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Les recherches entreprises pour leur régularisation sont insuffisantes.</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Carence des contrôles tendant à régulariser les imputations provisoires.</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Par leur nature, les comptes transitoires ou d’attente sont considérés comme présentant des risques :</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 contenu des entrées ;</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 délai de régularisation ;</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 modalités de régularisation et comptes de contrepartie ;</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 bénéficiaires des sorties.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4</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4</a:t>
                      </a:r>
                      <a:endParaRPr lang="fr-FR" sz="900" b="0" i="0" u="sng" strike="noStrike" dirty="0">
                        <a:solidFill>
                          <a:srgbClr val="0563C1"/>
                        </a:solidFill>
                        <a:effectLst/>
                        <a:latin typeface="Trebuchet MS" panose="020B060302020202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08016081"/>
                  </a:ext>
                </a:extLst>
              </a:tr>
            </a:tbl>
          </a:graphicData>
        </a:graphic>
      </p:graphicFrame>
    </p:spTree>
    <p:extLst>
      <p:ext uri="{BB962C8B-B14F-4D97-AF65-F5344CB8AC3E}">
        <p14:creationId xmlns:p14="http://schemas.microsoft.com/office/powerpoint/2010/main" val="1271930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01040" y="138538"/>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Organisationnel</a:t>
            </a:r>
          </a:p>
        </p:txBody>
      </p:sp>
      <p:graphicFrame>
        <p:nvGraphicFramePr>
          <p:cNvPr id="5" name="Tableau 4">
            <a:extLst>
              <a:ext uri="{FF2B5EF4-FFF2-40B4-BE49-F238E27FC236}">
                <a16:creationId xmlns:a16="http://schemas.microsoft.com/office/drawing/2014/main" id="{293E67C3-A352-4511-974B-7A5ED88CAF6F}"/>
              </a:ext>
            </a:extLst>
          </p:cNvPr>
          <p:cNvGraphicFramePr>
            <a:graphicFrameLocks noGrp="1"/>
          </p:cNvGraphicFramePr>
          <p:nvPr>
            <p:extLst>
              <p:ext uri="{D42A27DB-BD31-4B8C-83A1-F6EECF244321}">
                <p14:modId xmlns:p14="http://schemas.microsoft.com/office/powerpoint/2010/main" val="2985504584"/>
              </p:ext>
            </p:extLst>
          </p:nvPr>
        </p:nvGraphicFramePr>
        <p:xfrm>
          <a:off x="362337" y="1202091"/>
          <a:ext cx="10789920" cy="4284310"/>
        </p:xfrm>
        <a:graphic>
          <a:graphicData uri="http://schemas.openxmlformats.org/drawingml/2006/table">
            <a:tbl>
              <a:tblPr/>
              <a:tblGrid>
                <a:gridCol w="233510">
                  <a:extLst>
                    <a:ext uri="{9D8B030D-6E8A-4147-A177-3AD203B41FA5}">
                      <a16:colId xmlns:a16="http://schemas.microsoft.com/office/drawing/2014/main" val="4223432297"/>
                    </a:ext>
                  </a:extLst>
                </a:gridCol>
                <a:gridCol w="1772437">
                  <a:extLst>
                    <a:ext uri="{9D8B030D-6E8A-4147-A177-3AD203B41FA5}">
                      <a16:colId xmlns:a16="http://schemas.microsoft.com/office/drawing/2014/main" val="4219234610"/>
                    </a:ext>
                  </a:extLst>
                </a:gridCol>
                <a:gridCol w="3139933">
                  <a:extLst>
                    <a:ext uri="{9D8B030D-6E8A-4147-A177-3AD203B41FA5}">
                      <a16:colId xmlns:a16="http://schemas.microsoft.com/office/drawing/2014/main" val="2365561639"/>
                    </a:ext>
                  </a:extLst>
                </a:gridCol>
                <a:gridCol w="657289">
                  <a:extLst>
                    <a:ext uri="{9D8B030D-6E8A-4147-A177-3AD203B41FA5}">
                      <a16:colId xmlns:a16="http://schemas.microsoft.com/office/drawing/2014/main" val="978139319"/>
                    </a:ext>
                  </a:extLst>
                </a:gridCol>
                <a:gridCol w="631343">
                  <a:extLst>
                    <a:ext uri="{9D8B030D-6E8A-4147-A177-3AD203B41FA5}">
                      <a16:colId xmlns:a16="http://schemas.microsoft.com/office/drawing/2014/main" val="3237704938"/>
                    </a:ext>
                  </a:extLst>
                </a:gridCol>
                <a:gridCol w="430698">
                  <a:extLst>
                    <a:ext uri="{9D8B030D-6E8A-4147-A177-3AD203B41FA5}">
                      <a16:colId xmlns:a16="http://schemas.microsoft.com/office/drawing/2014/main" val="3456567492"/>
                    </a:ext>
                  </a:extLst>
                </a:gridCol>
                <a:gridCol w="430698">
                  <a:extLst>
                    <a:ext uri="{9D8B030D-6E8A-4147-A177-3AD203B41FA5}">
                      <a16:colId xmlns:a16="http://schemas.microsoft.com/office/drawing/2014/main" val="2495521580"/>
                    </a:ext>
                  </a:extLst>
                </a:gridCol>
                <a:gridCol w="674586">
                  <a:extLst>
                    <a:ext uri="{9D8B030D-6E8A-4147-A177-3AD203B41FA5}">
                      <a16:colId xmlns:a16="http://schemas.microsoft.com/office/drawing/2014/main" val="2443778132"/>
                    </a:ext>
                  </a:extLst>
                </a:gridCol>
                <a:gridCol w="498156">
                  <a:extLst>
                    <a:ext uri="{9D8B030D-6E8A-4147-A177-3AD203B41FA5}">
                      <a16:colId xmlns:a16="http://schemas.microsoft.com/office/drawing/2014/main" val="1650734433"/>
                    </a:ext>
                  </a:extLst>
                </a:gridCol>
                <a:gridCol w="430698">
                  <a:extLst>
                    <a:ext uri="{9D8B030D-6E8A-4147-A177-3AD203B41FA5}">
                      <a16:colId xmlns:a16="http://schemas.microsoft.com/office/drawing/2014/main" val="3570939565"/>
                    </a:ext>
                  </a:extLst>
                </a:gridCol>
                <a:gridCol w="498156">
                  <a:extLst>
                    <a:ext uri="{9D8B030D-6E8A-4147-A177-3AD203B41FA5}">
                      <a16:colId xmlns:a16="http://schemas.microsoft.com/office/drawing/2014/main" val="2657619311"/>
                    </a:ext>
                  </a:extLst>
                </a:gridCol>
                <a:gridCol w="778369">
                  <a:extLst>
                    <a:ext uri="{9D8B030D-6E8A-4147-A177-3AD203B41FA5}">
                      <a16:colId xmlns:a16="http://schemas.microsoft.com/office/drawing/2014/main" val="4283529528"/>
                    </a:ext>
                  </a:extLst>
                </a:gridCol>
                <a:gridCol w="614047">
                  <a:extLst>
                    <a:ext uri="{9D8B030D-6E8A-4147-A177-3AD203B41FA5}">
                      <a16:colId xmlns:a16="http://schemas.microsoft.com/office/drawing/2014/main" val="501979486"/>
                    </a:ext>
                  </a:extLst>
                </a:gridCol>
              </a:tblGrid>
              <a:tr h="151137">
                <a:tc rowSpan="2">
                  <a:txBody>
                    <a:bodyPr/>
                    <a:lstStyle/>
                    <a:p>
                      <a:pPr algn="ctr" fontAlgn="ctr"/>
                      <a:r>
                        <a:rPr lang="fr-FR" sz="900" b="1" i="0" u="none" strike="noStrike" dirty="0">
                          <a:solidFill>
                            <a:srgbClr val="FFFFFF"/>
                          </a:solidFill>
                          <a:effectLst/>
                          <a:latin typeface="Trebuchet MS" panose="020B0603020202020204" pitchFamily="34" charset="0"/>
                        </a:rPr>
                        <a:t>No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Description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 Inhérent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 Résiduel</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gridSpan="7">
                  <a:txBody>
                    <a:bodyPr/>
                    <a:lstStyle/>
                    <a:p>
                      <a:pPr algn="ctr" fontAlgn="b"/>
                      <a:r>
                        <a:rPr lang="fr-FR" sz="900" b="1" i="0" u="none" strike="noStrike" dirty="0">
                          <a:solidFill>
                            <a:srgbClr val="FFFFFF"/>
                          </a:solidFill>
                          <a:effectLst/>
                          <a:latin typeface="Trebuchet MS" panose="020B0603020202020204" pitchFamily="34" charset="0"/>
                        </a:rPr>
                        <a:t>Plan d'action</a:t>
                      </a:r>
                    </a:p>
                  </a:txBody>
                  <a:tcPr marL="4195" marR="4195" marT="4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900" b="1" i="0" u="none" strike="noStrike" dirty="0">
                          <a:solidFill>
                            <a:srgbClr val="FFFFFF"/>
                          </a:solidFill>
                          <a:effectLst/>
                          <a:latin typeface="Trebuchet MS" panose="020B0603020202020204" pitchFamily="34" charset="0"/>
                        </a:rPr>
                        <a:t>Phase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2696703843"/>
                  </a:ext>
                </a:extLst>
              </a:tr>
              <a:tr h="29779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FFFFFF"/>
                          </a:solidFill>
                          <a:effectLst/>
                          <a:latin typeface="Trebuchet MS" panose="020B0603020202020204" pitchFamily="34" charset="0"/>
                        </a:rPr>
                        <a:t>En cours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 mettre en place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Réalisé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Global Plan d'action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2438166192"/>
                  </a:ext>
                </a:extLst>
              </a:tr>
              <a:tr h="737746">
                <a:tc>
                  <a:txBody>
                    <a:bodyPr/>
                    <a:lstStyle/>
                    <a:p>
                      <a:pPr algn="ctr" fontAlgn="ctr"/>
                      <a:r>
                        <a:rPr lang="fr-FR" sz="900" b="0" i="0" u="none" strike="noStrike" dirty="0">
                          <a:solidFill>
                            <a:srgbClr val="000000"/>
                          </a:solidFill>
                          <a:effectLst/>
                          <a:latin typeface="Trebuchet MS" panose="020B0603020202020204" pitchFamily="34" charset="0"/>
                        </a:rPr>
                        <a:t>6</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Rectifications erronées d’écritures comptables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contrôle efficace des opérations de rectification.</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Par nature, les écritures rectificatives méritent qu’une attention leur soit portée, en raison des erreurs qui en sont à l’ origine, et en raison des risques de fraudes.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3</a:t>
                      </a:r>
                      <a:endParaRPr lang="fr-FR" sz="900" b="0" i="0" u="sng" strike="noStrike" dirty="0">
                        <a:solidFill>
                          <a:srgbClr val="0563C1"/>
                        </a:solidFill>
                        <a:effectLst/>
                        <a:latin typeface="Trebuchet MS" panose="020B060302020202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84545379"/>
                  </a:ext>
                </a:extLst>
              </a:tr>
              <a:tr h="1764311">
                <a:tc>
                  <a:txBody>
                    <a:bodyPr/>
                    <a:lstStyle/>
                    <a:p>
                      <a:pPr algn="ctr" fontAlgn="ctr"/>
                      <a:r>
                        <a:rPr lang="fr-FR" sz="900" b="0" i="0" u="none" strike="noStrike" dirty="0">
                          <a:solidFill>
                            <a:srgbClr val="000000"/>
                          </a:solidFill>
                          <a:effectLst/>
                          <a:latin typeface="Trebuchet MS" panose="020B0603020202020204" pitchFamily="34" charset="0"/>
                        </a:rPr>
                        <a:t>7</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Utilisation de documents comptables non conformes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traçabilité : les documents comptables édités par les applications ne respectent pas les normes de tenue des documents comptables des organismes publics, ne sont pas archivés de façon correcte.</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En effet, les applications bureautiques - construites à partir des outils fournis par Microsoft, et tout particulièrement les bases ACCESS ou EXCEL - ne sont pas sécurisées. En conséquence, les informations figurant en consultation sur écran ou sur des documents dont l’intangibilité ne peut être garantie, ne constituent pas des supports de comptabilité probants.</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Carence dans la piste d’audit.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2</a:t>
                      </a:r>
                      <a:endParaRPr lang="fr-FR" sz="900" b="0" i="0" u="sng" strike="noStrike" dirty="0">
                        <a:solidFill>
                          <a:srgbClr val="0563C1"/>
                        </a:solidFill>
                        <a:effectLst/>
                        <a:latin typeface="Trebuchet MS" panose="020B060302020202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751" marR="4751" marT="4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86227895"/>
                  </a:ext>
                </a:extLst>
              </a:tr>
              <a:tr h="297790">
                <a:tc>
                  <a:txBody>
                    <a:bodyPr/>
                    <a:lstStyle/>
                    <a:p>
                      <a:pPr algn="ctr" fontAlgn="ctr"/>
                      <a:r>
                        <a:rPr lang="fr-FR" sz="900" b="0" i="0" u="none" strike="noStrike" dirty="0">
                          <a:solidFill>
                            <a:srgbClr val="000000"/>
                          </a:solidFill>
                          <a:effectLst/>
                          <a:latin typeface="Trebuchet MS" panose="020B0603020202020204" pitchFamily="34" charset="0"/>
                        </a:rPr>
                        <a:t>8</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formalisation des attributions des identifications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traçabilité</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Carence dans la piste d’audit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0</a:t>
                      </a:r>
                      <a:endParaRPr lang="fr-FR" sz="900" b="0" i="0" u="sng" strike="noStrike" dirty="0">
                        <a:solidFill>
                          <a:srgbClr val="0563C1"/>
                        </a:solidFill>
                        <a:effectLst/>
                        <a:latin typeface="Trebuchet MS" panose="020B060302020202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411914"/>
                  </a:ext>
                </a:extLst>
              </a:tr>
              <a:tr h="591094">
                <a:tc>
                  <a:txBody>
                    <a:bodyPr/>
                    <a:lstStyle/>
                    <a:p>
                      <a:pPr algn="ctr" fontAlgn="ctr"/>
                      <a:r>
                        <a:rPr lang="fr-FR" sz="900" b="0" i="0" u="none" strike="noStrike" dirty="0">
                          <a:solidFill>
                            <a:srgbClr val="000000"/>
                          </a:solidFill>
                          <a:effectLst/>
                          <a:latin typeface="Trebuchet MS" panose="020B0603020202020204" pitchFamily="34" charset="0"/>
                        </a:rPr>
                        <a:t>9</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confidentialité du mot de passe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respect des modalités d’organisation et de traçabilité :</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 Usurpation de l’identité d’autrui ;</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 Accès illicite à certaines données.</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33,33%</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66,67%</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3</a:t>
                      </a:r>
                      <a:endParaRPr lang="fr-FR" sz="900" b="0" i="0" u="sng" strike="noStrike" dirty="0">
                        <a:solidFill>
                          <a:srgbClr val="0563C1"/>
                        </a:solidFill>
                        <a:effectLst/>
                        <a:latin typeface="Trebuchet MS" panose="020B060302020202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cours d'exécution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67905988"/>
                  </a:ext>
                </a:extLst>
              </a:tr>
              <a:tr h="444442">
                <a:tc>
                  <a:txBody>
                    <a:bodyPr/>
                    <a:lstStyle/>
                    <a:p>
                      <a:pPr algn="ctr" fontAlgn="ctr"/>
                      <a:r>
                        <a:rPr lang="fr-FR" sz="900" b="0" i="0" u="none" strike="noStrike" dirty="0">
                          <a:solidFill>
                            <a:srgbClr val="000000"/>
                          </a:solidFill>
                          <a:effectLst/>
                          <a:latin typeface="Trebuchet MS" panose="020B0603020202020204" pitchFamily="34" charset="0"/>
                        </a:rPr>
                        <a:t>10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renouvellement du mot de passe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Utilisation frauduleuse d’un identifiant</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Blocage automatique de la messagerie électronique ou d’une application informatique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33,33%</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66,67%</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3</a:t>
                      </a:r>
                      <a:endParaRPr lang="fr-FR" sz="900" b="0" i="0" u="sng" strike="noStrike" dirty="0">
                        <a:solidFill>
                          <a:srgbClr val="0563C1"/>
                        </a:solidFill>
                        <a:effectLst/>
                        <a:latin typeface="Trebuchet MS" panose="020B060302020202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cours d'exécution</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42921786"/>
                  </a:ext>
                </a:extLst>
              </a:tr>
            </a:tbl>
          </a:graphicData>
        </a:graphic>
      </p:graphicFrame>
      <p:sp>
        <p:nvSpPr>
          <p:cNvPr id="2" name="Rectangle 1">
            <a:extLst>
              <a:ext uri="{FF2B5EF4-FFF2-40B4-BE49-F238E27FC236}">
                <a16:creationId xmlns:a16="http://schemas.microsoft.com/office/drawing/2014/main" id="{57ACD59C-FA5C-4937-A789-6A731FBA5D36}"/>
              </a:ext>
            </a:extLst>
          </p:cNvPr>
          <p:cNvSpPr/>
          <p:nvPr/>
        </p:nvSpPr>
        <p:spPr>
          <a:xfrm>
            <a:off x="7445828" y="354563"/>
            <a:ext cx="2506039" cy="4616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rebuchet MS" panose="020B0603020202020204" pitchFamily="34" charset="0"/>
                <a:cs typeface="Calibri" panose="020F0502020204030204" pitchFamily="34" charset="0"/>
              </a:rPr>
              <a:t>Le plan d’action ne dépend pas de l’AC qui a joué un rôle d’alerte</a:t>
            </a:r>
          </a:p>
        </p:txBody>
      </p:sp>
      <p:cxnSp>
        <p:nvCxnSpPr>
          <p:cNvPr id="6" name="Connecteur droit avec flèche 5">
            <a:extLst>
              <a:ext uri="{FF2B5EF4-FFF2-40B4-BE49-F238E27FC236}">
                <a16:creationId xmlns:a16="http://schemas.microsoft.com/office/drawing/2014/main" id="{88A18929-643C-4479-A22C-64C4CB989418}"/>
              </a:ext>
            </a:extLst>
          </p:cNvPr>
          <p:cNvCxnSpPr/>
          <p:nvPr/>
        </p:nvCxnSpPr>
        <p:spPr>
          <a:xfrm rot="16200000" flipV="1">
            <a:off x="8846510" y="1797271"/>
            <a:ext cx="3704253" cy="1280469"/>
          </a:xfrm>
          <a:prstGeom prst="bentConnector3">
            <a:avLst>
              <a:gd name="adj1" fmla="val 100126"/>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70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A16DD51-9DE0-4F2F-B0F6-12CF9B98B680}"/>
              </a:ext>
            </a:extLst>
          </p:cNvPr>
          <p:cNvSpPr txBox="1"/>
          <p:nvPr/>
        </p:nvSpPr>
        <p:spPr>
          <a:xfrm>
            <a:off x="209479" y="824254"/>
            <a:ext cx="6229639" cy="400110"/>
          </a:xfrm>
          <a:prstGeom prst="rect">
            <a:avLst/>
          </a:prstGeom>
          <a:noFill/>
        </p:spPr>
        <p:txBody>
          <a:bodyPr wrap="square" rtlCol="0">
            <a:spAutoFit/>
          </a:bodyPr>
          <a:lstStyle/>
          <a:p>
            <a:r>
              <a:rPr lang="fr-FR" sz="2000" b="1" dirty="0">
                <a:solidFill>
                  <a:srgbClr val="E84242"/>
                </a:solidFill>
                <a:latin typeface="Trebuchet MS" charset="0"/>
              </a:rPr>
              <a:t>Plans d’action </a:t>
            </a:r>
          </a:p>
        </p:txBody>
      </p:sp>
      <p:sp>
        <p:nvSpPr>
          <p:cNvPr id="9" name="ZoneTexte 8">
            <a:extLst>
              <a:ext uri="{FF2B5EF4-FFF2-40B4-BE49-F238E27FC236}">
                <a16:creationId xmlns:a16="http://schemas.microsoft.com/office/drawing/2014/main" id="{65618A0D-BBE5-4A7D-8F74-339D0FE9EE54}"/>
              </a:ext>
            </a:extLst>
          </p:cNvPr>
          <p:cNvSpPr txBox="1"/>
          <p:nvPr/>
        </p:nvSpPr>
        <p:spPr>
          <a:xfrm>
            <a:off x="8398896" y="1633189"/>
            <a:ext cx="2759124" cy="400110"/>
          </a:xfrm>
          <a:prstGeom prst="rect">
            <a:avLst/>
          </a:prstGeom>
          <a:noFill/>
        </p:spPr>
        <p:txBody>
          <a:bodyPr wrap="square" rtlCol="0">
            <a:spAutoFit/>
          </a:bodyPr>
          <a:lstStyle/>
          <a:p>
            <a:r>
              <a:rPr lang="fr-FR" sz="2000" b="1" dirty="0">
                <a:solidFill>
                  <a:srgbClr val="E84242"/>
                </a:solidFill>
                <a:latin typeface="Trebuchet MS" charset="0"/>
              </a:rPr>
              <a:t>Exemple: Risque 9</a:t>
            </a:r>
          </a:p>
        </p:txBody>
      </p:sp>
      <p:sp>
        <p:nvSpPr>
          <p:cNvPr id="7" name="ZoneTexte 6">
            <a:extLst>
              <a:ext uri="{FF2B5EF4-FFF2-40B4-BE49-F238E27FC236}">
                <a16:creationId xmlns:a16="http://schemas.microsoft.com/office/drawing/2014/main" id="{29AC7CC0-7A6B-43BF-9D31-27F7D36B1CEF}"/>
              </a:ext>
            </a:extLst>
          </p:cNvPr>
          <p:cNvSpPr txBox="1"/>
          <p:nvPr/>
        </p:nvSpPr>
        <p:spPr>
          <a:xfrm>
            <a:off x="368100" y="138431"/>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Organisationnel</a:t>
            </a:r>
          </a:p>
        </p:txBody>
      </p:sp>
      <p:graphicFrame>
        <p:nvGraphicFramePr>
          <p:cNvPr id="5" name="Tableau 4">
            <a:extLst>
              <a:ext uri="{FF2B5EF4-FFF2-40B4-BE49-F238E27FC236}">
                <a16:creationId xmlns:a16="http://schemas.microsoft.com/office/drawing/2014/main" id="{BCA58F13-81DB-4013-B223-4B70CC492BB4}"/>
              </a:ext>
            </a:extLst>
          </p:cNvPr>
          <p:cNvGraphicFramePr>
            <a:graphicFrameLocks noGrp="1"/>
          </p:cNvGraphicFramePr>
          <p:nvPr>
            <p:extLst>
              <p:ext uri="{D42A27DB-BD31-4B8C-83A1-F6EECF244321}">
                <p14:modId xmlns:p14="http://schemas.microsoft.com/office/powerpoint/2010/main" val="336914644"/>
              </p:ext>
            </p:extLst>
          </p:nvPr>
        </p:nvGraphicFramePr>
        <p:xfrm>
          <a:off x="209479" y="1307525"/>
          <a:ext cx="6312619" cy="4410995"/>
        </p:xfrm>
        <a:graphic>
          <a:graphicData uri="http://schemas.openxmlformats.org/drawingml/2006/table">
            <a:tbl>
              <a:tblPr/>
              <a:tblGrid>
                <a:gridCol w="624242">
                  <a:extLst>
                    <a:ext uri="{9D8B030D-6E8A-4147-A177-3AD203B41FA5}">
                      <a16:colId xmlns:a16="http://schemas.microsoft.com/office/drawing/2014/main" val="1431524819"/>
                    </a:ext>
                  </a:extLst>
                </a:gridCol>
                <a:gridCol w="624242">
                  <a:extLst>
                    <a:ext uri="{9D8B030D-6E8A-4147-A177-3AD203B41FA5}">
                      <a16:colId xmlns:a16="http://schemas.microsoft.com/office/drawing/2014/main" val="4168416721"/>
                    </a:ext>
                  </a:extLst>
                </a:gridCol>
                <a:gridCol w="977729">
                  <a:extLst>
                    <a:ext uri="{9D8B030D-6E8A-4147-A177-3AD203B41FA5}">
                      <a16:colId xmlns:a16="http://schemas.microsoft.com/office/drawing/2014/main" val="3971253760"/>
                    </a:ext>
                  </a:extLst>
                </a:gridCol>
                <a:gridCol w="722015">
                  <a:extLst>
                    <a:ext uri="{9D8B030D-6E8A-4147-A177-3AD203B41FA5}">
                      <a16:colId xmlns:a16="http://schemas.microsoft.com/office/drawing/2014/main" val="3377076661"/>
                    </a:ext>
                  </a:extLst>
                </a:gridCol>
                <a:gridCol w="624242">
                  <a:extLst>
                    <a:ext uri="{9D8B030D-6E8A-4147-A177-3AD203B41FA5}">
                      <a16:colId xmlns:a16="http://schemas.microsoft.com/office/drawing/2014/main" val="3916711926"/>
                    </a:ext>
                  </a:extLst>
                </a:gridCol>
                <a:gridCol w="722015">
                  <a:extLst>
                    <a:ext uri="{9D8B030D-6E8A-4147-A177-3AD203B41FA5}">
                      <a16:colId xmlns:a16="http://schemas.microsoft.com/office/drawing/2014/main" val="1883377598"/>
                    </a:ext>
                  </a:extLst>
                </a:gridCol>
                <a:gridCol w="1128149">
                  <a:extLst>
                    <a:ext uri="{9D8B030D-6E8A-4147-A177-3AD203B41FA5}">
                      <a16:colId xmlns:a16="http://schemas.microsoft.com/office/drawing/2014/main" val="2879187089"/>
                    </a:ext>
                  </a:extLst>
                </a:gridCol>
                <a:gridCol w="889985">
                  <a:extLst>
                    <a:ext uri="{9D8B030D-6E8A-4147-A177-3AD203B41FA5}">
                      <a16:colId xmlns:a16="http://schemas.microsoft.com/office/drawing/2014/main" val="4294522211"/>
                    </a:ext>
                  </a:extLst>
                </a:gridCol>
              </a:tblGrid>
              <a:tr h="150013">
                <a:tc gridSpan="7">
                  <a:txBody>
                    <a:bodyPr/>
                    <a:lstStyle/>
                    <a:p>
                      <a:pPr algn="ctr" fontAlgn="b"/>
                      <a:r>
                        <a:rPr lang="fr-FR" sz="900" b="1" i="0" u="none" strike="noStrike">
                          <a:solidFill>
                            <a:srgbClr val="FFFFFF"/>
                          </a:solidFill>
                          <a:effectLst/>
                          <a:latin typeface="Trebuchet MS" panose="020B0603020202020204" pitchFamily="34" charset="0"/>
                        </a:rPr>
                        <a:t>Plan d'action</a:t>
                      </a:r>
                    </a:p>
                  </a:txBody>
                  <a:tcPr marL="4221" marR="4221" marT="4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900" b="1" i="0" u="none" strike="noStrike" dirty="0">
                          <a:solidFill>
                            <a:srgbClr val="FFFFFF"/>
                          </a:solidFill>
                          <a:effectLst/>
                          <a:latin typeface="Trebuchet MS" panose="020B0603020202020204" pitchFamily="34" charset="0"/>
                        </a:rPr>
                        <a:t>Phase </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3965697923"/>
                  </a:ext>
                </a:extLst>
              </a:tr>
              <a:tr h="150013">
                <a:tc>
                  <a:txBody>
                    <a:bodyPr/>
                    <a:lstStyle/>
                    <a:p>
                      <a:pPr algn="ctr" fontAlgn="ctr"/>
                      <a:r>
                        <a:rPr lang="fr-FR" sz="900" b="1" i="0" u="none" strike="noStrike">
                          <a:solidFill>
                            <a:srgbClr val="FFFFFF"/>
                          </a:solidFill>
                          <a:effectLst/>
                          <a:latin typeface="Trebuchet MS" panose="020B0603020202020204" pitchFamily="34" charset="0"/>
                        </a:rPr>
                        <a:t>En cours</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 mettre en place</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Réalisé</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Global Plan d'action </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1125593691"/>
                  </a:ext>
                </a:extLst>
              </a:tr>
              <a:tr h="150013">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12859666"/>
                  </a:ext>
                </a:extLst>
              </a:tr>
              <a:tr h="295548">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Terminé ou presque terminé</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95613383"/>
                  </a:ext>
                </a:extLst>
              </a:tr>
              <a:tr h="447819">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1</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73799805"/>
                  </a:ext>
                </a:extLst>
              </a:tr>
              <a:tr h="535934">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1</a:t>
                      </a:r>
                      <a:endParaRPr lang="fr-FR" sz="900" b="0" i="0" u="sng" strike="noStrike" dirty="0">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43753050"/>
                  </a:ext>
                </a:extLst>
              </a:tr>
              <a:tr h="806075">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4</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4</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50034268"/>
                  </a:ext>
                </a:extLst>
              </a:tr>
              <a:tr h="268692">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3</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3</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30338250"/>
                  </a:ext>
                </a:extLst>
              </a:tr>
              <a:tr h="716511">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2</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2</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82857429"/>
                  </a:ext>
                </a:extLst>
              </a:tr>
              <a:tr h="179128">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0</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831499"/>
                  </a:ext>
                </a:extLst>
              </a:tr>
              <a:tr h="295548">
                <a:tc>
                  <a:txBody>
                    <a:bodyPr/>
                    <a:lstStyle/>
                    <a:p>
                      <a:pPr algn="ctr" fontAlgn="ctr"/>
                      <a:r>
                        <a:rPr lang="fr-FR" sz="900" b="0" i="0" u="none" strike="noStrike">
                          <a:solidFill>
                            <a:srgbClr val="000000"/>
                          </a:solidFill>
                          <a:effectLst/>
                          <a:latin typeface="Trebuchet MS" panose="020B0603020202020204" pitchFamily="34" charset="0"/>
                        </a:rPr>
                        <a:t>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33.33%</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2</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66.67%</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3</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cours d'exécution</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51477368"/>
                  </a:ext>
                </a:extLst>
              </a:tr>
              <a:tr h="295548">
                <a:tc>
                  <a:txBody>
                    <a:bodyPr/>
                    <a:lstStyle/>
                    <a:p>
                      <a:pPr algn="ctr" fontAlgn="ctr"/>
                      <a:r>
                        <a:rPr lang="fr-FR" sz="900" b="0" i="0" u="none" strike="noStrike">
                          <a:solidFill>
                            <a:srgbClr val="000000"/>
                          </a:solidFill>
                          <a:effectLst/>
                          <a:latin typeface="Trebuchet MS" panose="020B0603020202020204" pitchFamily="34" charset="0"/>
                        </a:rPr>
                        <a:t>1</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33.33%</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2</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66.67%</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sng" strike="noStrike">
                          <a:solidFill>
                            <a:srgbClr val="0563C1"/>
                          </a:solidFill>
                          <a:effectLst/>
                          <a:latin typeface="Trebuchet MS" panose="020B0603020202020204" pitchFamily="34" charset="0"/>
                          <a:hlinkClick r:id="rId2" action="ppaction://hlinkfile"/>
                        </a:rPr>
                        <a:t>3</a:t>
                      </a:r>
                      <a:endParaRPr lang="fr-FR" sz="900" b="0" i="0" u="sng" strike="noStrike">
                        <a:solidFill>
                          <a:srgbClr val="0563C1"/>
                        </a:solidFill>
                        <a:effectLst/>
                        <a:latin typeface="Trebuchet MS" panose="020B0603020202020204" pitchFamily="34" charset="0"/>
                      </a:endParaRP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Trebuchet MS" panose="020B0603020202020204" pitchFamily="34" charset="0"/>
                        </a:rPr>
                        <a:t>En cours d'exécution</a:t>
                      </a:r>
                    </a:p>
                  </a:txBody>
                  <a:tcPr marL="4221" marR="4221" marT="42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87813969"/>
                  </a:ext>
                </a:extLst>
              </a:tr>
            </a:tbl>
          </a:graphicData>
        </a:graphic>
      </p:graphicFrame>
      <p:graphicFrame>
        <p:nvGraphicFramePr>
          <p:cNvPr id="8" name="Tableau 7">
            <a:extLst>
              <a:ext uri="{FF2B5EF4-FFF2-40B4-BE49-F238E27FC236}">
                <a16:creationId xmlns:a16="http://schemas.microsoft.com/office/drawing/2014/main" id="{499A123D-C56E-45A6-A197-DE413D75439D}"/>
              </a:ext>
            </a:extLst>
          </p:cNvPr>
          <p:cNvGraphicFramePr>
            <a:graphicFrameLocks noGrp="1"/>
          </p:cNvGraphicFramePr>
          <p:nvPr>
            <p:extLst>
              <p:ext uri="{D42A27DB-BD31-4B8C-83A1-F6EECF244321}">
                <p14:modId xmlns:p14="http://schemas.microsoft.com/office/powerpoint/2010/main" val="4277513886"/>
              </p:ext>
            </p:extLst>
          </p:nvPr>
        </p:nvGraphicFramePr>
        <p:xfrm>
          <a:off x="6762523" y="2131811"/>
          <a:ext cx="5129939" cy="1712402"/>
        </p:xfrm>
        <a:graphic>
          <a:graphicData uri="http://schemas.openxmlformats.org/drawingml/2006/table">
            <a:tbl>
              <a:tblPr/>
              <a:tblGrid>
                <a:gridCol w="290648">
                  <a:extLst>
                    <a:ext uri="{9D8B030D-6E8A-4147-A177-3AD203B41FA5}">
                      <a16:colId xmlns:a16="http://schemas.microsoft.com/office/drawing/2014/main" val="357122823"/>
                    </a:ext>
                  </a:extLst>
                </a:gridCol>
                <a:gridCol w="643578">
                  <a:extLst>
                    <a:ext uri="{9D8B030D-6E8A-4147-A177-3AD203B41FA5}">
                      <a16:colId xmlns:a16="http://schemas.microsoft.com/office/drawing/2014/main" val="788076868"/>
                    </a:ext>
                  </a:extLst>
                </a:gridCol>
                <a:gridCol w="3624797">
                  <a:extLst>
                    <a:ext uri="{9D8B030D-6E8A-4147-A177-3AD203B41FA5}">
                      <a16:colId xmlns:a16="http://schemas.microsoft.com/office/drawing/2014/main" val="3086629110"/>
                    </a:ext>
                  </a:extLst>
                </a:gridCol>
                <a:gridCol w="570916">
                  <a:extLst>
                    <a:ext uri="{9D8B030D-6E8A-4147-A177-3AD203B41FA5}">
                      <a16:colId xmlns:a16="http://schemas.microsoft.com/office/drawing/2014/main" val="1103887349"/>
                    </a:ext>
                  </a:extLst>
                </a:gridCol>
              </a:tblGrid>
              <a:tr h="217736">
                <a:tc gridSpan="4">
                  <a:txBody>
                    <a:bodyPr/>
                    <a:lstStyle/>
                    <a:p>
                      <a:pPr algn="ctr" fontAlgn="b"/>
                      <a:r>
                        <a:rPr lang="fr-FR" sz="900" b="1" i="0" u="none" strike="noStrike" dirty="0">
                          <a:solidFill>
                            <a:srgbClr val="FFFFFF"/>
                          </a:solidFill>
                          <a:effectLst/>
                          <a:latin typeface="Trebuchet MS" panose="020B0603020202020204" pitchFamily="34" charset="0"/>
                        </a:rPr>
                        <a:t>PLANS D'ACTION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924604699"/>
                  </a:ext>
                </a:extLst>
              </a:tr>
              <a:tr h="340212">
                <a:tc>
                  <a:txBody>
                    <a:bodyPr/>
                    <a:lstStyle/>
                    <a:p>
                      <a:pPr algn="ctr" fontAlgn="ctr"/>
                      <a:r>
                        <a:rPr lang="fr-FR" sz="900" b="1" i="0" u="none" strike="noStrike">
                          <a:solidFill>
                            <a:srgbClr val="000000"/>
                          </a:solidFill>
                          <a:effectLst/>
                          <a:latin typeface="Trebuchet MS" panose="020B060302020202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a:solidFill>
                            <a:srgbClr val="000000"/>
                          </a:solidFill>
                          <a:effectLst/>
                          <a:latin typeface="Trebuchet MS" panose="020B0603020202020204" pitchFamily="34" charset="0"/>
                        </a:rPr>
                        <a:t>Priorité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a:solidFill>
                            <a:srgbClr val="000000"/>
                          </a:solidFill>
                          <a:effectLst/>
                          <a:latin typeface="Trebuchet MS" panose="020B0603020202020204" pitchFamily="34" charset="0"/>
                        </a:rPr>
                        <a:t>Description du plan d'action défini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900" b="1" i="0" u="none" strike="noStrike">
                          <a:solidFill>
                            <a:srgbClr val="000000"/>
                          </a:solidFill>
                          <a:effectLst/>
                          <a:latin typeface="Trebuchet MS" panose="020B0603020202020204" pitchFamily="34" charset="0"/>
                        </a:rPr>
                        <a:t>Statut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85294833"/>
                  </a:ext>
                </a:extLst>
              </a:tr>
              <a:tr h="528463">
                <a:tc>
                  <a:txBody>
                    <a:bodyPr/>
                    <a:lstStyle/>
                    <a:p>
                      <a:pPr algn="ctr" fontAlgn="ctr"/>
                      <a:r>
                        <a:rPr lang="fr-FR" sz="900" b="0" i="0" u="none" strike="noStrike">
                          <a:solidFill>
                            <a:srgbClr val="000000"/>
                          </a:solidFill>
                          <a:effectLst/>
                          <a:latin typeface="Trebuchet MS" panose="020B0603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C00000"/>
                          </a:solidFill>
                          <a:effectLst/>
                          <a:latin typeface="Trebuchet MS" panose="020B0603020202020204" pitchFamily="34" charset="0"/>
                        </a:rPr>
                        <a:t>Elevée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Trebuchet MS" panose="020B0603020202020204" pitchFamily="34" charset="0"/>
                        </a:rPr>
                        <a:t>Faire une sensibilisation régulière des risques liés au mauvais usage des équipes informatiques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cours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14792834"/>
                  </a:ext>
                </a:extLst>
              </a:tr>
              <a:tr h="217736">
                <a:tc>
                  <a:txBody>
                    <a:bodyPr/>
                    <a:lstStyle/>
                    <a:p>
                      <a:pPr algn="ctr" fontAlgn="ctr"/>
                      <a:r>
                        <a:rPr lang="fr-FR" sz="900" b="0" i="0" u="none" strike="noStrike">
                          <a:solidFill>
                            <a:srgbClr val="000000"/>
                          </a:solidFill>
                          <a:effectLst/>
                          <a:latin typeface="Trebuchet MS" panose="020B0603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C00000"/>
                          </a:solidFill>
                          <a:effectLst/>
                          <a:latin typeface="Trebuchet MS" panose="020B0603020202020204" pitchFamily="34" charset="0"/>
                        </a:rPr>
                        <a:t>Elevée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Trebuchet MS" panose="020B0603020202020204" pitchFamily="34" charset="0"/>
                        </a:rPr>
                        <a:t>Vérification d’un politique portant sur les authentifiant.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Réalisé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41920908"/>
                  </a:ext>
                </a:extLst>
              </a:tr>
              <a:tr h="408255">
                <a:tc>
                  <a:txBody>
                    <a:bodyPr/>
                    <a:lstStyle/>
                    <a:p>
                      <a:pPr algn="ctr" fontAlgn="ctr"/>
                      <a:r>
                        <a:rPr lang="fr-FR" sz="900" b="0" i="0" u="none" strike="noStrike">
                          <a:solidFill>
                            <a:srgbClr val="000000"/>
                          </a:solidFill>
                          <a:effectLst/>
                          <a:latin typeface="Trebuchet MS" panose="020B0603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Trebuchet MS" panose="020B0603020202020204" pitchFamily="34" charset="0"/>
                        </a:rPr>
                        <a:t>mettre en place une politique de gestion des mots de passe comme indiqué dans les leviers ci-contre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Trebuchet MS" panose="020B0603020202020204" pitchFamily="34" charset="0"/>
                        </a:rPr>
                        <a:t>Réalisé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62245420"/>
                  </a:ext>
                </a:extLst>
              </a:tr>
            </a:tbl>
          </a:graphicData>
        </a:graphic>
      </p:graphicFrame>
    </p:spTree>
    <p:extLst>
      <p:ext uri="{BB962C8B-B14F-4D97-AF65-F5344CB8AC3E}">
        <p14:creationId xmlns:p14="http://schemas.microsoft.com/office/powerpoint/2010/main" val="75272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Organisationnel</a:t>
            </a:r>
          </a:p>
        </p:txBody>
      </p:sp>
      <p:sp>
        <p:nvSpPr>
          <p:cNvPr id="5" name="ZoneTexte 4">
            <a:extLst>
              <a:ext uri="{FF2B5EF4-FFF2-40B4-BE49-F238E27FC236}">
                <a16:creationId xmlns:a16="http://schemas.microsoft.com/office/drawing/2014/main" id="{A3A7EC5D-11FE-44E0-9A96-A6E1C89BB88C}"/>
              </a:ext>
            </a:extLst>
          </p:cNvPr>
          <p:cNvSpPr txBox="1"/>
          <p:nvPr/>
        </p:nvSpPr>
        <p:spPr>
          <a:xfrm>
            <a:off x="3864272" y="1516862"/>
            <a:ext cx="6229639" cy="400110"/>
          </a:xfrm>
          <a:prstGeom prst="rect">
            <a:avLst/>
          </a:prstGeom>
          <a:noFill/>
        </p:spPr>
        <p:txBody>
          <a:bodyPr wrap="square" rtlCol="0">
            <a:spAutoFit/>
          </a:bodyPr>
          <a:lstStyle/>
          <a:p>
            <a:r>
              <a:rPr lang="fr-FR" sz="2000" b="1" dirty="0">
                <a:solidFill>
                  <a:srgbClr val="E84242"/>
                </a:solidFill>
                <a:latin typeface="Trebuchet MS" charset="0"/>
              </a:rPr>
              <a:t>Développement du risque</a:t>
            </a:r>
          </a:p>
        </p:txBody>
      </p:sp>
      <p:sp>
        <p:nvSpPr>
          <p:cNvPr id="6" name="ZoneTexte 5">
            <a:extLst>
              <a:ext uri="{FF2B5EF4-FFF2-40B4-BE49-F238E27FC236}">
                <a16:creationId xmlns:a16="http://schemas.microsoft.com/office/drawing/2014/main" id="{0C37B7C8-DC87-43C2-AC35-FDE30D9293E3}"/>
              </a:ext>
            </a:extLst>
          </p:cNvPr>
          <p:cNvSpPr txBox="1"/>
          <p:nvPr/>
        </p:nvSpPr>
        <p:spPr>
          <a:xfrm>
            <a:off x="641678" y="1734672"/>
            <a:ext cx="3222594" cy="369332"/>
          </a:xfrm>
          <a:prstGeom prst="rect">
            <a:avLst/>
          </a:prstGeom>
          <a:noFill/>
        </p:spPr>
        <p:txBody>
          <a:bodyPr wrap="square" rtlCol="0">
            <a:spAutoFit/>
          </a:bodyPr>
          <a:lstStyle/>
          <a:p>
            <a:r>
              <a:rPr lang="fr-FR" dirty="0">
                <a:latin typeface="Trebuchet MS" panose="020B0603020202020204" pitchFamily="34" charset="0"/>
              </a:rPr>
              <a:t>Exemple: Risque 10</a:t>
            </a:r>
          </a:p>
        </p:txBody>
      </p:sp>
      <p:pic>
        <p:nvPicPr>
          <p:cNvPr id="2" name="Image 1">
            <a:extLst>
              <a:ext uri="{FF2B5EF4-FFF2-40B4-BE49-F238E27FC236}">
                <a16:creationId xmlns:a16="http://schemas.microsoft.com/office/drawing/2014/main" id="{91E023B7-9C93-4790-A867-550CF889CABC}"/>
              </a:ext>
            </a:extLst>
          </p:cNvPr>
          <p:cNvPicPr>
            <a:picLocks noChangeAspect="1"/>
          </p:cNvPicPr>
          <p:nvPr/>
        </p:nvPicPr>
        <p:blipFill>
          <a:blip r:embed="rId2"/>
          <a:stretch>
            <a:fillRect/>
          </a:stretch>
        </p:blipFill>
        <p:spPr>
          <a:xfrm>
            <a:off x="891540" y="2609309"/>
            <a:ext cx="10408920" cy="2331720"/>
          </a:xfrm>
          <a:prstGeom prst="rect">
            <a:avLst/>
          </a:prstGeom>
        </p:spPr>
      </p:pic>
    </p:spTree>
    <p:extLst>
      <p:ext uri="{BB962C8B-B14F-4D97-AF65-F5344CB8AC3E}">
        <p14:creationId xmlns:p14="http://schemas.microsoft.com/office/powerpoint/2010/main" val="307577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Organisationnel</a:t>
            </a:r>
          </a:p>
        </p:txBody>
      </p:sp>
      <p:sp>
        <p:nvSpPr>
          <p:cNvPr id="8" name="Flèche : droite 7">
            <a:extLst>
              <a:ext uri="{FF2B5EF4-FFF2-40B4-BE49-F238E27FC236}">
                <a16:creationId xmlns:a16="http://schemas.microsoft.com/office/drawing/2014/main" id="{C52F1338-03AF-49C3-9511-1C4FB9928D2E}"/>
              </a:ext>
            </a:extLst>
          </p:cNvPr>
          <p:cNvSpPr/>
          <p:nvPr/>
        </p:nvSpPr>
        <p:spPr>
          <a:xfrm>
            <a:off x="5631853" y="2869707"/>
            <a:ext cx="972686" cy="825623"/>
          </a:xfrm>
          <a:prstGeom prst="rightArrow">
            <a:avLst/>
          </a:prstGeom>
          <a:solidFill>
            <a:srgbClr val="E842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3378599C-1AF3-40D5-BE55-F255A4EEC289}"/>
              </a:ext>
            </a:extLst>
          </p:cNvPr>
          <p:cNvPicPr>
            <a:picLocks noChangeAspect="1"/>
          </p:cNvPicPr>
          <p:nvPr/>
        </p:nvPicPr>
        <p:blipFill>
          <a:blip r:embed="rId2"/>
          <a:stretch>
            <a:fillRect/>
          </a:stretch>
        </p:blipFill>
        <p:spPr>
          <a:xfrm>
            <a:off x="6604539" y="939264"/>
            <a:ext cx="5349019" cy="4868808"/>
          </a:xfrm>
          <a:prstGeom prst="rect">
            <a:avLst/>
          </a:prstGeom>
        </p:spPr>
      </p:pic>
      <p:pic>
        <p:nvPicPr>
          <p:cNvPr id="6" name="Image 5">
            <a:extLst>
              <a:ext uri="{FF2B5EF4-FFF2-40B4-BE49-F238E27FC236}">
                <a16:creationId xmlns:a16="http://schemas.microsoft.com/office/drawing/2014/main" id="{0644AF2B-983E-41FC-A3BC-2DA4DEC88892}"/>
              </a:ext>
            </a:extLst>
          </p:cNvPr>
          <p:cNvPicPr>
            <a:picLocks noChangeAspect="1"/>
          </p:cNvPicPr>
          <p:nvPr/>
        </p:nvPicPr>
        <p:blipFill>
          <a:blip r:embed="rId3"/>
          <a:stretch>
            <a:fillRect/>
          </a:stretch>
        </p:blipFill>
        <p:spPr>
          <a:xfrm>
            <a:off x="0" y="939264"/>
            <a:ext cx="5587462" cy="4614698"/>
          </a:xfrm>
          <a:prstGeom prst="rect">
            <a:avLst/>
          </a:prstGeom>
        </p:spPr>
      </p:pic>
    </p:spTree>
    <p:extLst>
      <p:ext uri="{BB962C8B-B14F-4D97-AF65-F5344CB8AC3E}">
        <p14:creationId xmlns:p14="http://schemas.microsoft.com/office/powerpoint/2010/main" val="166435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A2B6BAC-C4A7-4761-A725-64A9E979046B}"/>
              </a:ext>
            </a:extLst>
          </p:cNvPr>
          <p:cNvPicPr>
            <a:picLocks noChangeAspect="1"/>
          </p:cNvPicPr>
          <p:nvPr/>
        </p:nvPicPr>
        <p:blipFill rotWithShape="1">
          <a:blip r:embed="rId2"/>
          <a:srcRect r="4829"/>
          <a:stretch/>
        </p:blipFill>
        <p:spPr>
          <a:xfrm>
            <a:off x="1738186" y="4186729"/>
            <a:ext cx="6559839" cy="2112818"/>
          </a:xfrm>
          <a:prstGeom prst="rect">
            <a:avLst/>
          </a:prstGeom>
        </p:spPr>
      </p:pic>
      <p:sp>
        <p:nvSpPr>
          <p:cNvPr id="3" name="ZoneTexte 2"/>
          <p:cNvSpPr txBox="1"/>
          <p:nvPr/>
        </p:nvSpPr>
        <p:spPr>
          <a:xfrm>
            <a:off x="286571" y="99924"/>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Appréciation du risque inhérent</a:t>
            </a:r>
          </a:p>
        </p:txBody>
      </p:sp>
      <p:sp>
        <p:nvSpPr>
          <p:cNvPr id="2" name="ZoneTexte 1">
            <a:extLst>
              <a:ext uri="{FF2B5EF4-FFF2-40B4-BE49-F238E27FC236}">
                <a16:creationId xmlns:a16="http://schemas.microsoft.com/office/drawing/2014/main" id="{526D9ED1-5B48-40A7-8FFE-7225E16BA6E5}"/>
              </a:ext>
            </a:extLst>
          </p:cNvPr>
          <p:cNvSpPr txBox="1"/>
          <p:nvPr/>
        </p:nvSpPr>
        <p:spPr>
          <a:xfrm>
            <a:off x="197962" y="923415"/>
            <a:ext cx="11310547" cy="954107"/>
          </a:xfrm>
          <a:prstGeom prst="rect">
            <a:avLst/>
          </a:prstGeom>
          <a:noFill/>
        </p:spPr>
        <p:txBody>
          <a:bodyPr wrap="square" rtlCol="0">
            <a:spAutoFit/>
          </a:bodyPr>
          <a:lstStyle/>
          <a:p>
            <a:pPr algn="just"/>
            <a:r>
              <a:rPr lang="fr-FR" sz="1400" dirty="0">
                <a:latin typeface="Trebuchet MS" panose="020B0603020202020204" pitchFamily="34" charset="0"/>
              </a:rPr>
              <a:t>L'évaluation du risque est le résultat de la multiplication des évaluations de l’impact (niveau de gravité en cas de survenance du risque) et de l’occurrence (probabilité de survenance du risque).  Ci-après les échelles utilisées pour la détermination des niveaux d’impact et d’occurrence.</a:t>
            </a:r>
          </a:p>
          <a:p>
            <a:pPr algn="just"/>
            <a:endParaRPr lang="fr-FR" sz="1400" dirty="0">
              <a:latin typeface="Trebuchet MS" panose="020B0603020202020204" pitchFamily="34" charset="0"/>
            </a:endParaRPr>
          </a:p>
        </p:txBody>
      </p:sp>
      <p:pic>
        <p:nvPicPr>
          <p:cNvPr id="5122" name="Image 16">
            <a:extLst>
              <a:ext uri="{FF2B5EF4-FFF2-40B4-BE49-F238E27FC236}">
                <a16:creationId xmlns:a16="http://schemas.microsoft.com/office/drawing/2014/main" id="{8F596C97-8538-4679-91D5-8D4E32B49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752" y="4749421"/>
            <a:ext cx="3325456" cy="837962"/>
          </a:xfrm>
          <a:prstGeom prst="rect">
            <a:avLst/>
          </a:prstGeom>
          <a:noFill/>
          <a:extLst>
            <a:ext uri="{909E8E84-426E-40DD-AFC4-6F175D3DCCD1}">
              <a14:hiddenFill xmlns:a14="http://schemas.microsoft.com/office/drawing/2010/main">
                <a:solidFill>
                  <a:srgbClr val="FFFFFF"/>
                </a:solidFill>
              </a14:hiddenFill>
            </a:ext>
          </a:extLst>
        </p:spPr>
      </p:pic>
      <p:pic>
        <p:nvPicPr>
          <p:cNvPr id="5123" name="Image 15">
            <a:extLst>
              <a:ext uri="{FF2B5EF4-FFF2-40B4-BE49-F238E27FC236}">
                <a16:creationId xmlns:a16="http://schemas.microsoft.com/office/drawing/2014/main" id="{3DCDC9A7-1588-4D23-88B2-D4FDC44F6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649" y="1896087"/>
            <a:ext cx="4155503" cy="13794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45B2048C-4F61-4BD9-92F6-6655CDE283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Rectangle 6">
            <a:extLst>
              <a:ext uri="{FF2B5EF4-FFF2-40B4-BE49-F238E27FC236}">
                <a16:creationId xmlns:a16="http://schemas.microsoft.com/office/drawing/2014/main" id="{174B53B0-85AF-4E13-9860-C54F11CA9182}"/>
              </a:ext>
            </a:extLst>
          </p:cNvPr>
          <p:cNvSpPr>
            <a:spLocks noChangeArrowheads="1"/>
          </p:cNvSpPr>
          <p:nvPr/>
        </p:nvSpPr>
        <p:spPr bwMode="auto">
          <a:xfrm>
            <a:off x="0" y="1744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40B5C336-5D5E-4A99-B0D8-BD4F492863BF}"/>
              </a:ext>
            </a:extLst>
          </p:cNvPr>
          <p:cNvSpPr>
            <a:spLocks noChangeArrowheads="1"/>
          </p:cNvSpPr>
          <p:nvPr/>
        </p:nvSpPr>
        <p:spPr bwMode="auto">
          <a:xfrm>
            <a:off x="0" y="3032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9" name="Rectangle 8">
            <a:extLst>
              <a:ext uri="{FF2B5EF4-FFF2-40B4-BE49-F238E27FC236}">
                <a16:creationId xmlns:a16="http://schemas.microsoft.com/office/drawing/2014/main" id="{EFF93424-8B18-42CE-ADA8-DAF2522F487D}"/>
              </a:ext>
            </a:extLst>
          </p:cNvPr>
          <p:cNvSpPr>
            <a:spLocks noChangeArrowheads="1"/>
          </p:cNvSpPr>
          <p:nvPr/>
        </p:nvSpPr>
        <p:spPr bwMode="auto">
          <a:xfrm>
            <a:off x="0" y="3032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0" name="Rectangle 9">
            <a:extLst>
              <a:ext uri="{FF2B5EF4-FFF2-40B4-BE49-F238E27FC236}">
                <a16:creationId xmlns:a16="http://schemas.microsoft.com/office/drawing/2014/main" id="{D6162626-01E5-4918-8B3A-708E31ED6C63}"/>
              </a:ext>
            </a:extLst>
          </p:cNvPr>
          <p:cNvSpPr>
            <a:spLocks noChangeArrowheads="1"/>
          </p:cNvSpPr>
          <p:nvPr/>
        </p:nvSpPr>
        <p:spPr bwMode="auto">
          <a:xfrm>
            <a:off x="0" y="474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 name="Image 5">
            <a:extLst>
              <a:ext uri="{FF2B5EF4-FFF2-40B4-BE49-F238E27FC236}">
                <a16:creationId xmlns:a16="http://schemas.microsoft.com/office/drawing/2014/main" id="{787F586F-30DE-43BF-9D03-36E656A8D655}"/>
              </a:ext>
            </a:extLst>
          </p:cNvPr>
          <p:cNvPicPr>
            <a:picLocks noChangeAspect="1"/>
          </p:cNvPicPr>
          <p:nvPr/>
        </p:nvPicPr>
        <p:blipFill>
          <a:blip r:embed="rId5"/>
          <a:stretch>
            <a:fillRect/>
          </a:stretch>
        </p:blipFill>
        <p:spPr>
          <a:xfrm>
            <a:off x="1476593" y="1795019"/>
            <a:ext cx="5775659" cy="2142361"/>
          </a:xfrm>
          <a:prstGeom prst="rect">
            <a:avLst/>
          </a:prstGeom>
        </p:spPr>
      </p:pic>
      <p:sp>
        <p:nvSpPr>
          <p:cNvPr id="11" name="Rectangle 10">
            <a:extLst>
              <a:ext uri="{FF2B5EF4-FFF2-40B4-BE49-F238E27FC236}">
                <a16:creationId xmlns:a16="http://schemas.microsoft.com/office/drawing/2014/main" id="{93696496-3A73-4BD0-BB7B-7DEC35AF4B63}"/>
              </a:ext>
            </a:extLst>
          </p:cNvPr>
          <p:cNvSpPr/>
          <p:nvPr/>
        </p:nvSpPr>
        <p:spPr>
          <a:xfrm>
            <a:off x="197962" y="1795020"/>
            <a:ext cx="1278631" cy="246221"/>
          </a:xfrm>
          <a:prstGeom prst="rect">
            <a:avLst/>
          </a:prstGeom>
        </p:spPr>
        <p:txBody>
          <a:bodyPr wrap="square">
            <a:spAutoFit/>
          </a:bodyPr>
          <a:lstStyle/>
          <a:p>
            <a:pPr algn="just"/>
            <a:r>
              <a:rPr lang="fr-FR" altLang="fr-FR" sz="1000" b="1" dirty="0">
                <a:latin typeface="Trebuchet MS" panose="020B0603020202020204" pitchFamily="34" charset="0"/>
                <a:ea typeface="ＭＳ Ｐゴシック" panose="020B0600070205080204" pitchFamily="34" charset="-128"/>
              </a:rPr>
              <a:t>Echelle d’impact : </a:t>
            </a:r>
          </a:p>
        </p:txBody>
      </p:sp>
    </p:spTree>
    <p:extLst>
      <p:ext uri="{BB962C8B-B14F-4D97-AF65-F5344CB8AC3E}">
        <p14:creationId xmlns:p14="http://schemas.microsoft.com/office/powerpoint/2010/main" val="1614772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Parc Immobilier</a:t>
            </a:r>
          </a:p>
        </p:txBody>
      </p:sp>
      <p:graphicFrame>
        <p:nvGraphicFramePr>
          <p:cNvPr id="2" name="Tableau 1">
            <a:extLst>
              <a:ext uri="{FF2B5EF4-FFF2-40B4-BE49-F238E27FC236}">
                <a16:creationId xmlns:a16="http://schemas.microsoft.com/office/drawing/2014/main" id="{6A544B1B-6E0E-469D-915E-90355CACEFC9}"/>
              </a:ext>
            </a:extLst>
          </p:cNvPr>
          <p:cNvGraphicFramePr>
            <a:graphicFrameLocks noGrp="1"/>
          </p:cNvGraphicFramePr>
          <p:nvPr>
            <p:extLst>
              <p:ext uri="{D42A27DB-BD31-4B8C-83A1-F6EECF244321}">
                <p14:modId xmlns:p14="http://schemas.microsoft.com/office/powerpoint/2010/main" val="2075739533"/>
              </p:ext>
            </p:extLst>
          </p:nvPr>
        </p:nvGraphicFramePr>
        <p:xfrm>
          <a:off x="517390" y="1175642"/>
          <a:ext cx="11414199" cy="4397018"/>
        </p:xfrm>
        <a:graphic>
          <a:graphicData uri="http://schemas.openxmlformats.org/drawingml/2006/table">
            <a:tbl>
              <a:tblPr/>
              <a:tblGrid>
                <a:gridCol w="280933">
                  <a:extLst>
                    <a:ext uri="{9D8B030D-6E8A-4147-A177-3AD203B41FA5}">
                      <a16:colId xmlns:a16="http://schemas.microsoft.com/office/drawing/2014/main" val="2086967098"/>
                    </a:ext>
                  </a:extLst>
                </a:gridCol>
                <a:gridCol w="2185034">
                  <a:extLst>
                    <a:ext uri="{9D8B030D-6E8A-4147-A177-3AD203B41FA5}">
                      <a16:colId xmlns:a16="http://schemas.microsoft.com/office/drawing/2014/main" val="677077509"/>
                    </a:ext>
                  </a:extLst>
                </a:gridCol>
                <a:gridCol w="2632445">
                  <a:extLst>
                    <a:ext uri="{9D8B030D-6E8A-4147-A177-3AD203B41FA5}">
                      <a16:colId xmlns:a16="http://schemas.microsoft.com/office/drawing/2014/main" val="2369917396"/>
                    </a:ext>
                  </a:extLst>
                </a:gridCol>
                <a:gridCol w="790775">
                  <a:extLst>
                    <a:ext uri="{9D8B030D-6E8A-4147-A177-3AD203B41FA5}">
                      <a16:colId xmlns:a16="http://schemas.microsoft.com/office/drawing/2014/main" val="3722307583"/>
                    </a:ext>
                  </a:extLst>
                </a:gridCol>
                <a:gridCol w="759559">
                  <a:extLst>
                    <a:ext uri="{9D8B030D-6E8A-4147-A177-3AD203B41FA5}">
                      <a16:colId xmlns:a16="http://schemas.microsoft.com/office/drawing/2014/main" val="3420520023"/>
                    </a:ext>
                  </a:extLst>
                </a:gridCol>
                <a:gridCol w="643024">
                  <a:extLst>
                    <a:ext uri="{9D8B030D-6E8A-4147-A177-3AD203B41FA5}">
                      <a16:colId xmlns:a16="http://schemas.microsoft.com/office/drawing/2014/main" val="3886740916"/>
                    </a:ext>
                  </a:extLst>
                </a:gridCol>
                <a:gridCol w="599323">
                  <a:extLst>
                    <a:ext uri="{9D8B030D-6E8A-4147-A177-3AD203B41FA5}">
                      <a16:colId xmlns:a16="http://schemas.microsoft.com/office/drawing/2014/main" val="886210512"/>
                    </a:ext>
                  </a:extLst>
                </a:gridCol>
                <a:gridCol w="518165">
                  <a:extLst>
                    <a:ext uri="{9D8B030D-6E8A-4147-A177-3AD203B41FA5}">
                      <a16:colId xmlns:a16="http://schemas.microsoft.com/office/drawing/2014/main" val="2227179813"/>
                    </a:ext>
                  </a:extLst>
                </a:gridCol>
                <a:gridCol w="518165">
                  <a:extLst>
                    <a:ext uri="{9D8B030D-6E8A-4147-A177-3AD203B41FA5}">
                      <a16:colId xmlns:a16="http://schemas.microsoft.com/office/drawing/2014/main" val="503678288"/>
                    </a:ext>
                  </a:extLst>
                </a:gridCol>
                <a:gridCol w="518165">
                  <a:extLst>
                    <a:ext uri="{9D8B030D-6E8A-4147-A177-3AD203B41FA5}">
                      <a16:colId xmlns:a16="http://schemas.microsoft.com/office/drawing/2014/main" val="525895836"/>
                    </a:ext>
                  </a:extLst>
                </a:gridCol>
                <a:gridCol w="599323">
                  <a:extLst>
                    <a:ext uri="{9D8B030D-6E8A-4147-A177-3AD203B41FA5}">
                      <a16:colId xmlns:a16="http://schemas.microsoft.com/office/drawing/2014/main" val="1752880964"/>
                    </a:ext>
                  </a:extLst>
                </a:gridCol>
                <a:gridCol w="630538">
                  <a:extLst>
                    <a:ext uri="{9D8B030D-6E8A-4147-A177-3AD203B41FA5}">
                      <a16:colId xmlns:a16="http://schemas.microsoft.com/office/drawing/2014/main" val="119898490"/>
                    </a:ext>
                  </a:extLst>
                </a:gridCol>
                <a:gridCol w="738750">
                  <a:extLst>
                    <a:ext uri="{9D8B030D-6E8A-4147-A177-3AD203B41FA5}">
                      <a16:colId xmlns:a16="http://schemas.microsoft.com/office/drawing/2014/main" val="2557536208"/>
                    </a:ext>
                  </a:extLst>
                </a:gridCol>
              </a:tblGrid>
              <a:tr h="217781">
                <a:tc rowSpan="2">
                  <a:txBody>
                    <a:bodyPr/>
                    <a:lstStyle/>
                    <a:p>
                      <a:pPr algn="ctr" fontAlgn="ctr"/>
                      <a:r>
                        <a:rPr lang="fr-FR" sz="800" b="1" i="0" u="none" strike="noStrike" dirty="0">
                          <a:solidFill>
                            <a:srgbClr val="FFFFFF"/>
                          </a:solidFill>
                          <a:effectLst/>
                          <a:latin typeface="Calibri" panose="020F0502020204030204" pitchFamily="34" charset="0"/>
                        </a:rPr>
                        <a:t>No</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Calibri" panose="020F0502020204030204" pitchFamily="34" charset="0"/>
                        </a:rPr>
                        <a:t>Risque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Calibri" panose="020F0502020204030204" pitchFamily="34" charset="0"/>
                        </a:rPr>
                        <a:t>Description</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Calibri" panose="020F0502020204030204" pitchFamily="34" charset="0"/>
                        </a:rPr>
                        <a:t>Risque Inhérent</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Calibri" panose="020F0502020204030204" pitchFamily="34" charset="0"/>
                        </a:rPr>
                        <a:t>Risque Résiduel</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gridSpan="7">
                  <a:txBody>
                    <a:bodyPr/>
                    <a:lstStyle/>
                    <a:p>
                      <a:pPr algn="ctr" fontAlgn="b"/>
                      <a:r>
                        <a:rPr lang="fr-FR" sz="800" b="1" i="0" u="none" strike="noStrike" dirty="0">
                          <a:solidFill>
                            <a:srgbClr val="FFFFFF"/>
                          </a:solidFill>
                          <a:effectLst/>
                          <a:latin typeface="Calibri" panose="020F0502020204030204" pitchFamily="34" charset="0"/>
                        </a:rPr>
                        <a:t>Plan d'action</a:t>
                      </a:r>
                    </a:p>
                  </a:txBody>
                  <a:tcPr marL="4827" marR="4827" marT="48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800" b="1" i="0" u="none" strike="noStrike" dirty="0">
                          <a:solidFill>
                            <a:srgbClr val="FFFFFF"/>
                          </a:solidFill>
                          <a:effectLst/>
                          <a:latin typeface="Calibri" panose="020F0502020204030204" pitchFamily="34" charset="0"/>
                        </a:rPr>
                        <a:t>Phase </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2724914849"/>
                  </a:ext>
                </a:extLst>
              </a:tr>
              <a:tr h="35284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FFFFFF"/>
                          </a:solidFill>
                          <a:effectLst/>
                          <a:latin typeface="Calibri" panose="020F0502020204030204" pitchFamily="34" charset="0"/>
                        </a:rPr>
                        <a:t>A mettre en place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Calibri" panose="020F0502020204030204" pitchFamily="34" charset="0"/>
                        </a:rPr>
                        <a:t>%</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Calibri" panose="020F0502020204030204" pitchFamily="34" charset="0"/>
                        </a:rPr>
                        <a:t>En cours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Calibri" panose="020F0502020204030204" pitchFamily="34" charset="0"/>
                        </a:rPr>
                        <a:t>%</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Calibri" panose="020F0502020204030204" pitchFamily="34" charset="0"/>
                        </a:rPr>
                        <a:t>Réalisé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Calibri" panose="020F0502020204030204" pitchFamily="34" charset="0"/>
                        </a:rPr>
                        <a:t>%</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Calibri" panose="020F0502020204030204" pitchFamily="34" charset="0"/>
                        </a:rPr>
                        <a:t># Plan d'action </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955969346"/>
                  </a:ext>
                </a:extLst>
              </a:tr>
              <a:tr h="362967">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Fichier des immobilisations et état de l’actif ne recensant pas l’ensemble du parc immobilier</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Carence dans la concertation avec l’ordonnateur.</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3</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100,00%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3</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99572192"/>
                  </a:ext>
                </a:extLst>
              </a:tr>
              <a:tr h="544452">
                <a:tc>
                  <a:txBody>
                    <a:bodyPr/>
                    <a:lstStyle/>
                    <a:p>
                      <a:pPr algn="ctr" fontAlgn="ctr"/>
                      <a:r>
                        <a:rPr lang="fr-FR" sz="800" b="0" i="0" u="none" strike="noStrike" dirty="0">
                          <a:solidFill>
                            <a:srgbClr val="000000"/>
                          </a:solidFill>
                          <a:effectLst/>
                          <a:latin typeface="Calibri" panose="020F0502020204030204" pitchFamily="34" charset="0"/>
                        </a:rPr>
                        <a:t>2</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Discordances entre le fichier des immobilisations, l’état de l’actif, la comptabilité générale et le registre d’inventaire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Absence d’ajustement entre le fichier des immobilisations, l’état de l’actif et la comptabilité générale.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3</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60,00%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2</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40,00%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5</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10113491"/>
                  </a:ext>
                </a:extLst>
              </a:tr>
              <a:tr h="544452">
                <a:tc>
                  <a:txBody>
                    <a:bodyPr/>
                    <a:lstStyle/>
                    <a:p>
                      <a:pPr algn="ctr" fontAlgn="ctr"/>
                      <a:r>
                        <a:rPr lang="fr-FR" sz="800" b="0" i="0" u="none" strike="noStrike" dirty="0">
                          <a:solidFill>
                            <a:srgbClr val="000000"/>
                          </a:solidFill>
                          <a:effectLst/>
                          <a:latin typeface="Calibri" panose="020F0502020204030204" pitchFamily="34" charset="0"/>
                        </a:rPr>
                        <a:t>3</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Discordances entre le fichier des immobilisations, l’état de l’actif, la comptabilité générale et le registre d’inventaire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Absence d’ajustement entre le fichier des immobilisations / l’état de l’actif et le registre d’inventaire de l’ordonnateur. </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3</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75,00%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25,00%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4</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18703984"/>
                  </a:ext>
                </a:extLst>
              </a:tr>
              <a:tr h="362967">
                <a:tc>
                  <a:txBody>
                    <a:bodyPr/>
                    <a:lstStyle/>
                    <a:p>
                      <a:pPr algn="ctr" fontAlgn="ctr"/>
                      <a:r>
                        <a:rPr lang="fr-FR" sz="800" b="0" i="0" u="none" strike="noStrike" dirty="0">
                          <a:solidFill>
                            <a:srgbClr val="000000"/>
                          </a:solidFill>
                          <a:effectLst/>
                          <a:latin typeface="Calibri" panose="020F0502020204030204" pitchFamily="34" charset="0"/>
                        </a:rPr>
                        <a:t>4</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Documents comptables classés ou archivés de manière impropre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Absence d’archivage des documents afférents aux bien inventoriés, reçus, sortis.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50,00%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50,00%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2</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22619693"/>
                  </a:ext>
                </a:extLst>
              </a:tr>
              <a:tr h="362967">
                <a:tc>
                  <a:txBody>
                    <a:bodyPr/>
                    <a:lstStyle/>
                    <a:p>
                      <a:pPr algn="ctr" fontAlgn="ctr"/>
                      <a:r>
                        <a:rPr lang="fr-FR" sz="800" b="0" i="0" u="none" strike="noStrike" dirty="0">
                          <a:solidFill>
                            <a:srgbClr val="000000"/>
                          </a:solidFill>
                          <a:effectLst/>
                          <a:latin typeface="Calibri" panose="020F0502020204030204" pitchFamily="34" charset="0"/>
                        </a:rPr>
                        <a:t>5</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Documents comptables classés ou archivés de manière impropre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Pièces manquantes, ne permettant pas d’appuyer les opérations.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50,00%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50,00%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2</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49369363"/>
                  </a:ext>
                </a:extLst>
              </a:tr>
              <a:tr h="362967">
                <a:tc>
                  <a:txBody>
                    <a:bodyPr/>
                    <a:lstStyle/>
                    <a:p>
                      <a:pPr algn="ctr" fontAlgn="ctr"/>
                      <a:r>
                        <a:rPr lang="fr-FR" sz="800" b="0" i="0" u="none" strike="noStrike" dirty="0">
                          <a:solidFill>
                            <a:srgbClr val="000000"/>
                          </a:solidFill>
                          <a:effectLst/>
                          <a:latin typeface="Calibri" panose="020F0502020204030204" pitchFamily="34" charset="0"/>
                        </a:rPr>
                        <a:t>6</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Documents comptables classés ou archivés de manière impropre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Carence dans la piste d’audit.</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Risque élevé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50,00%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50,00%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2</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1017008"/>
                  </a:ext>
                </a:extLst>
              </a:tr>
              <a:tr h="362967">
                <a:tc>
                  <a:txBody>
                    <a:bodyPr/>
                    <a:lstStyle/>
                    <a:p>
                      <a:pPr algn="ctr" fontAlgn="ctr"/>
                      <a:r>
                        <a:rPr lang="fr-FR" sz="800" b="0" i="0" u="none" strike="noStrike" dirty="0">
                          <a:solidFill>
                            <a:srgbClr val="000000"/>
                          </a:solidFill>
                          <a:effectLst/>
                          <a:latin typeface="Calibri" panose="020F0502020204030204" pitchFamily="34" charset="0"/>
                        </a:rPr>
                        <a:t>7</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Pièces justificatives de réception du bien reçu insuffisantes ou irrégulières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Le service gestionnaire ne transmet pas l’information à l’agent comptable. Biens enregistrés en comptabilité, sans justification.</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moyen</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Calibri" panose="020F0502020204030204" pitchFamily="34" charset="0"/>
                        </a:rPr>
                        <a:t>Risque faible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100,00%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1</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 veille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28847425"/>
                  </a:ext>
                </a:extLst>
              </a:tr>
              <a:tr h="362967">
                <a:tc>
                  <a:txBody>
                    <a:bodyPr/>
                    <a:lstStyle/>
                    <a:p>
                      <a:pPr algn="ctr" fontAlgn="ctr"/>
                      <a:r>
                        <a:rPr lang="fr-FR" sz="800" b="0" i="0" u="none" strike="noStrike" dirty="0">
                          <a:solidFill>
                            <a:srgbClr val="000000"/>
                          </a:solidFill>
                          <a:effectLst/>
                          <a:latin typeface="Calibri" panose="020F0502020204030204" pitchFamily="34" charset="0"/>
                        </a:rPr>
                        <a:t>8</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Pièces justificatives de réception du bien reçu insuffisantes ou irrégulières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Les pièces justificatives attestant du contrôle sont insuffisantes ou irrégulières.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moyen</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Calibri" panose="020F0502020204030204" pitchFamily="34" charset="0"/>
                        </a:rPr>
                        <a:t>Risque faible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#DIV/0!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#DIV/0!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#DIV/0!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0</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#DIV/0!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767831"/>
                  </a:ext>
                </a:extLst>
              </a:tr>
              <a:tr h="362967">
                <a:tc>
                  <a:txBody>
                    <a:bodyPr/>
                    <a:lstStyle/>
                    <a:p>
                      <a:pPr algn="ctr" fontAlgn="ctr"/>
                      <a:r>
                        <a:rPr lang="fr-FR" sz="800" b="0" i="0" u="none" strike="noStrike" dirty="0">
                          <a:solidFill>
                            <a:srgbClr val="000000"/>
                          </a:solidFill>
                          <a:effectLst/>
                          <a:latin typeface="Calibri" panose="020F0502020204030204" pitchFamily="34" charset="0"/>
                        </a:rPr>
                        <a:t>9</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Biens non enregistrés en comptabilité</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Le service gestionnaire ne transmet pas l’information comptable à l’agent comptable, en cas d’opérations non budgétaires.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moyen</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Calibri" panose="020F0502020204030204" pitchFamily="34" charset="0"/>
                        </a:rPr>
                        <a:t>Risque moyen</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#DIV/0!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#DIV/0!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#DIV/0!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0</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#DIV/0!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662619"/>
                  </a:ext>
                </a:extLst>
              </a:tr>
              <a:tr h="181483">
                <a:tc>
                  <a:txBody>
                    <a:bodyPr/>
                    <a:lstStyle/>
                    <a:p>
                      <a:pPr algn="ctr" fontAlgn="ctr"/>
                      <a:r>
                        <a:rPr lang="fr-FR" sz="800" b="0" i="0" u="none" strike="noStrike" dirty="0">
                          <a:solidFill>
                            <a:srgbClr val="000000"/>
                          </a:solidFill>
                          <a:effectLst/>
                          <a:latin typeface="Calibri" panose="020F0502020204030204" pitchFamily="34" charset="0"/>
                        </a:rPr>
                        <a:t>10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Enregistrements comptables erronés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800" b="0" i="0" u="none" strike="noStrike" dirty="0">
                          <a:solidFill>
                            <a:srgbClr val="000000"/>
                          </a:solidFill>
                          <a:effectLst/>
                          <a:latin typeface="Calibri" panose="020F0502020204030204" pitchFamily="34" charset="0"/>
                        </a:rPr>
                        <a:t>Enregistrements comptables erronés</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Risque moyen</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Calibri" panose="020F0502020204030204" pitchFamily="34" charset="0"/>
                        </a:rPr>
                        <a:t>Risque faible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800" b="0" i="0" u="none" strike="noStrike" dirty="0">
                          <a:solidFill>
                            <a:srgbClr val="000000"/>
                          </a:solidFill>
                          <a:effectLst/>
                          <a:latin typeface="Calibri" panose="020F0502020204030204" pitchFamily="34" charset="0"/>
                        </a:rPr>
                        <a:t>1</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100,00%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Calibri" panose="020F0502020204030204" pitchFamily="34" charset="0"/>
                        </a:rPr>
                        <a:t>0,00%</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latin typeface="Calibri" panose="020F0502020204030204" pitchFamily="34" charset="0"/>
                          <a:hlinkClick r:id="rId2" action="ppaction://hlinkfile"/>
                        </a:rPr>
                        <a:t>1</a:t>
                      </a:r>
                      <a:endParaRPr lang="fr-FR" sz="800" b="0" i="0" u="sng" strike="noStrike" dirty="0">
                        <a:solidFill>
                          <a:srgbClr val="0563C1"/>
                        </a:solidFill>
                        <a:effectLst/>
                        <a:latin typeface="Calibri" panose="020F0502020204030204" pitchFamily="34" charset="0"/>
                      </a:endParaRP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 veille</a:t>
                      </a:r>
                    </a:p>
                  </a:txBody>
                  <a:tcPr marL="4827" marR="4827" marT="48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45741167"/>
                  </a:ext>
                </a:extLst>
              </a:tr>
            </a:tbl>
          </a:graphicData>
        </a:graphic>
      </p:graphicFrame>
      <p:sp>
        <p:nvSpPr>
          <p:cNvPr id="4" name="Rectangle 3">
            <a:extLst>
              <a:ext uri="{FF2B5EF4-FFF2-40B4-BE49-F238E27FC236}">
                <a16:creationId xmlns:a16="http://schemas.microsoft.com/office/drawing/2014/main" id="{B043D45E-7FD9-4D9B-89E6-BCFE6CF809B5}"/>
              </a:ext>
            </a:extLst>
          </p:cNvPr>
          <p:cNvSpPr/>
          <p:nvPr/>
        </p:nvSpPr>
        <p:spPr>
          <a:xfrm>
            <a:off x="7819053" y="267479"/>
            <a:ext cx="1716832" cy="4105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Calibri" panose="020F0502020204030204" pitchFamily="34" charset="0"/>
                <a:cs typeface="Calibri" panose="020F0502020204030204" pitchFamily="34" charset="0"/>
              </a:rPr>
              <a:t>Conservation du niveau de risque</a:t>
            </a:r>
          </a:p>
        </p:txBody>
      </p:sp>
      <p:cxnSp>
        <p:nvCxnSpPr>
          <p:cNvPr id="6" name="Connecteur droit avec flèche 5">
            <a:extLst>
              <a:ext uri="{FF2B5EF4-FFF2-40B4-BE49-F238E27FC236}">
                <a16:creationId xmlns:a16="http://schemas.microsoft.com/office/drawing/2014/main" id="{986A40AB-2D19-4835-B89E-E29F691B8533}"/>
              </a:ext>
            </a:extLst>
          </p:cNvPr>
          <p:cNvCxnSpPr/>
          <p:nvPr/>
        </p:nvCxnSpPr>
        <p:spPr>
          <a:xfrm rot="16200000" flipV="1">
            <a:off x="8559708" y="1461374"/>
            <a:ext cx="4516017" cy="2395704"/>
          </a:xfrm>
          <a:prstGeom prst="bentConnector3">
            <a:avLst>
              <a:gd name="adj1" fmla="val 100207"/>
            </a:avLst>
          </a:prstGeom>
          <a:ln w="19050">
            <a:solidFill>
              <a:srgbClr val="E8424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291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A16DD51-9DE0-4F2F-B0F6-12CF9B98B680}"/>
              </a:ext>
            </a:extLst>
          </p:cNvPr>
          <p:cNvSpPr txBox="1"/>
          <p:nvPr/>
        </p:nvSpPr>
        <p:spPr>
          <a:xfrm>
            <a:off x="156445" y="930021"/>
            <a:ext cx="6229639" cy="400110"/>
          </a:xfrm>
          <a:prstGeom prst="rect">
            <a:avLst/>
          </a:prstGeom>
          <a:noFill/>
        </p:spPr>
        <p:txBody>
          <a:bodyPr wrap="square" rtlCol="0">
            <a:spAutoFit/>
          </a:bodyPr>
          <a:lstStyle/>
          <a:p>
            <a:r>
              <a:rPr lang="fr-FR" sz="2000" b="1" dirty="0">
                <a:solidFill>
                  <a:srgbClr val="E84242"/>
                </a:solidFill>
                <a:latin typeface="Trebuchet MS" charset="0"/>
              </a:rPr>
              <a:t>Plans d’action </a:t>
            </a:r>
          </a:p>
        </p:txBody>
      </p:sp>
      <p:sp>
        <p:nvSpPr>
          <p:cNvPr id="9" name="ZoneTexte 8">
            <a:extLst>
              <a:ext uri="{FF2B5EF4-FFF2-40B4-BE49-F238E27FC236}">
                <a16:creationId xmlns:a16="http://schemas.microsoft.com/office/drawing/2014/main" id="{65618A0D-BBE5-4A7D-8F74-339D0FE9EE54}"/>
              </a:ext>
            </a:extLst>
          </p:cNvPr>
          <p:cNvSpPr txBox="1"/>
          <p:nvPr/>
        </p:nvSpPr>
        <p:spPr>
          <a:xfrm>
            <a:off x="8417238" y="743629"/>
            <a:ext cx="2460643" cy="400110"/>
          </a:xfrm>
          <a:prstGeom prst="rect">
            <a:avLst/>
          </a:prstGeom>
          <a:noFill/>
        </p:spPr>
        <p:txBody>
          <a:bodyPr wrap="square" rtlCol="0">
            <a:spAutoFit/>
          </a:bodyPr>
          <a:lstStyle/>
          <a:p>
            <a:r>
              <a:rPr lang="fr-FR" sz="2000" b="1" dirty="0">
                <a:solidFill>
                  <a:srgbClr val="E84242"/>
                </a:solidFill>
                <a:latin typeface="Trebuchet MS" charset="0"/>
              </a:rPr>
              <a:t>Exemple : Risque 2</a:t>
            </a:r>
          </a:p>
        </p:txBody>
      </p:sp>
      <p:sp>
        <p:nvSpPr>
          <p:cNvPr id="10" name="ZoneTexte 9">
            <a:extLst>
              <a:ext uri="{FF2B5EF4-FFF2-40B4-BE49-F238E27FC236}">
                <a16:creationId xmlns:a16="http://schemas.microsoft.com/office/drawing/2014/main" id="{557CC71F-96BC-4DED-899D-2DC851443099}"/>
              </a:ext>
            </a:extLst>
          </p:cNvPr>
          <p:cNvSpPr txBox="1"/>
          <p:nvPr/>
        </p:nvSpPr>
        <p:spPr>
          <a:xfrm>
            <a:off x="386762" y="138431"/>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Parc Immobilier</a:t>
            </a:r>
          </a:p>
        </p:txBody>
      </p:sp>
      <p:graphicFrame>
        <p:nvGraphicFramePr>
          <p:cNvPr id="2" name="Tableau 1">
            <a:extLst>
              <a:ext uri="{FF2B5EF4-FFF2-40B4-BE49-F238E27FC236}">
                <a16:creationId xmlns:a16="http://schemas.microsoft.com/office/drawing/2014/main" id="{8580ACB2-B232-4BA1-9428-1143DB3C755A}"/>
              </a:ext>
            </a:extLst>
          </p:cNvPr>
          <p:cNvGraphicFramePr>
            <a:graphicFrameLocks noGrp="1"/>
          </p:cNvGraphicFramePr>
          <p:nvPr>
            <p:extLst>
              <p:ext uri="{D42A27DB-BD31-4B8C-83A1-F6EECF244321}">
                <p14:modId xmlns:p14="http://schemas.microsoft.com/office/powerpoint/2010/main" val="657310774"/>
              </p:ext>
            </p:extLst>
          </p:nvPr>
        </p:nvGraphicFramePr>
        <p:xfrm>
          <a:off x="155082" y="1724278"/>
          <a:ext cx="5189275" cy="3070936"/>
        </p:xfrm>
        <a:graphic>
          <a:graphicData uri="http://schemas.openxmlformats.org/drawingml/2006/table">
            <a:tbl>
              <a:tblPr/>
              <a:tblGrid>
                <a:gridCol w="595451">
                  <a:extLst>
                    <a:ext uri="{9D8B030D-6E8A-4147-A177-3AD203B41FA5}">
                      <a16:colId xmlns:a16="http://schemas.microsoft.com/office/drawing/2014/main" val="3476249647"/>
                    </a:ext>
                  </a:extLst>
                </a:gridCol>
                <a:gridCol w="595451">
                  <a:extLst>
                    <a:ext uri="{9D8B030D-6E8A-4147-A177-3AD203B41FA5}">
                      <a16:colId xmlns:a16="http://schemas.microsoft.com/office/drawing/2014/main" val="2617563008"/>
                    </a:ext>
                  </a:extLst>
                </a:gridCol>
                <a:gridCol w="738934">
                  <a:extLst>
                    <a:ext uri="{9D8B030D-6E8A-4147-A177-3AD203B41FA5}">
                      <a16:colId xmlns:a16="http://schemas.microsoft.com/office/drawing/2014/main" val="3390617887"/>
                    </a:ext>
                  </a:extLst>
                </a:gridCol>
                <a:gridCol w="688715">
                  <a:extLst>
                    <a:ext uri="{9D8B030D-6E8A-4147-A177-3AD203B41FA5}">
                      <a16:colId xmlns:a16="http://schemas.microsoft.com/office/drawing/2014/main" val="3601375697"/>
                    </a:ext>
                  </a:extLst>
                </a:gridCol>
                <a:gridCol w="493350">
                  <a:extLst>
                    <a:ext uri="{9D8B030D-6E8A-4147-A177-3AD203B41FA5}">
                      <a16:colId xmlns:a16="http://schemas.microsoft.com/office/drawing/2014/main" val="3869706005"/>
                    </a:ext>
                  </a:extLst>
                </a:gridCol>
                <a:gridCol w="503852">
                  <a:extLst>
                    <a:ext uri="{9D8B030D-6E8A-4147-A177-3AD203B41FA5}">
                      <a16:colId xmlns:a16="http://schemas.microsoft.com/office/drawing/2014/main" val="3705937256"/>
                    </a:ext>
                  </a:extLst>
                </a:gridCol>
                <a:gridCol w="724586">
                  <a:extLst>
                    <a:ext uri="{9D8B030D-6E8A-4147-A177-3AD203B41FA5}">
                      <a16:colId xmlns:a16="http://schemas.microsoft.com/office/drawing/2014/main" val="1556684752"/>
                    </a:ext>
                  </a:extLst>
                </a:gridCol>
                <a:gridCol w="848936">
                  <a:extLst>
                    <a:ext uri="{9D8B030D-6E8A-4147-A177-3AD203B41FA5}">
                      <a16:colId xmlns:a16="http://schemas.microsoft.com/office/drawing/2014/main" val="3887758890"/>
                    </a:ext>
                  </a:extLst>
                </a:gridCol>
              </a:tblGrid>
              <a:tr h="147947">
                <a:tc gridSpan="7">
                  <a:txBody>
                    <a:bodyPr/>
                    <a:lstStyle/>
                    <a:p>
                      <a:pPr algn="ctr" fontAlgn="b"/>
                      <a:r>
                        <a:rPr lang="fr-FR" sz="900" b="1" i="0" u="none" strike="noStrike">
                          <a:solidFill>
                            <a:srgbClr val="FFFFFF"/>
                          </a:solidFill>
                          <a:effectLst/>
                          <a:latin typeface="Trebuchet MS" panose="020B0603020202020204" pitchFamily="34" charset="0"/>
                        </a:rPr>
                        <a:t>Plan d'action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900" b="1" i="0" u="none" strike="noStrike" dirty="0">
                          <a:solidFill>
                            <a:srgbClr val="FFFFFF"/>
                          </a:solidFill>
                          <a:effectLst/>
                          <a:latin typeface="Trebuchet MS" panose="020B0603020202020204" pitchFamily="34" charset="0"/>
                        </a:rPr>
                        <a:t>Phase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3100621265"/>
                  </a:ext>
                </a:extLst>
              </a:tr>
              <a:tr h="228085">
                <a:tc>
                  <a:txBody>
                    <a:bodyPr/>
                    <a:lstStyle/>
                    <a:p>
                      <a:pPr algn="ctr" fontAlgn="ctr"/>
                      <a:r>
                        <a:rPr lang="fr-FR" sz="900" b="1" i="0" u="none" strike="noStrike">
                          <a:solidFill>
                            <a:srgbClr val="FFFFFF"/>
                          </a:solidFill>
                          <a:effectLst/>
                          <a:latin typeface="Trebuchet MS" panose="020B0603020202020204" pitchFamily="34" charset="0"/>
                        </a:rPr>
                        <a:t>En cours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 mettre en place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Réalisé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Global Plan d'action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1929244721"/>
                  </a:ext>
                </a:extLst>
              </a:tr>
              <a:tr h="246579">
                <a:tc>
                  <a:txBody>
                    <a:bodyPr/>
                    <a:lstStyle/>
                    <a:p>
                      <a:pPr algn="ctr" fontAlgn="ctr"/>
                      <a:r>
                        <a:rPr lang="fr-FR" sz="900" b="0" i="0" u="none" strike="noStrike">
                          <a:solidFill>
                            <a:srgbClr val="000000"/>
                          </a:solidFill>
                          <a:effectLst/>
                          <a:latin typeface="Trebuchet MS" panose="020B0603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3</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94362967"/>
                  </a:ext>
                </a:extLst>
              </a:tr>
              <a:tr h="369868">
                <a:tc>
                  <a:txBody>
                    <a:bodyPr/>
                    <a:lstStyle/>
                    <a:p>
                      <a:pPr algn="ctr" fontAlgn="ctr"/>
                      <a:r>
                        <a:rPr lang="fr-FR" sz="900" b="0" i="0" u="none" strike="noStrike">
                          <a:solidFill>
                            <a:srgbClr val="000000"/>
                          </a:solidFill>
                          <a:effectLst/>
                          <a:latin typeface="Trebuchet MS" panose="020B0603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dirty="0">
                          <a:solidFill>
                            <a:srgbClr val="0563C1"/>
                          </a:solidFill>
                          <a:effectLst/>
                          <a:latin typeface="Trebuchet MS" panose="020B0603020202020204" pitchFamily="34" charset="0"/>
                          <a:hlinkClick r:id="rId2" action="ppaction://hlinkfile"/>
                        </a:rPr>
                        <a:t>5</a:t>
                      </a:r>
                      <a:endParaRPr lang="fr-FR" sz="1100" b="0" i="0" u="sng" strike="noStrike" dirty="0">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8686481"/>
                  </a:ext>
                </a:extLst>
              </a:tr>
              <a:tr h="369868">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25.00%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75.00%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4</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81031398"/>
                  </a:ext>
                </a:extLst>
              </a:tr>
              <a:tr h="246579">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2</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96518479"/>
                  </a:ext>
                </a:extLst>
              </a:tr>
              <a:tr h="246579">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2</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08335903"/>
                  </a:ext>
                </a:extLst>
              </a:tr>
              <a:tr h="246579">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50.00%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2</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69020327"/>
                  </a:ext>
                </a:extLst>
              </a:tr>
              <a:tr h="246579">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25088705"/>
                  </a:ext>
                </a:extLst>
              </a:tr>
              <a:tr h="246579">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0</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9179073"/>
                  </a:ext>
                </a:extLst>
              </a:tr>
              <a:tr h="246579">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0</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867529"/>
                  </a:ext>
                </a:extLst>
              </a:tr>
              <a:tr h="147947">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1" i="0" u="none" strike="noStrike" dirty="0">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3787299"/>
                  </a:ext>
                </a:extLst>
              </a:tr>
            </a:tbl>
          </a:graphicData>
        </a:graphic>
      </p:graphicFrame>
      <p:graphicFrame>
        <p:nvGraphicFramePr>
          <p:cNvPr id="3" name="Tableau 2">
            <a:extLst>
              <a:ext uri="{FF2B5EF4-FFF2-40B4-BE49-F238E27FC236}">
                <a16:creationId xmlns:a16="http://schemas.microsoft.com/office/drawing/2014/main" id="{A514228B-B85E-4B3C-81FE-557F7A342251}"/>
              </a:ext>
            </a:extLst>
          </p:cNvPr>
          <p:cNvGraphicFramePr>
            <a:graphicFrameLocks noGrp="1"/>
          </p:cNvGraphicFramePr>
          <p:nvPr>
            <p:extLst>
              <p:ext uri="{D42A27DB-BD31-4B8C-83A1-F6EECF244321}">
                <p14:modId xmlns:p14="http://schemas.microsoft.com/office/powerpoint/2010/main" val="4046001047"/>
              </p:ext>
            </p:extLst>
          </p:nvPr>
        </p:nvGraphicFramePr>
        <p:xfrm>
          <a:off x="6684885" y="1330131"/>
          <a:ext cx="5476321" cy="4086922"/>
        </p:xfrm>
        <a:graphic>
          <a:graphicData uri="http://schemas.openxmlformats.org/drawingml/2006/table">
            <a:tbl>
              <a:tblPr/>
              <a:tblGrid>
                <a:gridCol w="310273">
                  <a:extLst>
                    <a:ext uri="{9D8B030D-6E8A-4147-A177-3AD203B41FA5}">
                      <a16:colId xmlns:a16="http://schemas.microsoft.com/office/drawing/2014/main" val="1157796027"/>
                    </a:ext>
                  </a:extLst>
                </a:gridCol>
                <a:gridCol w="687032">
                  <a:extLst>
                    <a:ext uri="{9D8B030D-6E8A-4147-A177-3AD203B41FA5}">
                      <a16:colId xmlns:a16="http://schemas.microsoft.com/office/drawing/2014/main" val="2229538390"/>
                    </a:ext>
                  </a:extLst>
                </a:gridCol>
                <a:gridCol w="3869550">
                  <a:extLst>
                    <a:ext uri="{9D8B030D-6E8A-4147-A177-3AD203B41FA5}">
                      <a16:colId xmlns:a16="http://schemas.microsoft.com/office/drawing/2014/main" val="589716833"/>
                    </a:ext>
                  </a:extLst>
                </a:gridCol>
                <a:gridCol w="609466">
                  <a:extLst>
                    <a:ext uri="{9D8B030D-6E8A-4147-A177-3AD203B41FA5}">
                      <a16:colId xmlns:a16="http://schemas.microsoft.com/office/drawing/2014/main" val="1489463290"/>
                    </a:ext>
                  </a:extLst>
                </a:gridCol>
              </a:tblGrid>
              <a:tr h="154622">
                <a:tc gridSpan="4">
                  <a:txBody>
                    <a:bodyPr/>
                    <a:lstStyle/>
                    <a:p>
                      <a:pPr algn="ctr" fontAlgn="b"/>
                      <a:r>
                        <a:rPr lang="fr-FR" sz="1100" b="1" i="0" u="none" strike="noStrike">
                          <a:solidFill>
                            <a:srgbClr val="FFFFFF"/>
                          </a:solidFill>
                          <a:effectLst/>
                          <a:latin typeface="Trebuchet MS" panose="020B0603020202020204" pitchFamily="34" charset="0"/>
                        </a:rPr>
                        <a:t>PLANS D'ACTION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2326833"/>
                  </a:ext>
                </a:extLst>
              </a:tr>
              <a:tr h="241597">
                <a:tc>
                  <a:txBody>
                    <a:bodyPr/>
                    <a:lstStyle/>
                    <a:p>
                      <a:pPr algn="ctr" fontAlgn="ctr"/>
                      <a:r>
                        <a:rPr lang="fr-FR" sz="1100" b="1" i="0" u="none" strike="noStrike">
                          <a:solidFill>
                            <a:srgbClr val="000000"/>
                          </a:solidFill>
                          <a:effectLst/>
                          <a:latin typeface="Trebuchet MS" panose="020B060302020202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Priorité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dirty="0">
                          <a:solidFill>
                            <a:srgbClr val="000000"/>
                          </a:solidFill>
                          <a:effectLst/>
                          <a:latin typeface="Trebuchet MS" panose="020B0603020202020204" pitchFamily="34" charset="0"/>
                        </a:rPr>
                        <a:t>Description du plan d'action défini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Statut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13537077"/>
                  </a:ext>
                </a:extLst>
              </a:tr>
              <a:tr h="296359">
                <a:tc>
                  <a:txBody>
                    <a:bodyPr/>
                    <a:lstStyle/>
                    <a:p>
                      <a:pPr algn="ctr" fontAlgn="ctr"/>
                      <a:r>
                        <a:rPr lang="fr-FR" sz="1100" b="0" i="0" u="none" strike="noStrike" dirty="0">
                          <a:solidFill>
                            <a:srgbClr val="000000"/>
                          </a:solidFill>
                          <a:effectLst/>
                          <a:latin typeface="Trebuchet MS" panose="020B0603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dirty="0">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Trebuchet MS" panose="020B0603020202020204" pitchFamily="34" charset="0"/>
                        </a:rPr>
                        <a:t>Créer un référent d’inventaire par service et désigner le responsable de chaque service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85260676"/>
                  </a:ext>
                </a:extLst>
              </a:tr>
              <a:tr h="296359">
                <a:tc>
                  <a:txBody>
                    <a:bodyPr/>
                    <a:lstStyle/>
                    <a:p>
                      <a:pPr algn="ctr" fontAlgn="ctr"/>
                      <a:r>
                        <a:rPr lang="fr-FR" sz="1100" b="0" i="0" u="none" strike="noStrike">
                          <a:solidFill>
                            <a:srgbClr val="000000"/>
                          </a:solidFill>
                          <a:effectLst/>
                          <a:latin typeface="Trebuchet MS" panose="020B0603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dirty="0">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Trebuchet MS" panose="020B0603020202020204" pitchFamily="34" charset="0"/>
                        </a:rPr>
                        <a:t>Avoir un rapport tout le 3 mois de l’actualisation du parc immobilière de chaque service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44945076"/>
                  </a:ext>
                </a:extLst>
              </a:tr>
              <a:tr h="355365">
                <a:tc>
                  <a:txBody>
                    <a:bodyPr/>
                    <a:lstStyle/>
                    <a:p>
                      <a:pPr algn="ctr" fontAlgn="ctr"/>
                      <a:r>
                        <a:rPr lang="fr-FR" sz="1100" b="0" i="0" u="none" strike="noStrike">
                          <a:solidFill>
                            <a:srgbClr val="000000"/>
                          </a:solidFill>
                          <a:effectLst/>
                          <a:latin typeface="Trebuchet MS" panose="020B060302020202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Trebuchet MS" panose="020B0603020202020204" pitchFamily="34" charset="0"/>
                        </a:rPr>
                        <a:t>Vérifier tous les 3 mois avec la DSI les actualisations et nouveautés réfèrent au parc immobilier pour avoir une vision commune d’inventaire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71082039"/>
                  </a:ext>
                </a:extLst>
              </a:tr>
              <a:tr h="236910">
                <a:tc>
                  <a:txBody>
                    <a:bodyPr/>
                    <a:lstStyle/>
                    <a:p>
                      <a:pPr algn="ctr" fontAlgn="ctr"/>
                      <a:r>
                        <a:rPr lang="fr-FR" sz="1100" b="0" i="0" u="none" strike="noStrike">
                          <a:solidFill>
                            <a:srgbClr val="000000"/>
                          </a:solidFill>
                          <a:effectLst/>
                          <a:latin typeface="Trebuchet MS" panose="020B060302020202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effectLst/>
                          <a:latin typeface="Trebuchet MS" panose="020B0603020202020204" pitchFamily="34" charset="0"/>
                        </a:rPr>
                        <a:t>Faire un suivi par service et non pour bien. Dans ce moment se fait un suivi par bien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a:solidFill>
                            <a:srgbClr val="000000"/>
                          </a:solidFill>
                          <a:effectLst/>
                          <a:latin typeface="Trebuchet MS" panose="020B0603020202020204" pitchFamily="34" charset="0"/>
                        </a:rPr>
                        <a:t>En cours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73395268"/>
                  </a:ext>
                </a:extLst>
              </a:tr>
              <a:tr h="2211162">
                <a:tc>
                  <a:txBody>
                    <a:bodyPr/>
                    <a:lstStyle/>
                    <a:p>
                      <a:pPr algn="ctr" fontAlgn="ctr"/>
                      <a:r>
                        <a:rPr lang="fr-FR" sz="1100" b="0" i="0" u="none" strike="noStrike">
                          <a:solidFill>
                            <a:srgbClr val="000000"/>
                          </a:solidFill>
                          <a:effectLst/>
                          <a:latin typeface="Trebuchet MS" panose="020B0603020202020204" pitchFamily="34"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1" i="0" u="none" strike="noStrike" dirty="0">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800" b="0" i="0" u="none" strike="noStrike" dirty="0">
                          <a:solidFill>
                            <a:srgbClr val="000000"/>
                          </a:solidFill>
                          <a:effectLst/>
                          <a:latin typeface="Trebuchet MS" panose="020B0603020202020204" pitchFamily="34" charset="0"/>
                        </a:rPr>
                        <a:t>Contrôle d’ajustement (périodique, au minimum en fin d’exercice) entre le fichier des immobilisations / l’état de l’actif et le registre d’inventaire tenu par l’ordonnateur (service chargé du suivi du parc mobilier). </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Contrôle d’ajustement (périodique, au minimum en fin d’exercice) entre le fichier des immobilisations / l’état de l’actif et la comptabilité générale (autocontrôle).</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En cas de discordances avec le registre d’inventaire, saisine de l’ordonnateur pour ajustement. Contrôle de supervision contemporain lors du visa de courrier de saisine de l’ordonnateur.</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Contrôle de supervision, lors du diagnostic du processus, de la mise en place effective de ces mesures.</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Établissement et diffusion de la description des modalités d’ajustement entre la comptabilité générale et la comptabilité auxiliaire des immobilisations (état de l’actif – fichier des immobilisations).</a:t>
                      </a:r>
                      <a:br>
                        <a:rPr lang="fr-FR" sz="800" b="0" i="0" u="none" strike="noStrike" dirty="0">
                          <a:solidFill>
                            <a:srgbClr val="000000"/>
                          </a:solidFill>
                          <a:effectLst/>
                          <a:latin typeface="Trebuchet MS" panose="020B0603020202020204" pitchFamily="34" charset="0"/>
                        </a:rPr>
                      </a:br>
                      <a:r>
                        <a:rPr lang="fr-FR" sz="800" b="0" i="0" u="none" strike="noStrike" dirty="0">
                          <a:solidFill>
                            <a:srgbClr val="000000"/>
                          </a:solidFill>
                          <a:effectLst/>
                          <a:latin typeface="Trebuchet MS" panose="020B0603020202020204" pitchFamily="34" charset="0"/>
                        </a:rPr>
                        <a:t>Archivage des copies de courriers de saisine de l’ordonnateur.</a:t>
                      </a:r>
                    </a:p>
                    <a:p>
                      <a:pPr algn="l" fontAlgn="b"/>
                      <a:endParaRPr lang="fr-FR" sz="800" b="0" i="0" u="none" strike="noStrike" dirty="0">
                        <a:solidFill>
                          <a:srgbClr val="000000"/>
                        </a:solidFill>
                        <a:effectLst/>
                        <a:latin typeface="Trebuchet MS" panose="020B0603020202020204" pitchFamily="34" charset="0"/>
                      </a:endParaRPr>
                    </a:p>
                    <a:p>
                      <a:pPr algn="l" fontAlgn="b"/>
                      <a:endParaRPr lang="fr-FR" sz="800" b="0" i="0" u="none" strike="noStrike" dirty="0">
                        <a:solidFill>
                          <a:srgbClr val="000000"/>
                        </a:solidFill>
                        <a:effectLst/>
                        <a:latin typeface="Trebuchet MS" panose="020B0603020202020204" pitchFamily="34" charset="0"/>
                      </a:endParaRPr>
                    </a:p>
                    <a:p>
                      <a:pPr algn="l" fontAlgn="b"/>
                      <a:endParaRPr lang="fr-FR" sz="800" b="0" i="0" u="none" strike="noStrike" dirty="0">
                        <a:solidFill>
                          <a:srgbClr val="000000"/>
                        </a:solidFill>
                        <a:effectLst/>
                        <a:latin typeface="Trebuchet MS" panose="020B0603020202020204" pitchFamily="34" charset="0"/>
                      </a:endParaRPr>
                    </a:p>
                    <a:p>
                      <a:pPr algn="l" fontAlgn="b"/>
                      <a:endParaRPr lang="fr-FR" sz="800" b="0" i="0" u="none" strike="noStrike" dirty="0">
                        <a:solidFill>
                          <a:srgbClr val="000000"/>
                        </a:solidFill>
                        <a:effectLst/>
                        <a:latin typeface="Trebuchet MS" panose="020B0603020202020204" pitchFamily="34" charset="0"/>
                      </a:endParaRPr>
                    </a:p>
                    <a:p>
                      <a:pPr algn="l" fontAlgn="b"/>
                      <a:endParaRPr lang="fr-FR" sz="800" b="0" i="0" u="none" strike="noStrike" dirty="0">
                        <a:solidFill>
                          <a:srgbClr val="000000"/>
                        </a:solidFill>
                        <a:effectLst/>
                        <a:latin typeface="Trebuchet MS" panose="020B0603020202020204" pitchFamily="34" charset="0"/>
                      </a:endParaRPr>
                    </a:p>
                    <a:p>
                      <a:pPr algn="l" fontAlgn="b"/>
                      <a:endParaRPr lang="fr-FR" sz="800" b="0" i="0" u="none" strike="noStrike" dirty="0">
                        <a:solidFill>
                          <a:srgbClr val="000000"/>
                        </a:solidFill>
                        <a:effectLst/>
                        <a:latin typeface="Trebuchet MS" panose="020B0603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1" i="0" u="none" strike="noStrike" dirty="0">
                          <a:solidFill>
                            <a:srgbClr val="000000"/>
                          </a:solidFill>
                          <a:effectLst/>
                          <a:latin typeface="Trebuchet MS" panose="020B0603020202020204" pitchFamily="34" charset="0"/>
                        </a:rPr>
                        <a:t>En cours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85937358"/>
                  </a:ext>
                </a:extLst>
              </a:tr>
            </a:tbl>
          </a:graphicData>
        </a:graphic>
      </p:graphicFrame>
      <p:sp>
        <p:nvSpPr>
          <p:cNvPr id="4" name="Flèche : droite 3">
            <a:extLst>
              <a:ext uri="{FF2B5EF4-FFF2-40B4-BE49-F238E27FC236}">
                <a16:creationId xmlns:a16="http://schemas.microsoft.com/office/drawing/2014/main" id="{54CB81E4-4526-4831-9CE4-3FC299BC0EAD}"/>
              </a:ext>
            </a:extLst>
          </p:cNvPr>
          <p:cNvSpPr/>
          <p:nvPr/>
        </p:nvSpPr>
        <p:spPr>
          <a:xfrm>
            <a:off x="5507116" y="2441360"/>
            <a:ext cx="790112" cy="292963"/>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4092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Parc Immobilier</a:t>
            </a:r>
          </a:p>
        </p:txBody>
      </p:sp>
      <p:sp>
        <p:nvSpPr>
          <p:cNvPr id="5" name="ZoneTexte 4">
            <a:extLst>
              <a:ext uri="{FF2B5EF4-FFF2-40B4-BE49-F238E27FC236}">
                <a16:creationId xmlns:a16="http://schemas.microsoft.com/office/drawing/2014/main" id="{A3A7EC5D-11FE-44E0-9A96-A6E1C89BB88C}"/>
              </a:ext>
            </a:extLst>
          </p:cNvPr>
          <p:cNvSpPr txBox="1"/>
          <p:nvPr/>
        </p:nvSpPr>
        <p:spPr>
          <a:xfrm>
            <a:off x="3864272" y="1516862"/>
            <a:ext cx="6229639" cy="400110"/>
          </a:xfrm>
          <a:prstGeom prst="rect">
            <a:avLst/>
          </a:prstGeom>
          <a:noFill/>
        </p:spPr>
        <p:txBody>
          <a:bodyPr wrap="square" rtlCol="0">
            <a:spAutoFit/>
          </a:bodyPr>
          <a:lstStyle/>
          <a:p>
            <a:r>
              <a:rPr lang="fr-FR" sz="2000" b="1" dirty="0">
                <a:solidFill>
                  <a:srgbClr val="E84242"/>
                </a:solidFill>
                <a:latin typeface="Trebuchet MS" charset="0"/>
              </a:rPr>
              <a:t>Développement du risque</a:t>
            </a:r>
          </a:p>
        </p:txBody>
      </p:sp>
      <p:sp>
        <p:nvSpPr>
          <p:cNvPr id="6" name="ZoneTexte 5">
            <a:extLst>
              <a:ext uri="{FF2B5EF4-FFF2-40B4-BE49-F238E27FC236}">
                <a16:creationId xmlns:a16="http://schemas.microsoft.com/office/drawing/2014/main" id="{0C37B7C8-DC87-43C2-AC35-FDE30D9293E3}"/>
              </a:ext>
            </a:extLst>
          </p:cNvPr>
          <p:cNvSpPr txBox="1"/>
          <p:nvPr/>
        </p:nvSpPr>
        <p:spPr>
          <a:xfrm>
            <a:off x="694944" y="1734672"/>
            <a:ext cx="3222594" cy="369332"/>
          </a:xfrm>
          <a:prstGeom prst="rect">
            <a:avLst/>
          </a:prstGeom>
          <a:noFill/>
        </p:spPr>
        <p:txBody>
          <a:bodyPr wrap="square" rtlCol="0">
            <a:spAutoFit/>
          </a:bodyPr>
          <a:lstStyle/>
          <a:p>
            <a:r>
              <a:rPr lang="fr-FR" dirty="0">
                <a:latin typeface="Trebuchet MS" panose="020B0603020202020204" pitchFamily="34" charset="0"/>
              </a:rPr>
              <a:t>Exemple : Risque 10</a:t>
            </a:r>
          </a:p>
        </p:txBody>
      </p:sp>
      <p:pic>
        <p:nvPicPr>
          <p:cNvPr id="4" name="Image 3">
            <a:extLst>
              <a:ext uri="{FF2B5EF4-FFF2-40B4-BE49-F238E27FC236}">
                <a16:creationId xmlns:a16="http://schemas.microsoft.com/office/drawing/2014/main" id="{04028054-C200-4B49-A2D8-6CC0228DE19B}"/>
              </a:ext>
            </a:extLst>
          </p:cNvPr>
          <p:cNvPicPr>
            <a:picLocks noChangeAspect="1"/>
          </p:cNvPicPr>
          <p:nvPr/>
        </p:nvPicPr>
        <p:blipFill>
          <a:blip r:embed="rId2"/>
          <a:stretch>
            <a:fillRect/>
          </a:stretch>
        </p:blipFill>
        <p:spPr>
          <a:xfrm>
            <a:off x="898390" y="2609309"/>
            <a:ext cx="10408920" cy="2331720"/>
          </a:xfrm>
          <a:prstGeom prst="rect">
            <a:avLst/>
          </a:prstGeom>
        </p:spPr>
      </p:pic>
    </p:spTree>
    <p:extLst>
      <p:ext uri="{BB962C8B-B14F-4D97-AF65-F5344CB8AC3E}">
        <p14:creationId xmlns:p14="http://schemas.microsoft.com/office/powerpoint/2010/main" val="123105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Parc Immobilier</a:t>
            </a:r>
          </a:p>
        </p:txBody>
      </p:sp>
      <p:pic>
        <p:nvPicPr>
          <p:cNvPr id="7" name="Image 6">
            <a:extLst>
              <a:ext uri="{FF2B5EF4-FFF2-40B4-BE49-F238E27FC236}">
                <a16:creationId xmlns:a16="http://schemas.microsoft.com/office/drawing/2014/main" id="{2CDEE856-7398-40E7-AC0E-E032AB52C4B7}"/>
              </a:ext>
            </a:extLst>
          </p:cNvPr>
          <p:cNvPicPr>
            <a:picLocks noChangeAspect="1"/>
          </p:cNvPicPr>
          <p:nvPr/>
        </p:nvPicPr>
        <p:blipFill>
          <a:blip r:embed="rId2"/>
          <a:stretch>
            <a:fillRect/>
          </a:stretch>
        </p:blipFill>
        <p:spPr>
          <a:xfrm>
            <a:off x="6733230" y="1142436"/>
            <a:ext cx="4776499" cy="4347686"/>
          </a:xfrm>
          <a:prstGeom prst="rect">
            <a:avLst/>
          </a:prstGeom>
        </p:spPr>
      </p:pic>
      <p:sp>
        <p:nvSpPr>
          <p:cNvPr id="8" name="Flèche : droite 7">
            <a:extLst>
              <a:ext uri="{FF2B5EF4-FFF2-40B4-BE49-F238E27FC236}">
                <a16:creationId xmlns:a16="http://schemas.microsoft.com/office/drawing/2014/main" id="{C52F1338-03AF-49C3-9511-1C4FB9928D2E}"/>
              </a:ext>
            </a:extLst>
          </p:cNvPr>
          <p:cNvSpPr/>
          <p:nvPr/>
        </p:nvSpPr>
        <p:spPr>
          <a:xfrm>
            <a:off x="5631853" y="2869707"/>
            <a:ext cx="972686" cy="477175"/>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0DD1CB1D-8A9A-4296-8173-C879A6C9F7F2}"/>
              </a:ext>
            </a:extLst>
          </p:cNvPr>
          <p:cNvPicPr>
            <a:picLocks noChangeAspect="1"/>
          </p:cNvPicPr>
          <p:nvPr/>
        </p:nvPicPr>
        <p:blipFill>
          <a:blip r:embed="rId3"/>
          <a:stretch>
            <a:fillRect/>
          </a:stretch>
        </p:blipFill>
        <p:spPr>
          <a:xfrm>
            <a:off x="-3272" y="1142436"/>
            <a:ext cx="5462043" cy="4511114"/>
          </a:xfrm>
          <a:prstGeom prst="rect">
            <a:avLst/>
          </a:prstGeom>
        </p:spPr>
      </p:pic>
    </p:spTree>
    <p:extLst>
      <p:ext uri="{BB962C8B-B14F-4D97-AF65-F5344CB8AC3E}">
        <p14:creationId xmlns:p14="http://schemas.microsoft.com/office/powerpoint/2010/main" val="287202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Rémunérations</a:t>
            </a:r>
          </a:p>
        </p:txBody>
      </p:sp>
      <p:graphicFrame>
        <p:nvGraphicFramePr>
          <p:cNvPr id="4" name="Tableau 3">
            <a:extLst>
              <a:ext uri="{FF2B5EF4-FFF2-40B4-BE49-F238E27FC236}">
                <a16:creationId xmlns:a16="http://schemas.microsoft.com/office/drawing/2014/main" id="{6A148473-E744-4EB1-9F6A-8E2F858BC040}"/>
              </a:ext>
            </a:extLst>
          </p:cNvPr>
          <p:cNvGraphicFramePr>
            <a:graphicFrameLocks noGrp="1"/>
          </p:cNvGraphicFramePr>
          <p:nvPr>
            <p:extLst>
              <p:ext uri="{D42A27DB-BD31-4B8C-83A1-F6EECF244321}">
                <p14:modId xmlns:p14="http://schemas.microsoft.com/office/powerpoint/2010/main" val="2914705304"/>
              </p:ext>
            </p:extLst>
          </p:nvPr>
        </p:nvGraphicFramePr>
        <p:xfrm>
          <a:off x="1063604" y="1086593"/>
          <a:ext cx="10064792" cy="4541846"/>
        </p:xfrm>
        <a:graphic>
          <a:graphicData uri="http://schemas.openxmlformats.org/drawingml/2006/table">
            <a:tbl>
              <a:tblPr/>
              <a:tblGrid>
                <a:gridCol w="247720">
                  <a:extLst>
                    <a:ext uri="{9D8B030D-6E8A-4147-A177-3AD203B41FA5}">
                      <a16:colId xmlns:a16="http://schemas.microsoft.com/office/drawing/2014/main" val="1024835553"/>
                    </a:ext>
                  </a:extLst>
                </a:gridCol>
                <a:gridCol w="1926716">
                  <a:extLst>
                    <a:ext uri="{9D8B030D-6E8A-4147-A177-3AD203B41FA5}">
                      <a16:colId xmlns:a16="http://schemas.microsoft.com/office/drawing/2014/main" val="3315631530"/>
                    </a:ext>
                  </a:extLst>
                </a:gridCol>
                <a:gridCol w="2321233">
                  <a:extLst>
                    <a:ext uri="{9D8B030D-6E8A-4147-A177-3AD203B41FA5}">
                      <a16:colId xmlns:a16="http://schemas.microsoft.com/office/drawing/2014/main" val="1186607952"/>
                    </a:ext>
                  </a:extLst>
                </a:gridCol>
                <a:gridCol w="697287">
                  <a:extLst>
                    <a:ext uri="{9D8B030D-6E8A-4147-A177-3AD203B41FA5}">
                      <a16:colId xmlns:a16="http://schemas.microsoft.com/office/drawing/2014/main" val="3708285576"/>
                    </a:ext>
                  </a:extLst>
                </a:gridCol>
                <a:gridCol w="669763">
                  <a:extLst>
                    <a:ext uri="{9D8B030D-6E8A-4147-A177-3AD203B41FA5}">
                      <a16:colId xmlns:a16="http://schemas.microsoft.com/office/drawing/2014/main" val="819280942"/>
                    </a:ext>
                  </a:extLst>
                </a:gridCol>
                <a:gridCol w="567004">
                  <a:extLst>
                    <a:ext uri="{9D8B030D-6E8A-4147-A177-3AD203B41FA5}">
                      <a16:colId xmlns:a16="http://schemas.microsoft.com/office/drawing/2014/main" val="459908510"/>
                    </a:ext>
                  </a:extLst>
                </a:gridCol>
                <a:gridCol w="528470">
                  <a:extLst>
                    <a:ext uri="{9D8B030D-6E8A-4147-A177-3AD203B41FA5}">
                      <a16:colId xmlns:a16="http://schemas.microsoft.com/office/drawing/2014/main" val="1815940546"/>
                    </a:ext>
                  </a:extLst>
                </a:gridCol>
                <a:gridCol w="456907">
                  <a:extLst>
                    <a:ext uri="{9D8B030D-6E8A-4147-A177-3AD203B41FA5}">
                      <a16:colId xmlns:a16="http://schemas.microsoft.com/office/drawing/2014/main" val="1849548902"/>
                    </a:ext>
                  </a:extLst>
                </a:gridCol>
                <a:gridCol w="456907">
                  <a:extLst>
                    <a:ext uri="{9D8B030D-6E8A-4147-A177-3AD203B41FA5}">
                      <a16:colId xmlns:a16="http://schemas.microsoft.com/office/drawing/2014/main" val="2470716293"/>
                    </a:ext>
                  </a:extLst>
                </a:gridCol>
                <a:gridCol w="456907">
                  <a:extLst>
                    <a:ext uri="{9D8B030D-6E8A-4147-A177-3AD203B41FA5}">
                      <a16:colId xmlns:a16="http://schemas.microsoft.com/office/drawing/2014/main" val="537918471"/>
                    </a:ext>
                  </a:extLst>
                </a:gridCol>
                <a:gridCol w="528470">
                  <a:extLst>
                    <a:ext uri="{9D8B030D-6E8A-4147-A177-3AD203B41FA5}">
                      <a16:colId xmlns:a16="http://schemas.microsoft.com/office/drawing/2014/main" val="3082875310"/>
                    </a:ext>
                  </a:extLst>
                </a:gridCol>
                <a:gridCol w="555995">
                  <a:extLst>
                    <a:ext uri="{9D8B030D-6E8A-4147-A177-3AD203B41FA5}">
                      <a16:colId xmlns:a16="http://schemas.microsoft.com/office/drawing/2014/main" val="74046002"/>
                    </a:ext>
                  </a:extLst>
                </a:gridCol>
                <a:gridCol w="651413">
                  <a:extLst>
                    <a:ext uri="{9D8B030D-6E8A-4147-A177-3AD203B41FA5}">
                      <a16:colId xmlns:a16="http://schemas.microsoft.com/office/drawing/2014/main" val="1908268743"/>
                    </a:ext>
                  </a:extLst>
                </a:gridCol>
              </a:tblGrid>
              <a:tr h="149876">
                <a:tc rowSpan="2">
                  <a:txBody>
                    <a:bodyPr/>
                    <a:lstStyle/>
                    <a:p>
                      <a:pPr algn="ctr" fontAlgn="ctr"/>
                      <a:r>
                        <a:rPr lang="fr-FR" sz="800" b="1" i="0" u="none" strike="noStrike" dirty="0">
                          <a:solidFill>
                            <a:srgbClr val="FFFFFF"/>
                          </a:solidFill>
                          <a:effectLst/>
                          <a:latin typeface="Trebuchet MS" panose="020B0603020202020204" pitchFamily="34" charset="0"/>
                        </a:rPr>
                        <a:t>No</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Trebuchet MS" panose="020B0603020202020204" pitchFamily="34" charset="0"/>
                        </a:rPr>
                        <a:t>Risque</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Trebuchet MS" panose="020B0603020202020204" pitchFamily="34" charset="0"/>
                        </a:rPr>
                        <a:t>Description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Trebuchet MS" panose="020B0603020202020204" pitchFamily="34" charset="0"/>
                        </a:rPr>
                        <a:t>Risque Inhérent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800" b="1" i="0" u="none" strike="noStrike" dirty="0">
                          <a:solidFill>
                            <a:srgbClr val="FFFFFF"/>
                          </a:solidFill>
                          <a:effectLst/>
                          <a:latin typeface="Trebuchet MS" panose="020B0603020202020204" pitchFamily="34" charset="0"/>
                        </a:rPr>
                        <a:t>Risque Résiduel</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gridSpan="7">
                  <a:txBody>
                    <a:bodyPr/>
                    <a:lstStyle/>
                    <a:p>
                      <a:pPr algn="ctr" fontAlgn="b"/>
                      <a:r>
                        <a:rPr lang="fr-FR" sz="800" b="1" i="0" u="none" strike="noStrike" dirty="0">
                          <a:solidFill>
                            <a:srgbClr val="FFFFFF"/>
                          </a:solidFill>
                          <a:effectLst/>
                          <a:latin typeface="Trebuchet MS" panose="020B0603020202020204" pitchFamily="34" charset="0"/>
                        </a:rPr>
                        <a:t>Plan d'action</a:t>
                      </a:r>
                    </a:p>
                  </a:txBody>
                  <a:tcPr marL="4636" marR="4636" marT="46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800" b="1" i="0" u="none" strike="noStrike" dirty="0">
                          <a:solidFill>
                            <a:srgbClr val="FFFFFF"/>
                          </a:solidFill>
                          <a:effectLst/>
                          <a:latin typeface="Trebuchet MS" panose="020B0603020202020204" pitchFamily="34" charset="0"/>
                        </a:rPr>
                        <a:t>Phase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2399674684"/>
                  </a:ext>
                </a:extLst>
              </a:tr>
              <a:tr h="294262">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FFFFFF"/>
                          </a:solidFill>
                          <a:effectLst/>
                          <a:latin typeface="Trebuchet MS" panose="020B0603020202020204" pitchFamily="34" charset="0"/>
                        </a:rPr>
                        <a:t>A mettre en place</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En cours</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Réalisé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800" b="1" i="0" u="none" strike="noStrike" dirty="0">
                          <a:solidFill>
                            <a:srgbClr val="FFFFFF"/>
                          </a:solidFill>
                          <a:effectLst/>
                          <a:latin typeface="Trebuchet MS" panose="020B0603020202020204" pitchFamily="34" charset="0"/>
                        </a:rPr>
                        <a:t># Plan d'action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298329442"/>
                  </a:ext>
                </a:extLst>
              </a:tr>
              <a:tr h="294262">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1</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Enregistrement comptable sur un compte erroné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Les rémunérations ont été enregistrées sur une mauvaise imputation.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p>
                      <a:pPr algn="ctr" fontAlgn="ctr"/>
                      <a:endParaRPr lang="fr-FR" sz="800" b="1" i="0" u="none" strike="noStrike" dirty="0">
                        <a:solidFill>
                          <a:srgbClr val="000000"/>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90102858"/>
                  </a:ext>
                </a:extLst>
              </a:tr>
              <a:tr h="294262">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2</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Enregistrement comptable sur un compte erroné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Les cotisations sociales ont été enregistrées sur une mauvaise imputation. </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sng" strike="noStrike" dirty="0">
                          <a:solidFill>
                            <a:srgbClr val="0563C1"/>
                          </a:solidFill>
                          <a:effectLst/>
                          <a:highlight>
                            <a:srgbClr val="FFFFFF"/>
                          </a:highlight>
                          <a:latin typeface="Trebuchet MS" panose="020B0603020202020204" pitchFamily="34" charset="0"/>
                          <a:hlinkClick r:id="rId2" action="ppaction://hlinkfile"/>
                        </a:rPr>
                        <a:t>0</a:t>
                      </a:r>
                      <a:endParaRPr lang="fr-FR" sz="800" b="0" i="0" u="sng" strike="noStrike" dirty="0">
                        <a:solidFill>
                          <a:srgbClr val="0563C1"/>
                        </a:solidFill>
                        <a:effectLst/>
                        <a:highlight>
                          <a:srgbClr val="FFFFFF"/>
                        </a:highligh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highlight>
                            <a:srgbClr val="FFFFFF"/>
                          </a:highligh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58812747"/>
                  </a:ext>
                </a:extLst>
              </a:tr>
              <a:tr h="294262">
                <a:tc>
                  <a:txBody>
                    <a:bodyPr/>
                    <a:lstStyle/>
                    <a:p>
                      <a:pPr algn="ctr" fontAlgn="ctr"/>
                      <a:r>
                        <a:rPr lang="fr-FR" sz="800" b="0" i="0" u="none" strike="noStrike" dirty="0">
                          <a:solidFill>
                            <a:srgbClr val="000000"/>
                          </a:solidFill>
                          <a:effectLst/>
                          <a:latin typeface="Trebuchet MS" panose="020B0603020202020204" pitchFamily="34" charset="0"/>
                        </a:rPr>
                        <a:t>3</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Enregistrement comptable sur un compte erroné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Des avances ou acomptes sur rémunérations ont été enregistrés sur une mauvaise imputation.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78066184"/>
                  </a:ext>
                </a:extLst>
              </a:tr>
              <a:tr h="583034">
                <a:tc>
                  <a:txBody>
                    <a:bodyPr/>
                    <a:lstStyle/>
                    <a:p>
                      <a:pPr algn="ctr" fontAlgn="ctr"/>
                      <a:r>
                        <a:rPr lang="fr-FR" sz="800" b="0" i="0" u="none" strike="noStrike" dirty="0">
                          <a:solidFill>
                            <a:srgbClr val="000000"/>
                          </a:solidFill>
                          <a:effectLst/>
                          <a:latin typeface="Trebuchet MS" panose="020B0603020202020204" pitchFamily="34" charset="0"/>
                        </a:rPr>
                        <a:t>4</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Enregistrements en comptabilité budgétaire erronés</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L’écriture a été enregistrée sur une mauvaise imputation budgétaire (incohérence entre la nature de la dépense et l’imputation budgétaire proposée par l’ordonnateur).</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0</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6330693"/>
                  </a:ext>
                </a:extLst>
              </a:tr>
              <a:tr h="727420">
                <a:tc>
                  <a:txBody>
                    <a:bodyPr/>
                    <a:lstStyle/>
                    <a:p>
                      <a:pPr algn="ctr" fontAlgn="ctr"/>
                      <a:r>
                        <a:rPr lang="fr-FR" sz="800" b="0" i="0" u="none" strike="noStrike" dirty="0">
                          <a:solidFill>
                            <a:srgbClr val="000000"/>
                          </a:solidFill>
                          <a:effectLst/>
                          <a:latin typeface="Trebuchet MS" panose="020B0603020202020204" pitchFamily="34" charset="0"/>
                        </a:rPr>
                        <a:t>5</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Absence de paiement dans les délais, ou paiement dans les délais mais sans contrôle</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Non respect de l’obligation de résultat à satisfaire dans des temps contraints : respecter la date de règlement mensuel tout en assurant un contrôle efficient, alors même que le fichier paye est reçu quelques jours avant la date de règlement.</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0</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#DIV/0!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2794166"/>
                  </a:ext>
                </a:extLst>
              </a:tr>
              <a:tr h="294262">
                <a:tc>
                  <a:txBody>
                    <a:bodyPr/>
                    <a:lstStyle/>
                    <a:p>
                      <a:pPr algn="ctr" fontAlgn="ctr"/>
                      <a:r>
                        <a:rPr lang="fr-FR" sz="800" b="0" i="0" u="none" strike="noStrike" dirty="0">
                          <a:solidFill>
                            <a:srgbClr val="000000"/>
                          </a:solidFill>
                          <a:effectLst/>
                          <a:latin typeface="Trebuchet MS" panose="020B0603020202020204" pitchFamily="34" charset="0"/>
                        </a:rPr>
                        <a:t>6</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Pièces justificatives insuffisantes ou erronées</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Les pièces justificatives sont manquantes ou incomplètes.</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14606239"/>
                  </a:ext>
                </a:extLst>
              </a:tr>
              <a:tr h="438648">
                <a:tc>
                  <a:txBody>
                    <a:bodyPr/>
                    <a:lstStyle/>
                    <a:p>
                      <a:pPr algn="ctr" fontAlgn="ctr"/>
                      <a:r>
                        <a:rPr lang="fr-FR" sz="800" b="0" i="0" u="none" strike="noStrike" dirty="0">
                          <a:solidFill>
                            <a:srgbClr val="000000"/>
                          </a:solidFill>
                          <a:effectLst/>
                          <a:latin typeface="Trebuchet MS" panose="020B0603020202020204" pitchFamily="34" charset="0"/>
                        </a:rPr>
                        <a:t>7</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Pièces justificatives insuffisantes ou erronées</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Les modalités de contrôle ne sont pas respectées (présence des pièces justificatives, mentions devant y figurer).</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97034698"/>
                  </a:ext>
                </a:extLst>
              </a:tr>
              <a:tr h="438648">
                <a:tc>
                  <a:txBody>
                    <a:bodyPr/>
                    <a:lstStyle/>
                    <a:p>
                      <a:pPr algn="ctr" fontAlgn="ctr"/>
                      <a:r>
                        <a:rPr lang="fr-FR" sz="800" b="0" i="0" u="none" strike="noStrike" dirty="0">
                          <a:solidFill>
                            <a:srgbClr val="000000"/>
                          </a:solidFill>
                          <a:effectLst/>
                          <a:latin typeface="Trebuchet MS" panose="020B0603020202020204" pitchFamily="34" charset="0"/>
                        </a:rPr>
                        <a:t>8</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Pièces justificatives insuffisantes ou erronées</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Les pièces justificatives ne permettent pas à l’agent comptable de verser les acomptes et/ou de les récupérer.</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51519485"/>
                  </a:ext>
                </a:extLst>
              </a:tr>
              <a:tr h="294262">
                <a:tc>
                  <a:txBody>
                    <a:bodyPr/>
                    <a:lstStyle/>
                    <a:p>
                      <a:pPr algn="ctr" fontAlgn="ctr"/>
                      <a:r>
                        <a:rPr lang="fr-FR" sz="800" b="0" i="0" u="none" strike="noStrike" dirty="0">
                          <a:solidFill>
                            <a:srgbClr val="000000"/>
                          </a:solidFill>
                          <a:effectLst/>
                          <a:latin typeface="Trebuchet MS" panose="020B0603020202020204" pitchFamily="34" charset="0"/>
                        </a:rPr>
                        <a:t>9</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Application erronée des règles de calcul</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Le montant de la rémunération et/ou des cotisations sociales est erroné.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1</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1</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24752383"/>
                  </a:ext>
                </a:extLst>
              </a:tr>
              <a:tr h="438648">
                <a:tc>
                  <a:txBody>
                    <a:bodyPr/>
                    <a:lstStyle/>
                    <a:p>
                      <a:pPr algn="ctr" fontAlgn="ctr"/>
                      <a:r>
                        <a:rPr lang="fr-FR" sz="800" b="0" i="0" u="none" strike="noStrike" dirty="0">
                          <a:solidFill>
                            <a:srgbClr val="000000"/>
                          </a:solidFill>
                          <a:effectLst/>
                          <a:latin typeface="Trebuchet MS" panose="020B0603020202020204" pitchFamily="34" charset="0"/>
                        </a:rPr>
                        <a:t>10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Application erronée des règles de calcul</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Opérations complexes ou à fort enjeu, notamment celles portant sur les primes et les cotisations sociales.</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élevé</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800" b="0" i="0" u="none" strike="noStrike" dirty="0">
                          <a:solidFill>
                            <a:srgbClr val="000000"/>
                          </a:solidFill>
                          <a:effectLst/>
                          <a:latin typeface="Trebuchet MS" panose="020B0603020202020204" pitchFamily="34" charset="0"/>
                        </a:rPr>
                        <a:t>Risque moyen</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800" b="0" i="0" u="none" strike="noStrike" dirty="0">
                          <a:solidFill>
                            <a:srgbClr val="000000"/>
                          </a:solidFill>
                          <a:effectLst/>
                          <a:latin typeface="Trebuchet MS" panose="020B0603020202020204" pitchFamily="34" charset="0"/>
                        </a:rPr>
                        <a:t>2</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100,00%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dirty="0">
                          <a:solidFill>
                            <a:srgbClr val="000000"/>
                          </a:solidFill>
                          <a:effectLst/>
                          <a:latin typeface="Trebuchet MS" panose="020B0603020202020204" pitchFamily="34" charset="0"/>
                        </a:rPr>
                        <a:t>0,00%</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sng" strike="noStrike" dirty="0">
                          <a:solidFill>
                            <a:srgbClr val="0563C1"/>
                          </a:solidFill>
                          <a:effectLst/>
                          <a:latin typeface="Trebuchet MS" panose="020B0603020202020204" pitchFamily="34" charset="0"/>
                          <a:hlinkClick r:id="rId2" action="ppaction://hlinkfile"/>
                        </a:rPr>
                        <a:t>2</a:t>
                      </a:r>
                      <a:endParaRPr lang="fr-FR" sz="800" b="0" i="0" u="sng" strike="noStrike" dirty="0">
                        <a:solidFill>
                          <a:srgbClr val="0563C1"/>
                        </a:solidFill>
                        <a:effectLst/>
                        <a:latin typeface="Trebuchet MS" panose="020B0603020202020204" pitchFamily="34" charset="0"/>
                      </a:endParaRP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636" marR="4636" marT="4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51111957"/>
                  </a:ext>
                </a:extLst>
              </a:tr>
            </a:tbl>
          </a:graphicData>
        </a:graphic>
      </p:graphicFrame>
      <p:sp>
        <p:nvSpPr>
          <p:cNvPr id="5" name="Rectangle 4">
            <a:extLst>
              <a:ext uri="{FF2B5EF4-FFF2-40B4-BE49-F238E27FC236}">
                <a16:creationId xmlns:a16="http://schemas.microsoft.com/office/drawing/2014/main" id="{7D54E397-F880-458C-A26C-DEEA54711A85}"/>
              </a:ext>
            </a:extLst>
          </p:cNvPr>
          <p:cNvSpPr/>
          <p:nvPr/>
        </p:nvSpPr>
        <p:spPr>
          <a:xfrm>
            <a:off x="7604449" y="600710"/>
            <a:ext cx="1716832" cy="4105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rebuchet MS" panose="020B0603020202020204" pitchFamily="34" charset="0"/>
                <a:cs typeface="Calibri" panose="020F0502020204030204" pitchFamily="34" charset="0"/>
              </a:rPr>
              <a:t>Conservation du niveau de risque</a:t>
            </a:r>
          </a:p>
        </p:txBody>
      </p:sp>
      <p:sp>
        <p:nvSpPr>
          <p:cNvPr id="6" name="Rectangle 5">
            <a:extLst>
              <a:ext uri="{FF2B5EF4-FFF2-40B4-BE49-F238E27FC236}">
                <a16:creationId xmlns:a16="http://schemas.microsoft.com/office/drawing/2014/main" id="{8E86DCAA-7E7F-4B52-B27C-9ED08E06E0E6}"/>
              </a:ext>
            </a:extLst>
          </p:cNvPr>
          <p:cNvSpPr/>
          <p:nvPr/>
        </p:nvSpPr>
        <p:spPr>
          <a:xfrm>
            <a:off x="7075055" y="56882"/>
            <a:ext cx="2311539" cy="4105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rebuchet MS" panose="020B0603020202020204" pitchFamily="34" charset="0"/>
                <a:cs typeface="Calibri" panose="020F0502020204030204" pitchFamily="34" charset="0"/>
              </a:rPr>
              <a:t>Le plan d’action ne dépend pas de l’AC qui a joué un rôle d’alerte</a:t>
            </a:r>
          </a:p>
        </p:txBody>
      </p:sp>
      <p:cxnSp>
        <p:nvCxnSpPr>
          <p:cNvPr id="7" name="Connecteur droit avec flèche 6">
            <a:extLst>
              <a:ext uri="{FF2B5EF4-FFF2-40B4-BE49-F238E27FC236}">
                <a16:creationId xmlns:a16="http://schemas.microsoft.com/office/drawing/2014/main" id="{EF231312-5CCB-400B-8FBC-FEA370E36903}"/>
              </a:ext>
            </a:extLst>
          </p:cNvPr>
          <p:cNvCxnSpPr/>
          <p:nvPr/>
        </p:nvCxnSpPr>
        <p:spPr>
          <a:xfrm rot="16200000" flipV="1">
            <a:off x="9611100" y="281880"/>
            <a:ext cx="1715934" cy="1676486"/>
          </a:xfrm>
          <a:prstGeom prst="bentConnector3">
            <a:avLst>
              <a:gd name="adj1" fmla="val 99482"/>
            </a:avLst>
          </a:prstGeom>
          <a:ln w="19050">
            <a:solidFill>
              <a:srgbClr val="E8424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164C4B79-D5E5-4F33-AFF1-5350DB03B5A1}"/>
              </a:ext>
            </a:extLst>
          </p:cNvPr>
          <p:cNvCxnSpPr/>
          <p:nvPr/>
        </p:nvCxnSpPr>
        <p:spPr>
          <a:xfrm rot="16200000" flipV="1">
            <a:off x="9108453" y="1084125"/>
            <a:ext cx="2375756" cy="1819471"/>
          </a:xfrm>
          <a:prstGeom prst="bentConnector3">
            <a:avLst>
              <a:gd name="adj1" fmla="val 99878"/>
            </a:avLst>
          </a:prstGeom>
          <a:ln w="28575">
            <a:solidFill>
              <a:srgbClr val="E8424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951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A16DD51-9DE0-4F2F-B0F6-12CF9B98B680}"/>
              </a:ext>
            </a:extLst>
          </p:cNvPr>
          <p:cNvSpPr txBox="1"/>
          <p:nvPr/>
        </p:nvSpPr>
        <p:spPr>
          <a:xfrm>
            <a:off x="202416" y="1015594"/>
            <a:ext cx="6229639" cy="400110"/>
          </a:xfrm>
          <a:prstGeom prst="rect">
            <a:avLst/>
          </a:prstGeom>
          <a:noFill/>
        </p:spPr>
        <p:txBody>
          <a:bodyPr wrap="square" rtlCol="0">
            <a:spAutoFit/>
          </a:bodyPr>
          <a:lstStyle/>
          <a:p>
            <a:r>
              <a:rPr lang="fr-FR" sz="2000" b="1" dirty="0">
                <a:solidFill>
                  <a:srgbClr val="E84242"/>
                </a:solidFill>
                <a:latin typeface="Trebuchet MS" charset="0"/>
              </a:rPr>
              <a:t>Plans d’action </a:t>
            </a:r>
          </a:p>
        </p:txBody>
      </p:sp>
      <p:sp>
        <p:nvSpPr>
          <p:cNvPr id="9" name="ZoneTexte 8">
            <a:extLst>
              <a:ext uri="{FF2B5EF4-FFF2-40B4-BE49-F238E27FC236}">
                <a16:creationId xmlns:a16="http://schemas.microsoft.com/office/drawing/2014/main" id="{65618A0D-BBE5-4A7D-8F74-339D0FE9EE54}"/>
              </a:ext>
            </a:extLst>
          </p:cNvPr>
          <p:cNvSpPr txBox="1"/>
          <p:nvPr/>
        </p:nvSpPr>
        <p:spPr>
          <a:xfrm>
            <a:off x="8082827" y="1639368"/>
            <a:ext cx="3030204" cy="400110"/>
          </a:xfrm>
          <a:prstGeom prst="rect">
            <a:avLst/>
          </a:prstGeom>
          <a:noFill/>
        </p:spPr>
        <p:txBody>
          <a:bodyPr wrap="square" rtlCol="0">
            <a:spAutoFit/>
          </a:bodyPr>
          <a:lstStyle/>
          <a:p>
            <a:r>
              <a:rPr lang="fr-FR" sz="2000" b="1" dirty="0">
                <a:solidFill>
                  <a:srgbClr val="E84242"/>
                </a:solidFill>
                <a:latin typeface="Trebuchet MS" charset="0"/>
              </a:rPr>
              <a:t>Exemple : Risque 10</a:t>
            </a:r>
          </a:p>
        </p:txBody>
      </p:sp>
      <p:sp>
        <p:nvSpPr>
          <p:cNvPr id="7" name="ZoneTexte 6">
            <a:extLst>
              <a:ext uri="{FF2B5EF4-FFF2-40B4-BE49-F238E27FC236}">
                <a16:creationId xmlns:a16="http://schemas.microsoft.com/office/drawing/2014/main" id="{B7AF0822-2909-4936-9BB9-29D3CF3E5146}"/>
              </a:ext>
            </a:extLst>
          </p:cNvPr>
          <p:cNvSpPr txBox="1"/>
          <p:nvPr/>
        </p:nvSpPr>
        <p:spPr>
          <a:xfrm>
            <a:off x="517390" y="271375"/>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Rémunérations</a:t>
            </a:r>
          </a:p>
        </p:txBody>
      </p:sp>
      <p:graphicFrame>
        <p:nvGraphicFramePr>
          <p:cNvPr id="4" name="Tableau 3">
            <a:extLst>
              <a:ext uri="{FF2B5EF4-FFF2-40B4-BE49-F238E27FC236}">
                <a16:creationId xmlns:a16="http://schemas.microsoft.com/office/drawing/2014/main" id="{AB819ECD-7864-4770-AE11-04738683F4A6}"/>
              </a:ext>
            </a:extLst>
          </p:cNvPr>
          <p:cNvGraphicFramePr>
            <a:graphicFrameLocks noGrp="1"/>
          </p:cNvGraphicFramePr>
          <p:nvPr>
            <p:extLst>
              <p:ext uri="{D42A27DB-BD31-4B8C-83A1-F6EECF244321}">
                <p14:modId xmlns:p14="http://schemas.microsoft.com/office/powerpoint/2010/main" val="4250423732"/>
              </p:ext>
            </p:extLst>
          </p:nvPr>
        </p:nvGraphicFramePr>
        <p:xfrm>
          <a:off x="202417" y="1611757"/>
          <a:ext cx="6229639" cy="3634486"/>
        </p:xfrm>
        <a:graphic>
          <a:graphicData uri="http://schemas.openxmlformats.org/drawingml/2006/table">
            <a:tbl>
              <a:tblPr/>
              <a:tblGrid>
                <a:gridCol w="677371">
                  <a:extLst>
                    <a:ext uri="{9D8B030D-6E8A-4147-A177-3AD203B41FA5}">
                      <a16:colId xmlns:a16="http://schemas.microsoft.com/office/drawing/2014/main" val="1538698544"/>
                    </a:ext>
                  </a:extLst>
                </a:gridCol>
                <a:gridCol w="677371">
                  <a:extLst>
                    <a:ext uri="{9D8B030D-6E8A-4147-A177-3AD203B41FA5}">
                      <a16:colId xmlns:a16="http://schemas.microsoft.com/office/drawing/2014/main" val="469192005"/>
                    </a:ext>
                  </a:extLst>
                </a:gridCol>
                <a:gridCol w="840593">
                  <a:extLst>
                    <a:ext uri="{9D8B030D-6E8A-4147-A177-3AD203B41FA5}">
                      <a16:colId xmlns:a16="http://schemas.microsoft.com/office/drawing/2014/main" val="3599056231"/>
                    </a:ext>
                  </a:extLst>
                </a:gridCol>
                <a:gridCol w="783466">
                  <a:extLst>
                    <a:ext uri="{9D8B030D-6E8A-4147-A177-3AD203B41FA5}">
                      <a16:colId xmlns:a16="http://schemas.microsoft.com/office/drawing/2014/main" val="982692487"/>
                    </a:ext>
                  </a:extLst>
                </a:gridCol>
                <a:gridCol w="677371">
                  <a:extLst>
                    <a:ext uri="{9D8B030D-6E8A-4147-A177-3AD203B41FA5}">
                      <a16:colId xmlns:a16="http://schemas.microsoft.com/office/drawing/2014/main" val="3815598200"/>
                    </a:ext>
                  </a:extLst>
                </a:gridCol>
                <a:gridCol w="783466">
                  <a:extLst>
                    <a:ext uri="{9D8B030D-6E8A-4147-A177-3AD203B41FA5}">
                      <a16:colId xmlns:a16="http://schemas.microsoft.com/office/drawing/2014/main" val="2979468481"/>
                    </a:ext>
                  </a:extLst>
                </a:gridCol>
                <a:gridCol w="824271">
                  <a:extLst>
                    <a:ext uri="{9D8B030D-6E8A-4147-A177-3AD203B41FA5}">
                      <a16:colId xmlns:a16="http://schemas.microsoft.com/office/drawing/2014/main" val="1295024767"/>
                    </a:ext>
                  </a:extLst>
                </a:gridCol>
                <a:gridCol w="965730">
                  <a:extLst>
                    <a:ext uri="{9D8B030D-6E8A-4147-A177-3AD203B41FA5}">
                      <a16:colId xmlns:a16="http://schemas.microsoft.com/office/drawing/2014/main" val="3713334923"/>
                    </a:ext>
                  </a:extLst>
                </a:gridCol>
              </a:tblGrid>
              <a:tr h="171746">
                <a:tc gridSpan="7">
                  <a:txBody>
                    <a:bodyPr/>
                    <a:lstStyle/>
                    <a:p>
                      <a:pPr algn="ctr" fontAlgn="b"/>
                      <a:r>
                        <a:rPr lang="fr-FR" sz="900" b="1" i="0" u="none" strike="noStrike">
                          <a:solidFill>
                            <a:srgbClr val="FFFFFF"/>
                          </a:solidFill>
                          <a:effectLst/>
                          <a:latin typeface="Trebuchet MS" panose="020B0603020202020204" pitchFamily="34" charset="0"/>
                        </a:rPr>
                        <a:t>Plan d'action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900" b="1" i="0" u="none" strike="noStrike" dirty="0">
                          <a:solidFill>
                            <a:srgbClr val="FFFFFF"/>
                          </a:solidFill>
                          <a:effectLst/>
                          <a:latin typeface="Trebuchet MS" panose="020B0603020202020204" pitchFamily="34" charset="0"/>
                        </a:rPr>
                        <a:t>Phase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775997192"/>
                  </a:ext>
                </a:extLst>
              </a:tr>
              <a:tr h="264774">
                <a:tc>
                  <a:txBody>
                    <a:bodyPr/>
                    <a:lstStyle/>
                    <a:p>
                      <a:pPr algn="ctr" fontAlgn="ctr"/>
                      <a:r>
                        <a:rPr lang="fr-FR" sz="900" b="1" i="0" u="none" strike="noStrike">
                          <a:solidFill>
                            <a:srgbClr val="FFFFFF"/>
                          </a:solidFill>
                          <a:effectLst/>
                          <a:latin typeface="Trebuchet MS" panose="020B0603020202020204" pitchFamily="34" charset="0"/>
                        </a:rPr>
                        <a:t>En cours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 mettre en place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Réalisé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a:solidFill>
                            <a:srgbClr val="FFFFFF"/>
                          </a:solidFill>
                          <a:effectLst/>
                          <a:latin typeface="Trebuchet MS" panose="020B0603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Global Plan d'action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828980177"/>
                  </a:ext>
                </a:extLst>
              </a:tr>
              <a:tr h="286242">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dirty="0">
                          <a:solidFill>
                            <a:srgbClr val="0563C1"/>
                          </a:solidFill>
                          <a:effectLst/>
                          <a:latin typeface="Trebuchet MS" panose="020B0603020202020204" pitchFamily="34" charset="0"/>
                          <a:hlinkClick r:id="rId2" action="ppaction://hlinkfile"/>
                        </a:rPr>
                        <a:t>1</a:t>
                      </a:r>
                      <a:endParaRPr lang="fr-FR" sz="1100" b="0" i="0" u="sng" strike="noStrike" dirty="0">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07669952"/>
                  </a:ext>
                </a:extLst>
              </a:tr>
              <a:tr h="286242">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0</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243808"/>
                  </a:ext>
                </a:extLst>
              </a:tr>
              <a:tr h="286242">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637844254"/>
                  </a:ext>
                </a:extLst>
              </a:tr>
              <a:tr h="429363">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0</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265140"/>
                  </a:ext>
                </a:extLst>
              </a:tr>
              <a:tr h="572483">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0</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Trebuchet MS" panose="020B0603020202020204" pitchFamily="34" charset="0"/>
                        </a:rPr>
                        <a:t>#DIV/0!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847195"/>
                  </a:ext>
                </a:extLst>
              </a:tr>
              <a:tr h="171746">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8882437"/>
                  </a:ext>
                </a:extLst>
              </a:tr>
              <a:tr h="286242">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57927395"/>
                  </a:ext>
                </a:extLst>
              </a:tr>
              <a:tr h="286242">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Trebuchet MS" panose="020B0603020202020204" pitchFamily="34" charset="0"/>
                        </a:rPr>
                        <a:t>Terminé ou presque terminé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83635595"/>
                  </a:ext>
                </a:extLst>
              </a:tr>
              <a:tr h="286242">
                <a:tc>
                  <a:txBody>
                    <a:bodyPr/>
                    <a:lstStyle/>
                    <a:p>
                      <a:pPr algn="ctr" fontAlgn="ctr"/>
                      <a:r>
                        <a:rPr lang="fr-FR" sz="900" b="0" i="0" u="none" strike="noStrike">
                          <a:solidFill>
                            <a:srgbClr val="000000"/>
                          </a:solidFill>
                          <a:effectLst/>
                          <a:latin typeface="Trebuchet MS" panose="020B0603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1</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87831681"/>
                  </a:ext>
                </a:extLst>
              </a:tr>
              <a:tr h="286242">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100.00%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Trebuchet MS" panose="020B0603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sng" strike="noStrike">
                          <a:solidFill>
                            <a:srgbClr val="0563C1"/>
                          </a:solidFill>
                          <a:effectLst/>
                          <a:latin typeface="Trebuchet MS" panose="020B0603020202020204" pitchFamily="34" charset="0"/>
                          <a:hlinkClick r:id="rId2" action="ppaction://hlinkfile"/>
                        </a:rPr>
                        <a:t>2</a:t>
                      </a:r>
                      <a:endParaRPr lang="fr-FR" sz="1100" b="0" i="0" u="sng" strike="noStrike">
                        <a:solidFill>
                          <a:srgbClr val="0563C1"/>
                        </a:solidFill>
                        <a:effectLst/>
                        <a:latin typeface="Trebuchet MS" panose="020B0603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Trebuchet MS" panose="020B0603020202020204" pitchFamily="34" charset="0"/>
                        </a:rPr>
                        <a:t>En veille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72593356"/>
                  </a:ext>
                </a:extLst>
              </a:tr>
            </a:tbl>
          </a:graphicData>
        </a:graphic>
      </p:graphicFrame>
      <p:graphicFrame>
        <p:nvGraphicFramePr>
          <p:cNvPr id="5" name="Tableau 4">
            <a:extLst>
              <a:ext uri="{FF2B5EF4-FFF2-40B4-BE49-F238E27FC236}">
                <a16:creationId xmlns:a16="http://schemas.microsoft.com/office/drawing/2014/main" id="{E88BA445-CF85-440F-9F2E-1322472B4694}"/>
              </a:ext>
            </a:extLst>
          </p:cNvPr>
          <p:cNvGraphicFramePr>
            <a:graphicFrameLocks noGrp="1"/>
          </p:cNvGraphicFramePr>
          <p:nvPr>
            <p:extLst>
              <p:ext uri="{D42A27DB-BD31-4B8C-83A1-F6EECF244321}">
                <p14:modId xmlns:p14="http://schemas.microsoft.com/office/powerpoint/2010/main" val="3522019515"/>
              </p:ext>
            </p:extLst>
          </p:nvPr>
        </p:nvGraphicFramePr>
        <p:xfrm>
          <a:off x="7164280" y="2295329"/>
          <a:ext cx="4685598" cy="1752887"/>
        </p:xfrm>
        <a:graphic>
          <a:graphicData uri="http://schemas.openxmlformats.org/drawingml/2006/table">
            <a:tbl>
              <a:tblPr/>
              <a:tblGrid>
                <a:gridCol w="265473">
                  <a:extLst>
                    <a:ext uri="{9D8B030D-6E8A-4147-A177-3AD203B41FA5}">
                      <a16:colId xmlns:a16="http://schemas.microsoft.com/office/drawing/2014/main" val="572474329"/>
                    </a:ext>
                  </a:extLst>
                </a:gridCol>
                <a:gridCol w="587833">
                  <a:extLst>
                    <a:ext uri="{9D8B030D-6E8A-4147-A177-3AD203B41FA5}">
                      <a16:colId xmlns:a16="http://schemas.microsoft.com/office/drawing/2014/main" val="441559577"/>
                    </a:ext>
                  </a:extLst>
                </a:gridCol>
                <a:gridCol w="3310827">
                  <a:extLst>
                    <a:ext uri="{9D8B030D-6E8A-4147-A177-3AD203B41FA5}">
                      <a16:colId xmlns:a16="http://schemas.microsoft.com/office/drawing/2014/main" val="3745317392"/>
                    </a:ext>
                  </a:extLst>
                </a:gridCol>
                <a:gridCol w="521465">
                  <a:extLst>
                    <a:ext uri="{9D8B030D-6E8A-4147-A177-3AD203B41FA5}">
                      <a16:colId xmlns:a16="http://schemas.microsoft.com/office/drawing/2014/main" val="631726361"/>
                    </a:ext>
                  </a:extLst>
                </a:gridCol>
              </a:tblGrid>
              <a:tr h="205692">
                <a:tc gridSpan="4">
                  <a:txBody>
                    <a:bodyPr/>
                    <a:lstStyle/>
                    <a:p>
                      <a:pPr algn="ctr" fontAlgn="b"/>
                      <a:r>
                        <a:rPr lang="fr-FR" sz="1100" b="1" i="0" u="none" strike="noStrike">
                          <a:solidFill>
                            <a:srgbClr val="FFFFFF"/>
                          </a:solidFill>
                          <a:effectLst/>
                          <a:latin typeface="Trebuchet MS" panose="020B0603020202020204" pitchFamily="34" charset="0"/>
                        </a:rPr>
                        <a:t>PLANS D'ACTION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15962817"/>
                  </a:ext>
                </a:extLst>
              </a:tr>
              <a:tr h="278799">
                <a:tc>
                  <a:txBody>
                    <a:bodyPr/>
                    <a:lstStyle/>
                    <a:p>
                      <a:pPr algn="ctr" fontAlgn="ctr"/>
                      <a:r>
                        <a:rPr lang="fr-FR" sz="1100" b="1" i="0" u="none" strike="noStrike">
                          <a:solidFill>
                            <a:srgbClr val="000000"/>
                          </a:solidFill>
                          <a:effectLst/>
                          <a:latin typeface="Trebuchet MS" panose="020B060302020202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Priorité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Description du plan d'action défini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000" b="1" i="0" u="none" strike="noStrike">
                          <a:solidFill>
                            <a:srgbClr val="000000"/>
                          </a:solidFill>
                          <a:effectLst/>
                          <a:latin typeface="Trebuchet MS" panose="020B0603020202020204" pitchFamily="34" charset="0"/>
                        </a:rPr>
                        <a:t>Statut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08328638"/>
                  </a:ext>
                </a:extLst>
              </a:tr>
              <a:tr h="520425">
                <a:tc>
                  <a:txBody>
                    <a:bodyPr/>
                    <a:lstStyle/>
                    <a:p>
                      <a:pPr algn="ctr" fontAlgn="ctr"/>
                      <a:r>
                        <a:rPr lang="fr-FR" sz="1100" b="0" i="0" u="none" strike="noStrike">
                          <a:solidFill>
                            <a:srgbClr val="000000"/>
                          </a:solidFill>
                          <a:effectLst/>
                          <a:latin typeface="Trebuchet MS" panose="020B060302020202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Trebuchet MS" panose="020B0603020202020204" pitchFamily="34" charset="0"/>
                        </a:rPr>
                        <a:t>Un rappel de la qualité et d’avoir tous les pièces justificatives demandes dans la procédure de contrôle de paye de PJ pour faire bien le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Trebuchet MS" panose="020B0603020202020204" pitchFamily="34" charset="0"/>
                        </a:rPr>
                        <a:t>Réalisé</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65530875"/>
                  </a:ext>
                </a:extLst>
              </a:tr>
              <a:tr h="747971">
                <a:tc>
                  <a:txBody>
                    <a:bodyPr/>
                    <a:lstStyle/>
                    <a:p>
                      <a:pPr algn="ctr" fontAlgn="ctr"/>
                      <a:r>
                        <a:rPr lang="fr-FR" sz="1100" b="0" i="0" u="none" strike="noStrike">
                          <a:solidFill>
                            <a:srgbClr val="000000"/>
                          </a:solidFill>
                          <a:effectLst/>
                          <a:latin typeface="Trebuchet MS" panose="020B060302020202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a:solidFill>
                            <a:srgbClr val="FFC000"/>
                          </a:solidFill>
                          <a:effectLst/>
                          <a:latin typeface="Trebuchet MS" panose="020B0603020202020204" pitchFamily="34" charset="0"/>
                        </a:rPr>
                        <a:t>Moyenne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Trebuchet MS" panose="020B0603020202020204" pitchFamily="34" charset="0"/>
                        </a:rPr>
                        <a:t>Rappel de documents nécessaires et qui doivent être ajuts pour les primes (arrêtes et des états liquidatifs)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dirty="0">
                          <a:solidFill>
                            <a:srgbClr val="000000"/>
                          </a:solidFill>
                          <a:effectLst/>
                          <a:latin typeface="Trebuchet MS" panose="020B0603020202020204" pitchFamily="34" charset="0"/>
                        </a:rPr>
                        <a:t>A mettre en place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55268929"/>
                  </a:ext>
                </a:extLst>
              </a:tr>
            </a:tbl>
          </a:graphicData>
        </a:graphic>
      </p:graphicFrame>
      <p:sp>
        <p:nvSpPr>
          <p:cNvPr id="2" name="Flèche : droite 1">
            <a:extLst>
              <a:ext uri="{FF2B5EF4-FFF2-40B4-BE49-F238E27FC236}">
                <a16:creationId xmlns:a16="http://schemas.microsoft.com/office/drawing/2014/main" id="{5EF16DC2-B1F9-4B76-B9D5-5C00ECCBFF62}"/>
              </a:ext>
            </a:extLst>
          </p:cNvPr>
          <p:cNvSpPr/>
          <p:nvPr/>
        </p:nvSpPr>
        <p:spPr>
          <a:xfrm rot="19418264">
            <a:off x="6613864" y="4651899"/>
            <a:ext cx="772357" cy="355107"/>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556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Rémunérations</a:t>
            </a:r>
          </a:p>
        </p:txBody>
      </p:sp>
      <p:sp>
        <p:nvSpPr>
          <p:cNvPr id="5" name="ZoneTexte 4">
            <a:extLst>
              <a:ext uri="{FF2B5EF4-FFF2-40B4-BE49-F238E27FC236}">
                <a16:creationId xmlns:a16="http://schemas.microsoft.com/office/drawing/2014/main" id="{A3A7EC5D-11FE-44E0-9A96-A6E1C89BB88C}"/>
              </a:ext>
            </a:extLst>
          </p:cNvPr>
          <p:cNvSpPr txBox="1"/>
          <p:nvPr/>
        </p:nvSpPr>
        <p:spPr>
          <a:xfrm>
            <a:off x="3864272" y="1516862"/>
            <a:ext cx="6229639" cy="400110"/>
          </a:xfrm>
          <a:prstGeom prst="rect">
            <a:avLst/>
          </a:prstGeom>
          <a:noFill/>
        </p:spPr>
        <p:txBody>
          <a:bodyPr wrap="square" rtlCol="0">
            <a:spAutoFit/>
          </a:bodyPr>
          <a:lstStyle/>
          <a:p>
            <a:r>
              <a:rPr lang="fr-FR" sz="2000" b="1" dirty="0">
                <a:solidFill>
                  <a:srgbClr val="E84242"/>
                </a:solidFill>
                <a:latin typeface="Trebuchet MS" charset="0"/>
              </a:rPr>
              <a:t>Développement du risque</a:t>
            </a:r>
          </a:p>
        </p:txBody>
      </p:sp>
      <p:sp>
        <p:nvSpPr>
          <p:cNvPr id="6" name="ZoneTexte 5">
            <a:extLst>
              <a:ext uri="{FF2B5EF4-FFF2-40B4-BE49-F238E27FC236}">
                <a16:creationId xmlns:a16="http://schemas.microsoft.com/office/drawing/2014/main" id="{64CD8958-8268-432A-9498-E653E621F19C}"/>
              </a:ext>
            </a:extLst>
          </p:cNvPr>
          <p:cNvSpPr txBox="1"/>
          <p:nvPr/>
        </p:nvSpPr>
        <p:spPr>
          <a:xfrm>
            <a:off x="357592" y="2070543"/>
            <a:ext cx="3222594" cy="646331"/>
          </a:xfrm>
          <a:prstGeom prst="rect">
            <a:avLst/>
          </a:prstGeom>
          <a:noFill/>
        </p:spPr>
        <p:txBody>
          <a:bodyPr wrap="square" rtlCol="0">
            <a:spAutoFit/>
          </a:bodyPr>
          <a:lstStyle/>
          <a:p>
            <a:r>
              <a:rPr lang="fr-FR" dirty="0"/>
              <a:t>Exemple: Risque 1</a:t>
            </a:r>
          </a:p>
          <a:p>
            <a:endParaRPr lang="fr-FR" dirty="0"/>
          </a:p>
        </p:txBody>
      </p:sp>
      <p:pic>
        <p:nvPicPr>
          <p:cNvPr id="2" name="Image 1">
            <a:extLst>
              <a:ext uri="{FF2B5EF4-FFF2-40B4-BE49-F238E27FC236}">
                <a16:creationId xmlns:a16="http://schemas.microsoft.com/office/drawing/2014/main" id="{EC0DB76D-88FE-4545-9664-E474214234C8}"/>
              </a:ext>
            </a:extLst>
          </p:cNvPr>
          <p:cNvPicPr>
            <a:picLocks noChangeAspect="1"/>
          </p:cNvPicPr>
          <p:nvPr/>
        </p:nvPicPr>
        <p:blipFill>
          <a:blip r:embed="rId2"/>
          <a:stretch>
            <a:fillRect/>
          </a:stretch>
        </p:blipFill>
        <p:spPr>
          <a:xfrm>
            <a:off x="891540" y="2870445"/>
            <a:ext cx="10408920" cy="2331720"/>
          </a:xfrm>
          <a:prstGeom prst="rect">
            <a:avLst/>
          </a:prstGeom>
        </p:spPr>
      </p:pic>
    </p:spTree>
    <p:extLst>
      <p:ext uri="{BB962C8B-B14F-4D97-AF65-F5344CB8AC3E}">
        <p14:creationId xmlns:p14="http://schemas.microsoft.com/office/powerpoint/2010/main" val="169563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4DA7ACCE-21D0-49E6-99A6-864163D13DE7}"/>
              </a:ext>
            </a:extLst>
          </p:cNvPr>
          <p:cNvPicPr>
            <a:picLocks noChangeAspect="1"/>
          </p:cNvPicPr>
          <p:nvPr/>
        </p:nvPicPr>
        <p:blipFill>
          <a:blip r:embed="rId2"/>
          <a:stretch>
            <a:fillRect/>
          </a:stretch>
        </p:blipFill>
        <p:spPr>
          <a:xfrm>
            <a:off x="6930309" y="941109"/>
            <a:ext cx="5144680" cy="4682814"/>
          </a:xfrm>
          <a:prstGeom prst="rect">
            <a:avLst/>
          </a:prstGeom>
        </p:spPr>
      </p:pic>
      <p:sp>
        <p:nvSpPr>
          <p:cNvPr id="30" name="ZoneTexte 29">
            <a:extLst>
              <a:ext uri="{FF2B5EF4-FFF2-40B4-BE49-F238E27FC236}">
                <a16:creationId xmlns:a16="http://schemas.microsoft.com/office/drawing/2014/main" id="{E314E7BD-292E-44B8-9BFC-5DC6A7D748BE}"/>
              </a:ext>
            </a:extLst>
          </p:cNvPr>
          <p:cNvSpPr txBox="1"/>
          <p:nvPr/>
        </p:nvSpPr>
        <p:spPr>
          <a:xfrm>
            <a:off x="517390" y="262156"/>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Rémunérations</a:t>
            </a:r>
          </a:p>
        </p:txBody>
      </p:sp>
      <p:pic>
        <p:nvPicPr>
          <p:cNvPr id="2" name="Image 1">
            <a:extLst>
              <a:ext uri="{FF2B5EF4-FFF2-40B4-BE49-F238E27FC236}">
                <a16:creationId xmlns:a16="http://schemas.microsoft.com/office/drawing/2014/main" id="{16D125B8-7A01-4396-B853-D60D08E76A29}"/>
              </a:ext>
            </a:extLst>
          </p:cNvPr>
          <p:cNvPicPr>
            <a:picLocks noChangeAspect="1"/>
          </p:cNvPicPr>
          <p:nvPr/>
        </p:nvPicPr>
        <p:blipFill>
          <a:blip r:embed="rId3"/>
          <a:stretch>
            <a:fillRect/>
          </a:stretch>
        </p:blipFill>
        <p:spPr>
          <a:xfrm>
            <a:off x="-1" y="939264"/>
            <a:ext cx="5889683" cy="4431726"/>
          </a:xfrm>
          <a:prstGeom prst="rect">
            <a:avLst/>
          </a:prstGeom>
        </p:spPr>
      </p:pic>
      <p:sp>
        <p:nvSpPr>
          <p:cNvPr id="8" name="Flèche : droite 7">
            <a:extLst>
              <a:ext uri="{FF2B5EF4-FFF2-40B4-BE49-F238E27FC236}">
                <a16:creationId xmlns:a16="http://schemas.microsoft.com/office/drawing/2014/main" id="{C52F1338-03AF-49C3-9511-1C4FB9928D2E}"/>
              </a:ext>
            </a:extLst>
          </p:cNvPr>
          <p:cNvSpPr/>
          <p:nvPr/>
        </p:nvSpPr>
        <p:spPr>
          <a:xfrm>
            <a:off x="5957622" y="2746126"/>
            <a:ext cx="1037981" cy="511979"/>
          </a:xfrm>
          <a:prstGeom prst="rightArrow">
            <a:avLst/>
          </a:prstGeom>
          <a:solidFill>
            <a:srgbClr val="E84242"/>
          </a:solidFill>
          <a:ln>
            <a:solidFill>
              <a:srgbClr val="E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6010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6571" y="99924"/>
            <a:ext cx="10789920" cy="1261884"/>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Appréciation du dispositif de maîtrise des risques</a:t>
            </a:r>
          </a:p>
        </p:txBody>
      </p:sp>
      <p:pic>
        <p:nvPicPr>
          <p:cNvPr id="2" name="Image 1">
            <a:extLst>
              <a:ext uri="{FF2B5EF4-FFF2-40B4-BE49-F238E27FC236}">
                <a16:creationId xmlns:a16="http://schemas.microsoft.com/office/drawing/2014/main" id="{042299CC-7CCE-4E9D-A2F4-85B5FB4AA92A}"/>
              </a:ext>
            </a:extLst>
          </p:cNvPr>
          <p:cNvPicPr>
            <a:picLocks noChangeAspect="1"/>
          </p:cNvPicPr>
          <p:nvPr/>
        </p:nvPicPr>
        <p:blipFill>
          <a:blip r:embed="rId2"/>
          <a:stretch>
            <a:fillRect/>
          </a:stretch>
        </p:blipFill>
        <p:spPr>
          <a:xfrm>
            <a:off x="214325" y="1808035"/>
            <a:ext cx="11763349" cy="3127949"/>
          </a:xfrm>
          <a:prstGeom prst="rect">
            <a:avLst/>
          </a:prstGeom>
          <a:ln>
            <a:solidFill>
              <a:srgbClr val="FF0000"/>
            </a:solidFill>
          </a:ln>
        </p:spPr>
      </p:pic>
    </p:spTree>
    <p:extLst>
      <p:ext uri="{BB962C8B-B14F-4D97-AF65-F5344CB8AC3E}">
        <p14:creationId xmlns:p14="http://schemas.microsoft.com/office/powerpoint/2010/main" val="345357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6571" y="99924"/>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Appréciation du risque résiduel</a:t>
            </a:r>
          </a:p>
        </p:txBody>
      </p:sp>
      <p:sp>
        <p:nvSpPr>
          <p:cNvPr id="2" name="ZoneTexte 1">
            <a:extLst>
              <a:ext uri="{FF2B5EF4-FFF2-40B4-BE49-F238E27FC236}">
                <a16:creationId xmlns:a16="http://schemas.microsoft.com/office/drawing/2014/main" id="{526D9ED1-5B48-40A7-8FFE-7225E16BA6E5}"/>
              </a:ext>
            </a:extLst>
          </p:cNvPr>
          <p:cNvSpPr txBox="1"/>
          <p:nvPr/>
        </p:nvSpPr>
        <p:spPr>
          <a:xfrm>
            <a:off x="197962" y="923415"/>
            <a:ext cx="11310547" cy="738664"/>
          </a:xfrm>
          <a:prstGeom prst="rect">
            <a:avLst/>
          </a:prstGeom>
          <a:noFill/>
        </p:spPr>
        <p:txBody>
          <a:bodyPr wrap="square" rtlCol="0">
            <a:spAutoFit/>
          </a:bodyPr>
          <a:lstStyle/>
          <a:p>
            <a:r>
              <a:rPr lang="fr-FR" sz="1400" dirty="0">
                <a:latin typeface="Trebuchet MS" panose="020B0603020202020204" pitchFamily="34" charset="0"/>
              </a:rPr>
              <a:t>L'évaluation globale du risque est le résultat de la multiplication des évaluations de la criticité (niveau de gravité en cas de survenance du risque) et la maturité des contrôles internes (leviers : organisation, documentation et traçabilité).  Ci-après les échelles utilisées pour la détermination des niveaux de la maturité du contrôle et le niveau d’immaturité.</a:t>
            </a:r>
          </a:p>
        </p:txBody>
      </p:sp>
      <p:sp>
        <p:nvSpPr>
          <p:cNvPr id="5" name="Rectangle 5">
            <a:extLst>
              <a:ext uri="{FF2B5EF4-FFF2-40B4-BE49-F238E27FC236}">
                <a16:creationId xmlns:a16="http://schemas.microsoft.com/office/drawing/2014/main" id="{45B2048C-4F61-4BD9-92F6-6655CDE283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Rectangle 6">
            <a:extLst>
              <a:ext uri="{FF2B5EF4-FFF2-40B4-BE49-F238E27FC236}">
                <a16:creationId xmlns:a16="http://schemas.microsoft.com/office/drawing/2014/main" id="{174B53B0-85AF-4E13-9860-C54F11CA9182}"/>
              </a:ext>
            </a:extLst>
          </p:cNvPr>
          <p:cNvSpPr>
            <a:spLocks noChangeArrowheads="1"/>
          </p:cNvSpPr>
          <p:nvPr/>
        </p:nvSpPr>
        <p:spPr bwMode="auto">
          <a:xfrm>
            <a:off x="0" y="1744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40B5C336-5D5E-4A99-B0D8-BD4F492863BF}"/>
              </a:ext>
            </a:extLst>
          </p:cNvPr>
          <p:cNvSpPr>
            <a:spLocks noChangeArrowheads="1"/>
          </p:cNvSpPr>
          <p:nvPr/>
        </p:nvSpPr>
        <p:spPr bwMode="auto">
          <a:xfrm>
            <a:off x="0" y="3032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9" name="Rectangle 8">
            <a:extLst>
              <a:ext uri="{FF2B5EF4-FFF2-40B4-BE49-F238E27FC236}">
                <a16:creationId xmlns:a16="http://schemas.microsoft.com/office/drawing/2014/main" id="{EFF93424-8B18-42CE-ADA8-DAF2522F487D}"/>
              </a:ext>
            </a:extLst>
          </p:cNvPr>
          <p:cNvSpPr>
            <a:spLocks noChangeArrowheads="1"/>
          </p:cNvSpPr>
          <p:nvPr/>
        </p:nvSpPr>
        <p:spPr bwMode="auto">
          <a:xfrm>
            <a:off x="0" y="3032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0" name="Rectangle 9">
            <a:extLst>
              <a:ext uri="{FF2B5EF4-FFF2-40B4-BE49-F238E27FC236}">
                <a16:creationId xmlns:a16="http://schemas.microsoft.com/office/drawing/2014/main" id="{D6162626-01E5-4918-8B3A-708E31ED6C63}"/>
              </a:ext>
            </a:extLst>
          </p:cNvPr>
          <p:cNvSpPr>
            <a:spLocks noChangeArrowheads="1"/>
          </p:cNvSpPr>
          <p:nvPr/>
        </p:nvSpPr>
        <p:spPr bwMode="auto">
          <a:xfrm>
            <a:off x="0" y="474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172" name="Image 17">
            <a:extLst>
              <a:ext uri="{FF2B5EF4-FFF2-40B4-BE49-F238E27FC236}">
                <a16:creationId xmlns:a16="http://schemas.microsoft.com/office/drawing/2014/main" id="{8F0F7385-DF1C-427B-A15A-1AB6F1AAD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453" y="4648925"/>
            <a:ext cx="3611563" cy="1874838"/>
          </a:xfrm>
          <a:prstGeom prst="rect">
            <a:avLst/>
          </a:prstGeom>
          <a:noFill/>
          <a:extLst>
            <a:ext uri="{909E8E84-426E-40DD-AFC4-6F175D3DCCD1}">
              <a14:hiddenFill xmlns:a14="http://schemas.microsoft.com/office/drawing/2010/main">
                <a:solidFill>
                  <a:srgbClr val="FFFFFF"/>
                </a:solidFill>
              </a14:hiddenFill>
            </a:ext>
          </a:extLst>
        </p:spPr>
      </p:pic>
      <p:pic>
        <p:nvPicPr>
          <p:cNvPr id="7171" name="Image 18">
            <a:extLst>
              <a:ext uri="{FF2B5EF4-FFF2-40B4-BE49-F238E27FC236}">
                <a16:creationId xmlns:a16="http://schemas.microsoft.com/office/drawing/2014/main" id="{E3F431FC-589A-4A1A-B49B-E5FC3B21C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429" y="2258867"/>
            <a:ext cx="5540233" cy="20883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F81B545-B837-414E-8317-2675CA70C877}"/>
              </a:ext>
            </a:extLst>
          </p:cNvPr>
          <p:cNvSpPr>
            <a:spLocks noChangeArrowheads="1"/>
          </p:cNvSpPr>
          <p:nvPr/>
        </p:nvSpPr>
        <p:spPr bwMode="auto">
          <a:xfrm>
            <a:off x="821094" y="-6699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1" name="Rectangle 6">
            <a:extLst>
              <a:ext uri="{FF2B5EF4-FFF2-40B4-BE49-F238E27FC236}">
                <a16:creationId xmlns:a16="http://schemas.microsoft.com/office/drawing/2014/main" id="{9DCEBF09-E3DB-4110-A300-66257FAF7D27}"/>
              </a:ext>
            </a:extLst>
          </p:cNvPr>
          <p:cNvSpPr>
            <a:spLocks noChangeArrowheads="1"/>
          </p:cNvSpPr>
          <p:nvPr/>
        </p:nvSpPr>
        <p:spPr bwMode="auto">
          <a:xfrm>
            <a:off x="821094" y="16620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E6443D5A-9620-4B12-9E42-3D2FDF97ED06}"/>
              </a:ext>
            </a:extLst>
          </p:cNvPr>
          <p:cNvSpPr>
            <a:spLocks noChangeArrowheads="1"/>
          </p:cNvSpPr>
          <p:nvPr/>
        </p:nvSpPr>
        <p:spPr bwMode="auto">
          <a:xfrm>
            <a:off x="821094" y="34369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3" name="Rectangle 8">
            <a:extLst>
              <a:ext uri="{FF2B5EF4-FFF2-40B4-BE49-F238E27FC236}">
                <a16:creationId xmlns:a16="http://schemas.microsoft.com/office/drawing/2014/main" id="{97308E5B-E18B-4A78-BCCC-F5618E4D97BC}"/>
              </a:ext>
            </a:extLst>
          </p:cNvPr>
          <p:cNvSpPr>
            <a:spLocks noChangeArrowheads="1"/>
          </p:cNvSpPr>
          <p:nvPr/>
        </p:nvSpPr>
        <p:spPr bwMode="auto">
          <a:xfrm>
            <a:off x="821094" y="38941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4" name="Rectangle 9">
            <a:extLst>
              <a:ext uri="{FF2B5EF4-FFF2-40B4-BE49-F238E27FC236}">
                <a16:creationId xmlns:a16="http://schemas.microsoft.com/office/drawing/2014/main" id="{4A18DEEB-E55F-404E-8847-A52E2AA3BCC8}"/>
              </a:ext>
            </a:extLst>
          </p:cNvPr>
          <p:cNvSpPr>
            <a:spLocks noChangeArrowheads="1"/>
          </p:cNvSpPr>
          <p:nvPr/>
        </p:nvSpPr>
        <p:spPr bwMode="auto">
          <a:xfrm>
            <a:off x="821094" y="60435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68375" algn="l"/>
              </a:tabLst>
              <a:defRPr>
                <a:solidFill>
                  <a:schemeClr val="tx1"/>
                </a:solidFill>
                <a:latin typeface="Arial" panose="020B0604020202020204" pitchFamily="34" charset="0"/>
              </a:defRPr>
            </a:lvl1pPr>
            <a:lvl2pPr eaLnBrk="0" fontAlgn="base" hangingPunct="0">
              <a:spcBef>
                <a:spcPct val="0"/>
              </a:spcBef>
              <a:spcAft>
                <a:spcPct val="0"/>
              </a:spcAft>
              <a:tabLst>
                <a:tab pos="968375" algn="l"/>
              </a:tabLst>
              <a:defRPr>
                <a:solidFill>
                  <a:schemeClr val="tx1"/>
                </a:solidFill>
                <a:latin typeface="Arial" panose="020B0604020202020204" pitchFamily="34" charset="0"/>
              </a:defRPr>
            </a:lvl2pPr>
            <a:lvl3pPr eaLnBrk="0" fontAlgn="base" hangingPunct="0">
              <a:spcBef>
                <a:spcPct val="0"/>
              </a:spcBef>
              <a:spcAft>
                <a:spcPct val="0"/>
              </a:spcAft>
              <a:tabLst>
                <a:tab pos="968375" algn="l"/>
              </a:tabLst>
              <a:defRPr>
                <a:solidFill>
                  <a:schemeClr val="tx1"/>
                </a:solidFill>
                <a:latin typeface="Arial" panose="020B0604020202020204" pitchFamily="34" charset="0"/>
              </a:defRPr>
            </a:lvl3pPr>
            <a:lvl4pPr eaLnBrk="0" fontAlgn="base" hangingPunct="0">
              <a:spcBef>
                <a:spcPct val="0"/>
              </a:spcBef>
              <a:spcAft>
                <a:spcPct val="0"/>
              </a:spcAft>
              <a:tabLst>
                <a:tab pos="968375" algn="l"/>
              </a:tabLst>
              <a:defRPr>
                <a:solidFill>
                  <a:schemeClr val="tx1"/>
                </a:solidFill>
                <a:latin typeface="Arial" panose="020B0604020202020204" pitchFamily="34" charset="0"/>
              </a:defRPr>
            </a:lvl4pPr>
            <a:lvl5pPr eaLnBrk="0" fontAlgn="base" hangingPunct="0">
              <a:spcBef>
                <a:spcPct val="0"/>
              </a:spcBef>
              <a:spcAft>
                <a:spcPct val="0"/>
              </a:spcAft>
              <a:tabLst>
                <a:tab pos="968375" algn="l"/>
              </a:tabLst>
              <a:defRPr>
                <a:solidFill>
                  <a:schemeClr val="tx1"/>
                </a:solidFill>
                <a:latin typeface="Arial" panose="020B0604020202020204" pitchFamily="34" charset="0"/>
              </a:defRPr>
            </a:lvl5pPr>
            <a:lvl6pPr eaLnBrk="0" fontAlgn="base" hangingPunct="0">
              <a:spcBef>
                <a:spcPct val="0"/>
              </a:spcBef>
              <a:spcAft>
                <a:spcPct val="0"/>
              </a:spcAft>
              <a:tabLst>
                <a:tab pos="968375" algn="l"/>
              </a:tabLst>
              <a:defRPr>
                <a:solidFill>
                  <a:schemeClr val="tx1"/>
                </a:solidFill>
                <a:latin typeface="Arial" panose="020B0604020202020204" pitchFamily="34" charset="0"/>
              </a:defRPr>
            </a:lvl6pPr>
            <a:lvl7pPr eaLnBrk="0" fontAlgn="base" hangingPunct="0">
              <a:spcBef>
                <a:spcPct val="0"/>
              </a:spcBef>
              <a:spcAft>
                <a:spcPct val="0"/>
              </a:spcAft>
              <a:tabLst>
                <a:tab pos="968375" algn="l"/>
              </a:tabLst>
              <a:defRPr>
                <a:solidFill>
                  <a:schemeClr val="tx1"/>
                </a:solidFill>
                <a:latin typeface="Arial" panose="020B0604020202020204" pitchFamily="34" charset="0"/>
              </a:defRPr>
            </a:lvl7pPr>
            <a:lvl8pPr eaLnBrk="0" fontAlgn="base" hangingPunct="0">
              <a:spcBef>
                <a:spcPct val="0"/>
              </a:spcBef>
              <a:spcAft>
                <a:spcPct val="0"/>
              </a:spcAft>
              <a:tabLst>
                <a:tab pos="968375" algn="l"/>
              </a:tabLst>
              <a:defRPr>
                <a:solidFill>
                  <a:schemeClr val="tx1"/>
                </a:solidFill>
                <a:latin typeface="Arial" panose="020B0604020202020204" pitchFamily="34" charset="0"/>
              </a:defRPr>
            </a:lvl8pPr>
            <a:lvl9pPr eaLnBrk="0" fontAlgn="base" hangingPunct="0">
              <a:spcBef>
                <a:spcPct val="0"/>
              </a:spcBef>
              <a:spcAft>
                <a:spcPct val="0"/>
              </a:spcAft>
              <a:tabLst>
                <a:tab pos="968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68375" algn="l"/>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5EBB572-9A26-49F5-9411-CC497D9E6D2F}"/>
              </a:ext>
            </a:extLst>
          </p:cNvPr>
          <p:cNvSpPr/>
          <p:nvPr/>
        </p:nvSpPr>
        <p:spPr>
          <a:xfrm>
            <a:off x="197962" y="2028405"/>
            <a:ext cx="5393094" cy="2031325"/>
          </a:xfrm>
          <a:prstGeom prst="rect">
            <a:avLst/>
          </a:prstGeom>
        </p:spPr>
        <p:txBody>
          <a:bodyPr wrap="square">
            <a:spAutoFit/>
          </a:bodyPr>
          <a:lstStyle/>
          <a:p>
            <a:pPr marL="285750" indent="-285750" algn="just">
              <a:buFont typeface="Arial" panose="020B0604020202020204" pitchFamily="34" charset="0"/>
              <a:buChar char="•"/>
            </a:pPr>
            <a:r>
              <a:rPr lang="fr-FR" sz="1400" b="1" u="sng" dirty="0">
                <a:solidFill>
                  <a:srgbClr val="000000"/>
                </a:solidFill>
                <a:latin typeface="Trebuchet MS" panose="020B0603020202020204" pitchFamily="34" charset="0"/>
              </a:rPr>
              <a:t>Levier Organisation</a:t>
            </a:r>
            <a:r>
              <a:rPr lang="fr-FR" sz="1400" dirty="0">
                <a:solidFill>
                  <a:srgbClr val="000000"/>
                </a:solidFill>
                <a:latin typeface="Trebuchet MS" panose="020B0603020202020204" pitchFamily="34" charset="0"/>
              </a:rPr>
              <a:t> (périmètre, structuration du SI, attribution et séparation des tâches, points de contrôles, sécurités physiques)</a:t>
            </a:r>
          </a:p>
          <a:p>
            <a:pPr algn="just"/>
            <a:endParaRPr lang="fr-FR" sz="1400" dirty="0">
              <a:solidFill>
                <a:srgbClr val="000000"/>
              </a:solidFill>
              <a:latin typeface="Trebuchet MS" panose="020B0603020202020204" pitchFamily="34" charset="0"/>
            </a:endParaRPr>
          </a:p>
          <a:p>
            <a:pPr marL="285750" indent="-285750" algn="just">
              <a:buFont typeface="Arial" panose="020B0604020202020204" pitchFamily="34" charset="0"/>
              <a:buChar char="•"/>
            </a:pPr>
            <a:r>
              <a:rPr lang="fr-FR" sz="1400" dirty="0">
                <a:latin typeface="Trebuchet MS" panose="020B0603020202020204" pitchFamily="34" charset="0"/>
              </a:rPr>
              <a:t> </a:t>
            </a:r>
            <a:r>
              <a:rPr lang="fr-FR" sz="1400" b="1" u="sng" dirty="0">
                <a:solidFill>
                  <a:srgbClr val="000000"/>
                </a:solidFill>
                <a:latin typeface="Trebuchet MS" panose="020B0603020202020204" pitchFamily="34" charset="0"/>
              </a:rPr>
              <a:t>Levier Documentation</a:t>
            </a:r>
            <a:r>
              <a:rPr lang="fr-FR" sz="1400" dirty="0">
                <a:solidFill>
                  <a:srgbClr val="000000"/>
                </a:solidFill>
                <a:latin typeface="Trebuchet MS" panose="020B0603020202020204" pitchFamily="34" charset="0"/>
              </a:rPr>
              <a:t> (de l'organisation, des procédures, des risques, des contrôles, du SI, formation)</a:t>
            </a:r>
            <a:r>
              <a:rPr lang="fr-FR" sz="1400" dirty="0">
                <a:latin typeface="Trebuchet MS" panose="020B0603020202020204" pitchFamily="34" charset="0"/>
              </a:rPr>
              <a:t> </a:t>
            </a:r>
          </a:p>
          <a:p>
            <a:pPr algn="just"/>
            <a:endParaRPr lang="fr-FR" sz="1400" dirty="0">
              <a:latin typeface="Trebuchet MS" panose="020B0603020202020204" pitchFamily="34" charset="0"/>
            </a:endParaRPr>
          </a:p>
          <a:p>
            <a:pPr marL="285750" indent="-285750" algn="just">
              <a:buFont typeface="Arial" panose="020B0604020202020204" pitchFamily="34" charset="0"/>
              <a:buChar char="•"/>
            </a:pPr>
            <a:r>
              <a:rPr lang="fr-FR" sz="1400" b="1" u="sng" dirty="0">
                <a:solidFill>
                  <a:srgbClr val="000000"/>
                </a:solidFill>
                <a:latin typeface="Trebuchet MS" panose="020B0603020202020204" pitchFamily="34" charset="0"/>
              </a:rPr>
              <a:t>Levier Traçabilité</a:t>
            </a:r>
            <a:r>
              <a:rPr lang="fr-FR" sz="1400" dirty="0">
                <a:solidFill>
                  <a:srgbClr val="000000"/>
                </a:solidFill>
                <a:latin typeface="Trebuchet MS" panose="020B0603020202020204" pitchFamily="34" charset="0"/>
              </a:rPr>
              <a:t> (des acteurs, des opérations, des contrôles, archivage, continuité du SI)</a:t>
            </a:r>
            <a:r>
              <a:rPr lang="fr-FR" sz="1400" dirty="0">
                <a:latin typeface="Trebuchet MS" panose="020B0603020202020204" pitchFamily="34" charset="0"/>
              </a:rPr>
              <a:t> </a:t>
            </a:r>
          </a:p>
        </p:txBody>
      </p:sp>
    </p:spTree>
    <p:extLst>
      <p:ext uri="{BB962C8B-B14F-4D97-AF65-F5344CB8AC3E}">
        <p14:creationId xmlns:p14="http://schemas.microsoft.com/office/powerpoint/2010/main" val="157691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6571" y="99924"/>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Appréciation du risque résiduel</a:t>
            </a:r>
          </a:p>
        </p:txBody>
      </p:sp>
      <p:sp>
        <p:nvSpPr>
          <p:cNvPr id="2" name="ZoneTexte 1">
            <a:extLst>
              <a:ext uri="{FF2B5EF4-FFF2-40B4-BE49-F238E27FC236}">
                <a16:creationId xmlns:a16="http://schemas.microsoft.com/office/drawing/2014/main" id="{526D9ED1-5B48-40A7-8FFE-7225E16BA6E5}"/>
              </a:ext>
            </a:extLst>
          </p:cNvPr>
          <p:cNvSpPr txBox="1"/>
          <p:nvPr/>
        </p:nvSpPr>
        <p:spPr>
          <a:xfrm>
            <a:off x="197962" y="923415"/>
            <a:ext cx="11310547" cy="738664"/>
          </a:xfrm>
          <a:prstGeom prst="rect">
            <a:avLst/>
          </a:prstGeom>
          <a:noFill/>
        </p:spPr>
        <p:txBody>
          <a:bodyPr wrap="square" rtlCol="0">
            <a:spAutoFit/>
          </a:bodyPr>
          <a:lstStyle/>
          <a:p>
            <a:r>
              <a:rPr lang="fr-FR" sz="1400" dirty="0">
                <a:latin typeface="Trebuchet MS" panose="020B0603020202020204" pitchFamily="34" charset="0"/>
              </a:rPr>
              <a:t>L'évaluation globale du risque est le résultat de la multiplication des évaluations de la criticité (niveau de gravité en cas de survenance du risque) et la maturité des contrôles internes (leviers : organisation, documentation et traçabilité).  Ci-après les échelles utilisées pour la détermination des niveaux de la maturité du contrôle et le niveau d’immaturité.</a:t>
            </a:r>
          </a:p>
        </p:txBody>
      </p:sp>
      <p:sp>
        <p:nvSpPr>
          <p:cNvPr id="5" name="Rectangle 5">
            <a:extLst>
              <a:ext uri="{FF2B5EF4-FFF2-40B4-BE49-F238E27FC236}">
                <a16:creationId xmlns:a16="http://schemas.microsoft.com/office/drawing/2014/main" id="{45B2048C-4F61-4BD9-92F6-6655CDE283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Rectangle 6">
            <a:extLst>
              <a:ext uri="{FF2B5EF4-FFF2-40B4-BE49-F238E27FC236}">
                <a16:creationId xmlns:a16="http://schemas.microsoft.com/office/drawing/2014/main" id="{174B53B0-85AF-4E13-9860-C54F11CA9182}"/>
              </a:ext>
            </a:extLst>
          </p:cNvPr>
          <p:cNvSpPr>
            <a:spLocks noChangeArrowheads="1"/>
          </p:cNvSpPr>
          <p:nvPr/>
        </p:nvSpPr>
        <p:spPr bwMode="auto">
          <a:xfrm>
            <a:off x="0" y="1744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40B5C336-5D5E-4A99-B0D8-BD4F492863BF}"/>
              </a:ext>
            </a:extLst>
          </p:cNvPr>
          <p:cNvSpPr>
            <a:spLocks noChangeArrowheads="1"/>
          </p:cNvSpPr>
          <p:nvPr/>
        </p:nvSpPr>
        <p:spPr bwMode="auto">
          <a:xfrm>
            <a:off x="0" y="3032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9" name="Rectangle 8">
            <a:extLst>
              <a:ext uri="{FF2B5EF4-FFF2-40B4-BE49-F238E27FC236}">
                <a16:creationId xmlns:a16="http://schemas.microsoft.com/office/drawing/2014/main" id="{EFF93424-8B18-42CE-ADA8-DAF2522F487D}"/>
              </a:ext>
            </a:extLst>
          </p:cNvPr>
          <p:cNvSpPr>
            <a:spLocks noChangeArrowheads="1"/>
          </p:cNvSpPr>
          <p:nvPr/>
        </p:nvSpPr>
        <p:spPr bwMode="auto">
          <a:xfrm>
            <a:off x="0" y="3032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0" name="Rectangle 9">
            <a:extLst>
              <a:ext uri="{FF2B5EF4-FFF2-40B4-BE49-F238E27FC236}">
                <a16:creationId xmlns:a16="http://schemas.microsoft.com/office/drawing/2014/main" id="{D6162626-01E5-4918-8B3A-708E31ED6C63}"/>
              </a:ext>
            </a:extLst>
          </p:cNvPr>
          <p:cNvSpPr>
            <a:spLocks noChangeArrowheads="1"/>
          </p:cNvSpPr>
          <p:nvPr/>
        </p:nvSpPr>
        <p:spPr bwMode="auto">
          <a:xfrm>
            <a:off x="0" y="474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170" name="Image 20">
            <a:extLst>
              <a:ext uri="{FF2B5EF4-FFF2-40B4-BE49-F238E27FC236}">
                <a16:creationId xmlns:a16="http://schemas.microsoft.com/office/drawing/2014/main" id="{DF995EB9-2C6B-4652-BD74-1D24D02CE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253" y="3167230"/>
            <a:ext cx="4107887" cy="824325"/>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 19">
            <a:extLst>
              <a:ext uri="{FF2B5EF4-FFF2-40B4-BE49-F238E27FC236}">
                <a16:creationId xmlns:a16="http://schemas.microsoft.com/office/drawing/2014/main" id="{E668DC93-4547-4447-ACEA-876FB024C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088" y="2007479"/>
            <a:ext cx="5909578" cy="33876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F81B545-B837-414E-8317-2675CA70C877}"/>
              </a:ext>
            </a:extLst>
          </p:cNvPr>
          <p:cNvSpPr>
            <a:spLocks noChangeArrowheads="1"/>
          </p:cNvSpPr>
          <p:nvPr/>
        </p:nvSpPr>
        <p:spPr bwMode="auto">
          <a:xfrm>
            <a:off x="821094" y="-6699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1" name="Rectangle 6">
            <a:extLst>
              <a:ext uri="{FF2B5EF4-FFF2-40B4-BE49-F238E27FC236}">
                <a16:creationId xmlns:a16="http://schemas.microsoft.com/office/drawing/2014/main" id="{9DCEBF09-E3DB-4110-A300-66257FAF7D27}"/>
              </a:ext>
            </a:extLst>
          </p:cNvPr>
          <p:cNvSpPr>
            <a:spLocks noChangeArrowheads="1"/>
          </p:cNvSpPr>
          <p:nvPr/>
        </p:nvSpPr>
        <p:spPr bwMode="auto">
          <a:xfrm>
            <a:off x="821094" y="16620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E6443D5A-9620-4B12-9E42-3D2FDF97ED06}"/>
              </a:ext>
            </a:extLst>
          </p:cNvPr>
          <p:cNvSpPr>
            <a:spLocks noChangeArrowheads="1"/>
          </p:cNvSpPr>
          <p:nvPr/>
        </p:nvSpPr>
        <p:spPr bwMode="auto">
          <a:xfrm>
            <a:off x="821094" y="34369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3" name="Rectangle 8">
            <a:extLst>
              <a:ext uri="{FF2B5EF4-FFF2-40B4-BE49-F238E27FC236}">
                <a16:creationId xmlns:a16="http://schemas.microsoft.com/office/drawing/2014/main" id="{97308E5B-E18B-4A78-BCCC-F5618E4D97BC}"/>
              </a:ext>
            </a:extLst>
          </p:cNvPr>
          <p:cNvSpPr>
            <a:spLocks noChangeArrowheads="1"/>
          </p:cNvSpPr>
          <p:nvPr/>
        </p:nvSpPr>
        <p:spPr bwMode="auto">
          <a:xfrm>
            <a:off x="821094" y="38941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14" name="Rectangle 9">
            <a:extLst>
              <a:ext uri="{FF2B5EF4-FFF2-40B4-BE49-F238E27FC236}">
                <a16:creationId xmlns:a16="http://schemas.microsoft.com/office/drawing/2014/main" id="{4A18DEEB-E55F-404E-8847-A52E2AA3BCC8}"/>
              </a:ext>
            </a:extLst>
          </p:cNvPr>
          <p:cNvSpPr>
            <a:spLocks noChangeArrowheads="1"/>
          </p:cNvSpPr>
          <p:nvPr/>
        </p:nvSpPr>
        <p:spPr bwMode="auto">
          <a:xfrm>
            <a:off x="821094" y="60435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68375" algn="l"/>
              </a:tabLst>
              <a:defRPr>
                <a:solidFill>
                  <a:schemeClr val="tx1"/>
                </a:solidFill>
                <a:latin typeface="Arial" panose="020B0604020202020204" pitchFamily="34" charset="0"/>
              </a:defRPr>
            </a:lvl1pPr>
            <a:lvl2pPr eaLnBrk="0" fontAlgn="base" hangingPunct="0">
              <a:spcBef>
                <a:spcPct val="0"/>
              </a:spcBef>
              <a:spcAft>
                <a:spcPct val="0"/>
              </a:spcAft>
              <a:tabLst>
                <a:tab pos="968375" algn="l"/>
              </a:tabLst>
              <a:defRPr>
                <a:solidFill>
                  <a:schemeClr val="tx1"/>
                </a:solidFill>
                <a:latin typeface="Arial" panose="020B0604020202020204" pitchFamily="34" charset="0"/>
              </a:defRPr>
            </a:lvl2pPr>
            <a:lvl3pPr eaLnBrk="0" fontAlgn="base" hangingPunct="0">
              <a:spcBef>
                <a:spcPct val="0"/>
              </a:spcBef>
              <a:spcAft>
                <a:spcPct val="0"/>
              </a:spcAft>
              <a:tabLst>
                <a:tab pos="968375" algn="l"/>
              </a:tabLst>
              <a:defRPr>
                <a:solidFill>
                  <a:schemeClr val="tx1"/>
                </a:solidFill>
                <a:latin typeface="Arial" panose="020B0604020202020204" pitchFamily="34" charset="0"/>
              </a:defRPr>
            </a:lvl3pPr>
            <a:lvl4pPr eaLnBrk="0" fontAlgn="base" hangingPunct="0">
              <a:spcBef>
                <a:spcPct val="0"/>
              </a:spcBef>
              <a:spcAft>
                <a:spcPct val="0"/>
              </a:spcAft>
              <a:tabLst>
                <a:tab pos="968375" algn="l"/>
              </a:tabLst>
              <a:defRPr>
                <a:solidFill>
                  <a:schemeClr val="tx1"/>
                </a:solidFill>
                <a:latin typeface="Arial" panose="020B0604020202020204" pitchFamily="34" charset="0"/>
              </a:defRPr>
            </a:lvl4pPr>
            <a:lvl5pPr eaLnBrk="0" fontAlgn="base" hangingPunct="0">
              <a:spcBef>
                <a:spcPct val="0"/>
              </a:spcBef>
              <a:spcAft>
                <a:spcPct val="0"/>
              </a:spcAft>
              <a:tabLst>
                <a:tab pos="968375" algn="l"/>
              </a:tabLst>
              <a:defRPr>
                <a:solidFill>
                  <a:schemeClr val="tx1"/>
                </a:solidFill>
                <a:latin typeface="Arial" panose="020B0604020202020204" pitchFamily="34" charset="0"/>
              </a:defRPr>
            </a:lvl5pPr>
            <a:lvl6pPr eaLnBrk="0" fontAlgn="base" hangingPunct="0">
              <a:spcBef>
                <a:spcPct val="0"/>
              </a:spcBef>
              <a:spcAft>
                <a:spcPct val="0"/>
              </a:spcAft>
              <a:tabLst>
                <a:tab pos="968375" algn="l"/>
              </a:tabLst>
              <a:defRPr>
                <a:solidFill>
                  <a:schemeClr val="tx1"/>
                </a:solidFill>
                <a:latin typeface="Arial" panose="020B0604020202020204" pitchFamily="34" charset="0"/>
              </a:defRPr>
            </a:lvl6pPr>
            <a:lvl7pPr eaLnBrk="0" fontAlgn="base" hangingPunct="0">
              <a:spcBef>
                <a:spcPct val="0"/>
              </a:spcBef>
              <a:spcAft>
                <a:spcPct val="0"/>
              </a:spcAft>
              <a:tabLst>
                <a:tab pos="968375" algn="l"/>
              </a:tabLst>
              <a:defRPr>
                <a:solidFill>
                  <a:schemeClr val="tx1"/>
                </a:solidFill>
                <a:latin typeface="Arial" panose="020B0604020202020204" pitchFamily="34" charset="0"/>
              </a:defRPr>
            </a:lvl7pPr>
            <a:lvl8pPr eaLnBrk="0" fontAlgn="base" hangingPunct="0">
              <a:spcBef>
                <a:spcPct val="0"/>
              </a:spcBef>
              <a:spcAft>
                <a:spcPct val="0"/>
              </a:spcAft>
              <a:tabLst>
                <a:tab pos="968375" algn="l"/>
              </a:tabLst>
              <a:defRPr>
                <a:solidFill>
                  <a:schemeClr val="tx1"/>
                </a:solidFill>
                <a:latin typeface="Arial" panose="020B0604020202020204" pitchFamily="34" charset="0"/>
              </a:defRPr>
            </a:lvl8pPr>
            <a:lvl9pPr eaLnBrk="0" fontAlgn="base" hangingPunct="0">
              <a:spcBef>
                <a:spcPct val="0"/>
              </a:spcBef>
              <a:spcAft>
                <a:spcPct val="0"/>
              </a:spcAft>
              <a:tabLst>
                <a:tab pos="968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68375" algn="l"/>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098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32182" y="94563"/>
            <a:ext cx="10789920" cy="677108"/>
          </a:xfrm>
          <a:prstGeom prst="rect">
            <a:avLst/>
          </a:prstGeom>
          <a:noFill/>
        </p:spPr>
        <p:txBody>
          <a:bodyPr wrap="square" rtlCol="0">
            <a:spAutoFit/>
          </a:bodyPr>
          <a:lstStyle/>
          <a:p>
            <a:pPr algn="ctr"/>
            <a:r>
              <a:rPr lang="fr-FR" sz="3800" b="1" dirty="0">
                <a:solidFill>
                  <a:srgbClr val="E84242"/>
                </a:solidFill>
                <a:latin typeface="Trebuchet MS" charset="0"/>
                <a:ea typeface="Trebuchet MS" charset="0"/>
                <a:cs typeface="Trebuchet MS" charset="0"/>
              </a:rPr>
              <a:t>Processus Agence Comptable</a:t>
            </a:r>
          </a:p>
        </p:txBody>
      </p:sp>
      <p:sp>
        <p:nvSpPr>
          <p:cNvPr id="5" name="Rectangle 4">
            <a:extLst>
              <a:ext uri="{FF2B5EF4-FFF2-40B4-BE49-F238E27FC236}">
                <a16:creationId xmlns:a16="http://schemas.microsoft.com/office/drawing/2014/main" id="{2B7376CA-3B44-4E47-A68E-B72E8B956DF4}"/>
              </a:ext>
            </a:extLst>
          </p:cNvPr>
          <p:cNvSpPr/>
          <p:nvPr/>
        </p:nvSpPr>
        <p:spPr>
          <a:xfrm>
            <a:off x="3048000" y="2690336"/>
            <a:ext cx="6096000" cy="1477328"/>
          </a:xfrm>
          <a:prstGeom prst="rect">
            <a:avLst/>
          </a:prstGeom>
        </p:spPr>
        <p:txBody>
          <a:bodyPr>
            <a:spAutoFit/>
          </a:bodyPr>
          <a:lstStyle/>
          <a:p>
            <a:endParaRPr lang="fr-FR" dirty="0"/>
          </a:p>
          <a:p>
            <a:endParaRPr lang="fr-FR" dirty="0"/>
          </a:p>
          <a:p>
            <a:endParaRPr lang="fr-FR" dirty="0"/>
          </a:p>
          <a:p>
            <a:endParaRPr lang="fr-FR" dirty="0"/>
          </a:p>
          <a:p>
            <a:endParaRPr lang="fr-FR" dirty="0"/>
          </a:p>
        </p:txBody>
      </p:sp>
      <p:pic>
        <p:nvPicPr>
          <p:cNvPr id="25" name="Graphique 24" descr="École">
            <a:extLst>
              <a:ext uri="{FF2B5EF4-FFF2-40B4-BE49-F238E27FC236}">
                <a16:creationId xmlns:a16="http://schemas.microsoft.com/office/drawing/2014/main" id="{3E8A03AD-BFAC-472F-B8A6-0229402D50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78" y="2556189"/>
            <a:ext cx="1229083" cy="1229083"/>
          </a:xfrm>
          <a:prstGeom prst="rect">
            <a:avLst/>
          </a:prstGeom>
        </p:spPr>
      </p:pic>
      <p:sp>
        <p:nvSpPr>
          <p:cNvPr id="26" name="Flèche : bas 25">
            <a:extLst>
              <a:ext uri="{FF2B5EF4-FFF2-40B4-BE49-F238E27FC236}">
                <a16:creationId xmlns:a16="http://schemas.microsoft.com/office/drawing/2014/main" id="{F40688FF-9A42-47EE-B6C2-7D87C9C984CB}"/>
              </a:ext>
            </a:extLst>
          </p:cNvPr>
          <p:cNvSpPr/>
          <p:nvPr/>
        </p:nvSpPr>
        <p:spPr>
          <a:xfrm rot="16200000">
            <a:off x="1296493" y="3065165"/>
            <a:ext cx="352450" cy="469137"/>
          </a:xfrm>
          <a:prstGeom prst="downArrow">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rebuchet MS" panose="020B0603020202020204" pitchFamily="34" charset="0"/>
            </a:endParaRPr>
          </a:p>
        </p:txBody>
      </p:sp>
      <p:pic>
        <p:nvPicPr>
          <p:cNvPr id="28" name="Graphique 27" descr="Banque">
            <a:extLst>
              <a:ext uri="{FF2B5EF4-FFF2-40B4-BE49-F238E27FC236}">
                <a16:creationId xmlns:a16="http://schemas.microsoft.com/office/drawing/2014/main" id="{AF80538E-DDA8-4FE8-9E36-545162FB7E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347" y="2996259"/>
            <a:ext cx="554767" cy="554767"/>
          </a:xfrm>
          <a:prstGeom prst="rect">
            <a:avLst/>
          </a:prstGeom>
        </p:spPr>
      </p:pic>
      <p:sp>
        <p:nvSpPr>
          <p:cNvPr id="30" name="Flèche : droite 29">
            <a:extLst>
              <a:ext uri="{FF2B5EF4-FFF2-40B4-BE49-F238E27FC236}">
                <a16:creationId xmlns:a16="http://schemas.microsoft.com/office/drawing/2014/main" id="{E261FD1D-D1E9-492A-A3ED-03CEE67A2EBE}"/>
              </a:ext>
            </a:extLst>
          </p:cNvPr>
          <p:cNvSpPr/>
          <p:nvPr/>
        </p:nvSpPr>
        <p:spPr>
          <a:xfrm>
            <a:off x="2475551" y="3123508"/>
            <a:ext cx="476869" cy="359360"/>
          </a:xfrm>
          <a:prstGeom prst="rightArrow">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rebuchet MS" panose="020B0603020202020204" pitchFamily="34" charset="0"/>
            </a:endParaRPr>
          </a:p>
        </p:txBody>
      </p:sp>
      <p:sp>
        <p:nvSpPr>
          <p:cNvPr id="31" name="Rectangle : coins arrondis 30">
            <a:extLst>
              <a:ext uri="{FF2B5EF4-FFF2-40B4-BE49-F238E27FC236}">
                <a16:creationId xmlns:a16="http://schemas.microsoft.com/office/drawing/2014/main" id="{EC637BEC-66F2-4C10-8837-84DBED5DB381}"/>
              </a:ext>
            </a:extLst>
          </p:cNvPr>
          <p:cNvSpPr/>
          <p:nvPr/>
        </p:nvSpPr>
        <p:spPr>
          <a:xfrm>
            <a:off x="3115453" y="1389973"/>
            <a:ext cx="7353497" cy="410575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15082C5-6886-4755-8B66-F3ADB4C2ED54}"/>
              </a:ext>
            </a:extLst>
          </p:cNvPr>
          <p:cNvSpPr/>
          <p:nvPr/>
        </p:nvSpPr>
        <p:spPr>
          <a:xfrm>
            <a:off x="5845669" y="4243511"/>
            <a:ext cx="1699995" cy="1042477"/>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Parc Immobilière</a:t>
            </a:r>
          </a:p>
        </p:txBody>
      </p:sp>
      <p:sp>
        <p:nvSpPr>
          <p:cNvPr id="34" name="Rectangle 33">
            <a:extLst>
              <a:ext uri="{FF2B5EF4-FFF2-40B4-BE49-F238E27FC236}">
                <a16:creationId xmlns:a16="http://schemas.microsoft.com/office/drawing/2014/main" id="{484659F6-9310-4FCA-ABB2-022B55DAEFE2}"/>
              </a:ext>
            </a:extLst>
          </p:cNvPr>
          <p:cNvSpPr/>
          <p:nvPr/>
        </p:nvSpPr>
        <p:spPr>
          <a:xfrm>
            <a:off x="7925109" y="1513712"/>
            <a:ext cx="1806720" cy="1042477"/>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Provisions &amp; dépréciations</a:t>
            </a:r>
          </a:p>
        </p:txBody>
      </p:sp>
      <p:sp>
        <p:nvSpPr>
          <p:cNvPr id="35" name="Rectangle 34">
            <a:extLst>
              <a:ext uri="{FF2B5EF4-FFF2-40B4-BE49-F238E27FC236}">
                <a16:creationId xmlns:a16="http://schemas.microsoft.com/office/drawing/2014/main" id="{E6789D51-88CB-4005-9AA1-5DD2D33BE882}"/>
              </a:ext>
            </a:extLst>
          </p:cNvPr>
          <p:cNvSpPr/>
          <p:nvPr/>
        </p:nvSpPr>
        <p:spPr>
          <a:xfrm>
            <a:off x="5830929" y="1499576"/>
            <a:ext cx="1714735" cy="1042477"/>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Déplacements</a:t>
            </a:r>
          </a:p>
        </p:txBody>
      </p:sp>
      <p:sp>
        <p:nvSpPr>
          <p:cNvPr id="36" name="Rectangle 35">
            <a:extLst>
              <a:ext uri="{FF2B5EF4-FFF2-40B4-BE49-F238E27FC236}">
                <a16:creationId xmlns:a16="http://schemas.microsoft.com/office/drawing/2014/main" id="{36543AAB-3DD9-4634-A163-6B54895A068D}"/>
              </a:ext>
            </a:extLst>
          </p:cNvPr>
          <p:cNvSpPr/>
          <p:nvPr/>
        </p:nvSpPr>
        <p:spPr>
          <a:xfrm>
            <a:off x="3876319" y="1492498"/>
            <a:ext cx="1575165" cy="1042477"/>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Recette</a:t>
            </a:r>
          </a:p>
        </p:txBody>
      </p:sp>
      <p:sp>
        <p:nvSpPr>
          <p:cNvPr id="37" name="Rectangle 36">
            <a:extLst>
              <a:ext uri="{FF2B5EF4-FFF2-40B4-BE49-F238E27FC236}">
                <a16:creationId xmlns:a16="http://schemas.microsoft.com/office/drawing/2014/main" id="{E3D80BBC-9F6F-4167-8AE0-EC577CAC1889}"/>
              </a:ext>
            </a:extLst>
          </p:cNvPr>
          <p:cNvSpPr/>
          <p:nvPr/>
        </p:nvSpPr>
        <p:spPr>
          <a:xfrm>
            <a:off x="3876320" y="2860111"/>
            <a:ext cx="1575165" cy="1042477"/>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Commande Publique = dépense</a:t>
            </a:r>
          </a:p>
        </p:txBody>
      </p:sp>
      <p:sp>
        <p:nvSpPr>
          <p:cNvPr id="38" name="Rectangle 37">
            <a:extLst>
              <a:ext uri="{FF2B5EF4-FFF2-40B4-BE49-F238E27FC236}">
                <a16:creationId xmlns:a16="http://schemas.microsoft.com/office/drawing/2014/main" id="{044F1609-4F2F-4DB0-A8AC-1F910BAE36E2}"/>
              </a:ext>
            </a:extLst>
          </p:cNvPr>
          <p:cNvSpPr/>
          <p:nvPr/>
        </p:nvSpPr>
        <p:spPr>
          <a:xfrm>
            <a:off x="5852952" y="2907761"/>
            <a:ext cx="1692712" cy="1042477"/>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Etats Financiers Annuels</a:t>
            </a:r>
          </a:p>
        </p:txBody>
      </p:sp>
      <p:sp>
        <p:nvSpPr>
          <p:cNvPr id="39" name="Rectangle 38">
            <a:extLst>
              <a:ext uri="{FF2B5EF4-FFF2-40B4-BE49-F238E27FC236}">
                <a16:creationId xmlns:a16="http://schemas.microsoft.com/office/drawing/2014/main" id="{56AB23C8-B697-41B4-9F37-0196ED99DEA8}"/>
              </a:ext>
            </a:extLst>
          </p:cNvPr>
          <p:cNvSpPr/>
          <p:nvPr/>
        </p:nvSpPr>
        <p:spPr>
          <a:xfrm>
            <a:off x="7925108" y="2922968"/>
            <a:ext cx="1806721" cy="1042477"/>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Régies</a:t>
            </a:r>
          </a:p>
        </p:txBody>
      </p:sp>
      <p:sp>
        <p:nvSpPr>
          <p:cNvPr id="40" name="Rectangle 39">
            <a:extLst>
              <a:ext uri="{FF2B5EF4-FFF2-40B4-BE49-F238E27FC236}">
                <a16:creationId xmlns:a16="http://schemas.microsoft.com/office/drawing/2014/main" id="{EA1D2F42-6089-4749-A059-4C67AEFEC7B4}"/>
              </a:ext>
            </a:extLst>
          </p:cNvPr>
          <p:cNvSpPr/>
          <p:nvPr/>
        </p:nvSpPr>
        <p:spPr>
          <a:xfrm>
            <a:off x="7933741" y="4243511"/>
            <a:ext cx="1798088" cy="1042477"/>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Rémunérations</a:t>
            </a:r>
          </a:p>
        </p:txBody>
      </p:sp>
      <p:sp>
        <p:nvSpPr>
          <p:cNvPr id="42" name="Rectangle 41">
            <a:extLst>
              <a:ext uri="{FF2B5EF4-FFF2-40B4-BE49-F238E27FC236}">
                <a16:creationId xmlns:a16="http://schemas.microsoft.com/office/drawing/2014/main" id="{F4D0908A-1A94-487A-B147-57D42438D615}"/>
              </a:ext>
            </a:extLst>
          </p:cNvPr>
          <p:cNvSpPr/>
          <p:nvPr/>
        </p:nvSpPr>
        <p:spPr>
          <a:xfrm>
            <a:off x="3876321" y="4229242"/>
            <a:ext cx="1575165" cy="1056746"/>
          </a:xfrm>
          <a:prstGeom prst="rect">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Compte Bancaire</a:t>
            </a:r>
          </a:p>
        </p:txBody>
      </p:sp>
      <p:sp>
        <p:nvSpPr>
          <p:cNvPr id="45" name="Flèche : double flèche horizontale 44">
            <a:extLst>
              <a:ext uri="{FF2B5EF4-FFF2-40B4-BE49-F238E27FC236}">
                <a16:creationId xmlns:a16="http://schemas.microsoft.com/office/drawing/2014/main" id="{B9658619-DA32-4B05-89BC-491DDA9FE75D}"/>
              </a:ext>
            </a:extLst>
          </p:cNvPr>
          <p:cNvSpPr/>
          <p:nvPr/>
        </p:nvSpPr>
        <p:spPr>
          <a:xfrm>
            <a:off x="3031474" y="5410069"/>
            <a:ext cx="7437476" cy="1082300"/>
          </a:xfrm>
          <a:prstGeom prst="leftRightArrow">
            <a:avLst/>
          </a:prstGeom>
          <a:solidFill>
            <a:srgbClr val="E8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rebuchet MS" panose="020B0603020202020204" pitchFamily="34" charset="0"/>
              </a:rPr>
              <a:t>Organisationnel</a:t>
            </a:r>
          </a:p>
        </p:txBody>
      </p:sp>
      <p:sp>
        <p:nvSpPr>
          <p:cNvPr id="2" name="ZoneTexte 1">
            <a:extLst>
              <a:ext uri="{FF2B5EF4-FFF2-40B4-BE49-F238E27FC236}">
                <a16:creationId xmlns:a16="http://schemas.microsoft.com/office/drawing/2014/main" id="{90C12915-EDA3-46EA-BA3E-B36D84B060C2}"/>
              </a:ext>
            </a:extLst>
          </p:cNvPr>
          <p:cNvSpPr txBox="1"/>
          <p:nvPr/>
        </p:nvSpPr>
        <p:spPr>
          <a:xfrm>
            <a:off x="48888" y="1684638"/>
            <a:ext cx="1848716" cy="523220"/>
          </a:xfrm>
          <a:prstGeom prst="rect">
            <a:avLst/>
          </a:prstGeom>
          <a:noFill/>
        </p:spPr>
        <p:txBody>
          <a:bodyPr wrap="square" rtlCol="0">
            <a:spAutoFit/>
          </a:bodyPr>
          <a:lstStyle/>
          <a:p>
            <a:pPr algn="ctr"/>
            <a:r>
              <a:rPr lang="fr-FR" sz="1400" dirty="0">
                <a:latin typeface="Trebuchet MS" panose="020B0603020202020204" pitchFamily="34" charset="0"/>
              </a:rPr>
              <a:t>Université Lumière Lyon 2</a:t>
            </a:r>
          </a:p>
        </p:txBody>
      </p:sp>
      <p:cxnSp>
        <p:nvCxnSpPr>
          <p:cNvPr id="6" name="Connecteur droit avec flèche 5">
            <a:extLst>
              <a:ext uri="{FF2B5EF4-FFF2-40B4-BE49-F238E27FC236}">
                <a16:creationId xmlns:a16="http://schemas.microsoft.com/office/drawing/2014/main" id="{A67A9D7A-0360-4950-A37C-3F55FC1D3BCB}"/>
              </a:ext>
            </a:extLst>
          </p:cNvPr>
          <p:cNvCxnSpPr>
            <a:stCxn id="2" idx="2"/>
          </p:cNvCxnSpPr>
          <p:nvPr/>
        </p:nvCxnSpPr>
        <p:spPr>
          <a:xfrm flipH="1">
            <a:off x="736847" y="2207858"/>
            <a:ext cx="236399" cy="482478"/>
          </a:xfrm>
          <a:prstGeom prst="straightConnector1">
            <a:avLst/>
          </a:prstGeom>
          <a:ln>
            <a:solidFill>
              <a:srgbClr val="E84242"/>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D363C0A3-E1EE-4A9D-9F9E-0645009A6380}"/>
              </a:ext>
            </a:extLst>
          </p:cNvPr>
          <p:cNvSpPr txBox="1"/>
          <p:nvPr/>
        </p:nvSpPr>
        <p:spPr>
          <a:xfrm>
            <a:off x="1341807" y="2054940"/>
            <a:ext cx="1848716" cy="276999"/>
          </a:xfrm>
          <a:prstGeom prst="rect">
            <a:avLst/>
          </a:prstGeom>
          <a:noFill/>
        </p:spPr>
        <p:txBody>
          <a:bodyPr wrap="square" rtlCol="0">
            <a:spAutoFit/>
          </a:bodyPr>
          <a:lstStyle/>
          <a:p>
            <a:pPr algn="ctr"/>
            <a:r>
              <a:rPr lang="fr-FR" sz="1200" dirty="0">
                <a:latin typeface="Trebuchet MS" panose="020B0603020202020204" pitchFamily="34" charset="0"/>
              </a:rPr>
              <a:t>Agence Comptable</a:t>
            </a:r>
          </a:p>
        </p:txBody>
      </p:sp>
      <p:cxnSp>
        <p:nvCxnSpPr>
          <p:cNvPr id="23" name="Connecteur droit avec flèche 22">
            <a:extLst>
              <a:ext uri="{FF2B5EF4-FFF2-40B4-BE49-F238E27FC236}">
                <a16:creationId xmlns:a16="http://schemas.microsoft.com/office/drawing/2014/main" id="{5DE9667D-FC38-4942-AB2A-7F3F9F6F1749}"/>
              </a:ext>
            </a:extLst>
          </p:cNvPr>
          <p:cNvCxnSpPr>
            <a:cxnSpLocks/>
          </p:cNvCxnSpPr>
          <p:nvPr/>
        </p:nvCxnSpPr>
        <p:spPr>
          <a:xfrm>
            <a:off x="2127715" y="2377633"/>
            <a:ext cx="1" cy="482478"/>
          </a:xfrm>
          <a:prstGeom prst="straightConnector1">
            <a:avLst/>
          </a:prstGeom>
          <a:ln>
            <a:solidFill>
              <a:srgbClr val="E8424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23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B03FD9D-C047-4B2B-A14B-19FD6B81D766}"/>
              </a:ext>
            </a:extLst>
          </p:cNvPr>
          <p:cNvPicPr>
            <a:picLocks noChangeAspect="1"/>
          </p:cNvPicPr>
          <p:nvPr/>
        </p:nvPicPr>
        <p:blipFill rotWithShape="1">
          <a:blip r:embed="rId2"/>
          <a:srcRect l="16381" t="4086" r="13620" b="6031"/>
          <a:stretch/>
        </p:blipFill>
        <p:spPr>
          <a:xfrm>
            <a:off x="150770" y="95249"/>
            <a:ext cx="5601959" cy="4671671"/>
          </a:xfrm>
          <a:prstGeom prst="rect">
            <a:avLst/>
          </a:prstGeom>
        </p:spPr>
      </p:pic>
      <p:sp>
        <p:nvSpPr>
          <p:cNvPr id="3" name="ZoneTexte 4">
            <a:extLst>
              <a:ext uri="{FF2B5EF4-FFF2-40B4-BE49-F238E27FC236}">
                <a16:creationId xmlns:a16="http://schemas.microsoft.com/office/drawing/2014/main" id="{DD10F47B-C5B7-4058-97EC-71C109956CE2}"/>
              </a:ext>
            </a:extLst>
          </p:cNvPr>
          <p:cNvSpPr txBox="1"/>
          <p:nvPr/>
        </p:nvSpPr>
        <p:spPr>
          <a:xfrm>
            <a:off x="4270011" y="716686"/>
            <a:ext cx="1358432" cy="68598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000" dirty="0">
                <a:latin typeface="Trebuchet MS" panose="020B0603020202020204" pitchFamily="34" charset="0"/>
              </a:rPr>
              <a:t>Carto des risques brutes, si il n'y avait pas de contrôle interne</a:t>
            </a:r>
          </a:p>
        </p:txBody>
      </p:sp>
      <p:graphicFrame>
        <p:nvGraphicFramePr>
          <p:cNvPr id="4" name="Graphique 3">
            <a:extLst>
              <a:ext uri="{FF2B5EF4-FFF2-40B4-BE49-F238E27FC236}">
                <a16:creationId xmlns:a16="http://schemas.microsoft.com/office/drawing/2014/main" id="{C9F4F699-BD1E-462B-9395-1C14EAD33ED5}"/>
              </a:ext>
            </a:extLst>
          </p:cNvPr>
          <p:cNvGraphicFramePr>
            <a:graphicFrameLocks/>
          </p:cNvGraphicFramePr>
          <p:nvPr>
            <p:extLst>
              <p:ext uri="{D42A27DB-BD31-4B8C-83A1-F6EECF244321}">
                <p14:modId xmlns:p14="http://schemas.microsoft.com/office/powerpoint/2010/main" val="2204041709"/>
              </p:ext>
            </p:extLst>
          </p:nvPr>
        </p:nvGraphicFramePr>
        <p:xfrm>
          <a:off x="5755691" y="95248"/>
          <a:ext cx="5989466" cy="4671671"/>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7">
            <a:extLst>
              <a:ext uri="{FF2B5EF4-FFF2-40B4-BE49-F238E27FC236}">
                <a16:creationId xmlns:a16="http://schemas.microsoft.com/office/drawing/2014/main" id="{69919B04-2CFB-4C4A-972F-B1187F4BF57B}"/>
              </a:ext>
            </a:extLst>
          </p:cNvPr>
          <p:cNvSpPr txBox="1"/>
          <p:nvPr/>
        </p:nvSpPr>
        <p:spPr>
          <a:xfrm>
            <a:off x="9747684" y="143661"/>
            <a:ext cx="1924050" cy="78849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050" dirty="0">
                <a:latin typeface="Trebuchet MS" panose="020B0603020202020204" pitchFamily="34" charset="0"/>
              </a:rPr>
              <a:t>Carto des risques après mis</a:t>
            </a:r>
            <a:r>
              <a:rPr lang="fr-FR" sz="1050" baseline="0" dirty="0">
                <a:latin typeface="Trebuchet MS" panose="020B0603020202020204" pitchFamily="34" charset="0"/>
              </a:rPr>
              <a:t>e en place du contrôle interne existant (perfectible) à Lyon II côté agence comptable</a:t>
            </a:r>
            <a:endParaRPr lang="fr-FR" sz="1050" dirty="0">
              <a:latin typeface="Trebuchet MS" panose="020B0603020202020204" pitchFamily="34" charset="0"/>
            </a:endParaRPr>
          </a:p>
        </p:txBody>
      </p:sp>
      <p:sp>
        <p:nvSpPr>
          <p:cNvPr id="6" name="ZoneTexte 4">
            <a:extLst>
              <a:ext uri="{FF2B5EF4-FFF2-40B4-BE49-F238E27FC236}">
                <a16:creationId xmlns:a16="http://schemas.microsoft.com/office/drawing/2014/main" id="{D234050E-4205-4F82-9035-6482F29D5462}"/>
              </a:ext>
            </a:extLst>
          </p:cNvPr>
          <p:cNvSpPr txBox="1"/>
          <p:nvPr/>
        </p:nvSpPr>
        <p:spPr>
          <a:xfrm>
            <a:off x="2412099" y="4935132"/>
            <a:ext cx="6681259" cy="103954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200" dirty="0">
                <a:latin typeface="Trebuchet MS" panose="020B0603020202020204" pitchFamily="34" charset="0"/>
              </a:rPr>
              <a:t>NB. : les actions à venir pour avancer encore plus avant le contrôle interne comptable sont :</a:t>
            </a:r>
          </a:p>
          <a:p>
            <a:endParaRPr lang="fr-FR" sz="1200" dirty="0">
              <a:latin typeface="Trebuchet MS" panose="020B0603020202020204" pitchFamily="34" charset="0"/>
            </a:endParaRPr>
          </a:p>
          <a:p>
            <a:pPr marL="171450" indent="-171450">
              <a:buFont typeface="Arial" panose="020B0604020202020204" pitchFamily="34" charset="0"/>
              <a:buChar char="•"/>
            </a:pPr>
            <a:r>
              <a:rPr lang="fr-FR" sz="1200" dirty="0">
                <a:latin typeface="Trebuchet MS" panose="020B0603020202020204" pitchFamily="34" charset="0"/>
              </a:rPr>
              <a:t>La cotation des processus « régies », « provisions &amp; dépréciations », et « baux »</a:t>
            </a:r>
          </a:p>
          <a:p>
            <a:pPr marL="171450" indent="-171450">
              <a:buFont typeface="Arial" panose="020B0604020202020204" pitchFamily="34" charset="0"/>
              <a:buChar char="•"/>
            </a:pPr>
            <a:r>
              <a:rPr lang="fr-FR" sz="1200" dirty="0">
                <a:latin typeface="Trebuchet MS" panose="020B0603020202020204" pitchFamily="34" charset="0"/>
              </a:rPr>
              <a:t>La mise en place d’un contrôle hiérarchisé de la dépense (CHD)</a:t>
            </a:r>
          </a:p>
          <a:p>
            <a:pPr marL="171450" indent="-171450">
              <a:buFont typeface="Arial" panose="020B0604020202020204" pitchFamily="34" charset="0"/>
              <a:buChar char="•"/>
            </a:pPr>
            <a:r>
              <a:rPr lang="fr-FR" sz="1200" dirty="0">
                <a:latin typeface="Trebuchet MS" panose="020B0603020202020204" pitchFamily="34" charset="0"/>
              </a:rPr>
              <a:t>La formalisation de procédures en systématique, en priorisant selon les enjeux</a:t>
            </a:r>
          </a:p>
        </p:txBody>
      </p:sp>
    </p:spTree>
    <p:extLst>
      <p:ext uri="{BB962C8B-B14F-4D97-AF65-F5344CB8AC3E}">
        <p14:creationId xmlns:p14="http://schemas.microsoft.com/office/powerpoint/2010/main" val="102701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94944" y="710184"/>
            <a:ext cx="10789920" cy="677108"/>
          </a:xfrm>
          <a:prstGeom prst="rect">
            <a:avLst/>
          </a:prstGeom>
          <a:noFill/>
        </p:spPr>
        <p:txBody>
          <a:bodyPr wrap="square" rtlCol="0">
            <a:spAutoFit/>
          </a:bodyPr>
          <a:lstStyle/>
          <a:p>
            <a:r>
              <a:rPr lang="fr-FR" sz="3800" b="1" dirty="0">
                <a:solidFill>
                  <a:srgbClr val="E84242"/>
                </a:solidFill>
                <a:latin typeface="Trebuchet MS" charset="0"/>
                <a:ea typeface="Trebuchet MS" charset="0"/>
                <a:cs typeface="Trebuchet MS" charset="0"/>
              </a:rPr>
              <a:t>Processus Recette </a:t>
            </a:r>
          </a:p>
        </p:txBody>
      </p:sp>
      <p:graphicFrame>
        <p:nvGraphicFramePr>
          <p:cNvPr id="4" name="Tableau 3">
            <a:extLst>
              <a:ext uri="{FF2B5EF4-FFF2-40B4-BE49-F238E27FC236}">
                <a16:creationId xmlns:a16="http://schemas.microsoft.com/office/drawing/2014/main" id="{0937B1F6-985F-44B1-9EB8-7A4A10BDFEBC}"/>
              </a:ext>
            </a:extLst>
          </p:cNvPr>
          <p:cNvGraphicFramePr>
            <a:graphicFrameLocks noGrp="1"/>
          </p:cNvGraphicFramePr>
          <p:nvPr>
            <p:extLst>
              <p:ext uri="{D42A27DB-BD31-4B8C-83A1-F6EECF244321}">
                <p14:modId xmlns:p14="http://schemas.microsoft.com/office/powerpoint/2010/main" val="3020141519"/>
              </p:ext>
            </p:extLst>
          </p:nvPr>
        </p:nvGraphicFramePr>
        <p:xfrm>
          <a:off x="450928" y="1592199"/>
          <a:ext cx="11501585" cy="4657834"/>
        </p:xfrm>
        <a:graphic>
          <a:graphicData uri="http://schemas.openxmlformats.org/drawingml/2006/table">
            <a:tbl>
              <a:tblPr/>
              <a:tblGrid>
                <a:gridCol w="283083">
                  <a:extLst>
                    <a:ext uri="{9D8B030D-6E8A-4147-A177-3AD203B41FA5}">
                      <a16:colId xmlns:a16="http://schemas.microsoft.com/office/drawing/2014/main" val="4188709786"/>
                    </a:ext>
                  </a:extLst>
                </a:gridCol>
                <a:gridCol w="2201764">
                  <a:extLst>
                    <a:ext uri="{9D8B030D-6E8A-4147-A177-3AD203B41FA5}">
                      <a16:colId xmlns:a16="http://schemas.microsoft.com/office/drawing/2014/main" val="2543758194"/>
                    </a:ext>
                  </a:extLst>
                </a:gridCol>
                <a:gridCol w="2652599">
                  <a:extLst>
                    <a:ext uri="{9D8B030D-6E8A-4147-A177-3AD203B41FA5}">
                      <a16:colId xmlns:a16="http://schemas.microsoft.com/office/drawing/2014/main" val="3254570427"/>
                    </a:ext>
                  </a:extLst>
                </a:gridCol>
                <a:gridCol w="796828">
                  <a:extLst>
                    <a:ext uri="{9D8B030D-6E8A-4147-A177-3AD203B41FA5}">
                      <a16:colId xmlns:a16="http://schemas.microsoft.com/office/drawing/2014/main" val="2364748235"/>
                    </a:ext>
                  </a:extLst>
                </a:gridCol>
                <a:gridCol w="765374">
                  <a:extLst>
                    <a:ext uri="{9D8B030D-6E8A-4147-A177-3AD203B41FA5}">
                      <a16:colId xmlns:a16="http://schemas.microsoft.com/office/drawing/2014/main" val="930515717"/>
                    </a:ext>
                  </a:extLst>
                </a:gridCol>
                <a:gridCol w="522132">
                  <a:extLst>
                    <a:ext uri="{9D8B030D-6E8A-4147-A177-3AD203B41FA5}">
                      <a16:colId xmlns:a16="http://schemas.microsoft.com/office/drawing/2014/main" val="1126912981"/>
                    </a:ext>
                  </a:extLst>
                </a:gridCol>
                <a:gridCol w="522132">
                  <a:extLst>
                    <a:ext uri="{9D8B030D-6E8A-4147-A177-3AD203B41FA5}">
                      <a16:colId xmlns:a16="http://schemas.microsoft.com/office/drawing/2014/main" val="3337726008"/>
                    </a:ext>
                  </a:extLst>
                </a:gridCol>
                <a:gridCol w="647948">
                  <a:extLst>
                    <a:ext uri="{9D8B030D-6E8A-4147-A177-3AD203B41FA5}">
                      <a16:colId xmlns:a16="http://schemas.microsoft.com/office/drawing/2014/main" val="1552423245"/>
                    </a:ext>
                  </a:extLst>
                </a:gridCol>
                <a:gridCol w="603911">
                  <a:extLst>
                    <a:ext uri="{9D8B030D-6E8A-4147-A177-3AD203B41FA5}">
                      <a16:colId xmlns:a16="http://schemas.microsoft.com/office/drawing/2014/main" val="3151463308"/>
                    </a:ext>
                  </a:extLst>
                </a:gridCol>
                <a:gridCol w="522132">
                  <a:extLst>
                    <a:ext uri="{9D8B030D-6E8A-4147-A177-3AD203B41FA5}">
                      <a16:colId xmlns:a16="http://schemas.microsoft.com/office/drawing/2014/main" val="4099033693"/>
                    </a:ext>
                  </a:extLst>
                </a:gridCol>
                <a:gridCol w="603911">
                  <a:extLst>
                    <a:ext uri="{9D8B030D-6E8A-4147-A177-3AD203B41FA5}">
                      <a16:colId xmlns:a16="http://schemas.microsoft.com/office/drawing/2014/main" val="1027891234"/>
                    </a:ext>
                  </a:extLst>
                </a:gridCol>
                <a:gridCol w="635366">
                  <a:extLst>
                    <a:ext uri="{9D8B030D-6E8A-4147-A177-3AD203B41FA5}">
                      <a16:colId xmlns:a16="http://schemas.microsoft.com/office/drawing/2014/main" val="2864659412"/>
                    </a:ext>
                  </a:extLst>
                </a:gridCol>
                <a:gridCol w="744405">
                  <a:extLst>
                    <a:ext uri="{9D8B030D-6E8A-4147-A177-3AD203B41FA5}">
                      <a16:colId xmlns:a16="http://schemas.microsoft.com/office/drawing/2014/main" val="3534601410"/>
                    </a:ext>
                  </a:extLst>
                </a:gridCol>
              </a:tblGrid>
              <a:tr h="183558">
                <a:tc rowSpan="2">
                  <a:txBody>
                    <a:bodyPr/>
                    <a:lstStyle/>
                    <a:p>
                      <a:pPr algn="ctr" fontAlgn="ctr"/>
                      <a:r>
                        <a:rPr lang="fr-FR" sz="900" b="1" i="0" u="none" strike="noStrike" dirty="0">
                          <a:solidFill>
                            <a:srgbClr val="FFFFFF"/>
                          </a:solidFill>
                          <a:effectLst/>
                          <a:latin typeface="Trebuchet MS" panose="020B0603020202020204" pitchFamily="34" charset="0"/>
                        </a:rPr>
                        <a:t>No</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Description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 Inhérent</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rowSpan="2">
                  <a:txBody>
                    <a:bodyPr/>
                    <a:lstStyle/>
                    <a:p>
                      <a:pPr algn="ctr" fontAlgn="ctr"/>
                      <a:r>
                        <a:rPr lang="fr-FR" sz="900" b="1" i="0" u="none" strike="noStrike" dirty="0">
                          <a:solidFill>
                            <a:srgbClr val="FFFFFF"/>
                          </a:solidFill>
                          <a:effectLst/>
                          <a:latin typeface="Trebuchet MS" panose="020B0603020202020204" pitchFamily="34" charset="0"/>
                        </a:rPr>
                        <a:t>Risque Résiduel</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gridSpan="7">
                  <a:txBody>
                    <a:bodyPr/>
                    <a:lstStyle/>
                    <a:p>
                      <a:pPr marL="0" algn="ctr" defTabSz="914400" rtl="0" eaLnBrk="1" fontAlgn="ctr" latinLnBrk="0" hangingPunct="1"/>
                      <a:r>
                        <a:rPr lang="fr-FR" sz="900" b="1" i="0" u="none" strike="noStrike" kern="1200" dirty="0">
                          <a:solidFill>
                            <a:srgbClr val="FFFFFF"/>
                          </a:solidFill>
                          <a:effectLst/>
                          <a:latin typeface="Trebuchet MS" panose="020B0603020202020204" pitchFamily="34" charset="0"/>
                          <a:ea typeface="+mn-ea"/>
                          <a:cs typeface="+mn-cs"/>
                        </a:rPr>
                        <a:t># Plan d'action</a:t>
                      </a: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ctr"/>
                      <a:r>
                        <a:rPr lang="fr-FR" sz="900" b="1" i="0" u="none" strike="noStrike" dirty="0">
                          <a:solidFill>
                            <a:srgbClr val="FFFFFF"/>
                          </a:solidFill>
                          <a:effectLst/>
                          <a:latin typeface="Trebuchet MS" panose="020B0603020202020204" pitchFamily="34" charset="0"/>
                        </a:rPr>
                        <a:t>Phase </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extLst>
                  <a:ext uri="{0D108BD9-81ED-4DB2-BD59-A6C34878D82A}">
                    <a16:rowId xmlns:a16="http://schemas.microsoft.com/office/drawing/2014/main" val="3255151185"/>
                  </a:ext>
                </a:extLst>
              </a:tr>
              <a:tr h="293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1" i="0" u="none" strike="noStrike" dirty="0">
                          <a:solidFill>
                            <a:srgbClr val="FFFFFF"/>
                          </a:solidFill>
                          <a:effectLst/>
                          <a:latin typeface="Trebuchet MS" panose="020B0603020202020204" pitchFamily="34" charset="0"/>
                        </a:rPr>
                        <a:t>En cours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 mettre en place</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Réalisé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a:txBody>
                    <a:bodyPr/>
                    <a:lstStyle/>
                    <a:p>
                      <a:pPr algn="ctr" fontAlgn="ctr"/>
                      <a:r>
                        <a:rPr lang="fr-FR" sz="900" b="1" i="0" u="none" strike="noStrike" dirty="0">
                          <a:solidFill>
                            <a:srgbClr val="FFFFFF"/>
                          </a:solidFill>
                          <a:effectLst/>
                          <a:latin typeface="Trebuchet MS" panose="020B0603020202020204" pitchFamily="34" charset="0"/>
                        </a:rPr>
                        <a:t>Global Plan d'action </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4242"/>
                    </a:solidFill>
                  </a:tcPr>
                </a:tc>
                <a:tc vMerge="1">
                  <a:txBody>
                    <a:bodyPr/>
                    <a:lstStyle/>
                    <a:p>
                      <a:endParaRPr lang="fr-FR"/>
                    </a:p>
                  </a:txBody>
                  <a:tcPr/>
                </a:tc>
                <a:extLst>
                  <a:ext uri="{0D108BD9-81ED-4DB2-BD59-A6C34878D82A}">
                    <a16:rowId xmlns:a16="http://schemas.microsoft.com/office/drawing/2014/main" val="162752415"/>
                  </a:ext>
                </a:extLst>
              </a:tr>
              <a:tr h="611862">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Pièces justificatives insuffisantes ou irrégulières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Pièces justificatives insuffisantes ou irrégulières des rectifications d’encaissement, des modifications des données administratives et</a:t>
                      </a:r>
                      <a:br>
                        <a:rPr lang="fr-FR" sz="900" b="0" i="0" u="none" strike="noStrike" dirty="0">
                          <a:solidFill>
                            <a:srgbClr val="000000"/>
                          </a:solidFill>
                          <a:effectLst/>
                          <a:latin typeface="Trebuchet MS" panose="020B0603020202020204" pitchFamily="34" charset="0"/>
                        </a:rPr>
                      </a:br>
                      <a:r>
                        <a:rPr lang="fr-FR" sz="900" b="0" i="0" u="none" strike="noStrike" dirty="0">
                          <a:solidFill>
                            <a:srgbClr val="000000"/>
                          </a:solidFill>
                          <a:effectLst/>
                          <a:latin typeface="Trebuchet MS" panose="020B0603020202020204" pitchFamily="34" charset="0"/>
                        </a:rPr>
                        <a:t>civiles du débiteur.</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33,33%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66,67%</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3</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000000"/>
                          </a:solidFill>
                          <a:effectLst/>
                          <a:latin typeface="Trebuchet MS" panose="020B0603020202020204" pitchFamily="34" charset="0"/>
                        </a:rPr>
                        <a:t>En veille</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89095312"/>
                  </a:ext>
                </a:extLst>
              </a:tr>
              <a:tr h="305931">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mise en recouvrement du produit</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Toutes les recettes revenant à l’établissement ne sont pas recouvrées.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40,00%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60,00%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5</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000000"/>
                          </a:solidFill>
                          <a:effectLst/>
                          <a:latin typeface="Trebuchet MS" panose="020B0603020202020204" pitchFamily="34" charset="0"/>
                        </a:rPr>
                        <a:t>En cours d'exécution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0154078"/>
                  </a:ext>
                </a:extLst>
              </a:tr>
              <a:tr h="362734">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 politique de contrôle des ordres de recettes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concertation régulière avec les services de l’ordonnateur, notamment le service financier.</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25,00%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75,00%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4</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000000"/>
                          </a:solidFill>
                          <a:effectLst/>
                          <a:latin typeface="Trebuchet MS" panose="020B0603020202020204" pitchFamily="34" charset="0"/>
                        </a:rPr>
                        <a:t>En cours d'exécution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85882865"/>
                  </a:ext>
                </a:extLst>
              </a:tr>
              <a:tr h="305931">
                <a:tc>
                  <a:txBody>
                    <a:bodyPr/>
                    <a:lstStyle/>
                    <a:p>
                      <a:pPr algn="ctr" fontAlgn="ctr"/>
                      <a:r>
                        <a:rPr lang="fr-FR" sz="900" b="0" i="0" u="none" strike="noStrike" dirty="0">
                          <a:solidFill>
                            <a:srgbClr val="000000"/>
                          </a:solidFill>
                          <a:effectLst/>
                          <a:latin typeface="Trebuchet MS" panose="020B0603020202020204" pitchFamily="34" charset="0"/>
                        </a:rPr>
                        <a:t>4</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 politique de contrôle des ordres de recettes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Émission des titres sans périodicité précise et régulière.</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4</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80,00%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5</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000000"/>
                          </a:solidFill>
                          <a:effectLst/>
                          <a:latin typeface="Trebuchet MS" panose="020B0603020202020204" pitchFamily="34" charset="0"/>
                        </a:rPr>
                        <a:t>Terminé ou presque terminé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60479507"/>
                  </a:ext>
                </a:extLst>
              </a:tr>
              <a:tr h="305931">
                <a:tc>
                  <a:txBody>
                    <a:bodyPr/>
                    <a:lstStyle/>
                    <a:p>
                      <a:pPr algn="ctr" fontAlgn="ctr"/>
                      <a:r>
                        <a:rPr lang="fr-FR" sz="900" b="0" i="0" u="none" strike="noStrike" dirty="0">
                          <a:solidFill>
                            <a:srgbClr val="000000"/>
                          </a:solidFill>
                          <a:effectLst/>
                          <a:latin typeface="Trebuchet MS" panose="020B0603020202020204" pitchFamily="34" charset="0"/>
                        </a:rPr>
                        <a:t>5</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 politique de contrôle des ordres de recettes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Encodage des débiteurs incorrects dans le système d’information.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25,00%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75,00%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4</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000000"/>
                          </a:solidFill>
                          <a:effectLst/>
                          <a:latin typeface="Trebuchet MS" panose="020B0603020202020204" pitchFamily="34" charset="0"/>
                        </a:rPr>
                        <a:t>En cours d'exécution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53078602"/>
                  </a:ext>
                </a:extLst>
              </a:tr>
              <a:tr h="305931">
                <a:tc>
                  <a:txBody>
                    <a:bodyPr/>
                    <a:lstStyle/>
                    <a:p>
                      <a:pPr algn="ctr" fontAlgn="ctr"/>
                      <a:r>
                        <a:rPr lang="fr-FR" sz="900" b="0" i="0" u="none" strike="noStrike" dirty="0">
                          <a:solidFill>
                            <a:srgbClr val="000000"/>
                          </a:solidFill>
                          <a:effectLst/>
                          <a:latin typeface="Trebuchet MS" panose="020B0603020202020204" pitchFamily="34" charset="0"/>
                        </a:rPr>
                        <a:t>6</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 politique de contrôle des ordres de recettes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 détermination d’une politique de visa.</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1</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Terminé ou presque terminé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44977516"/>
                  </a:ext>
                </a:extLst>
              </a:tr>
              <a:tr h="305931">
                <a:tc>
                  <a:txBody>
                    <a:bodyPr/>
                    <a:lstStyle/>
                    <a:p>
                      <a:pPr algn="ctr" fontAlgn="ctr"/>
                      <a:r>
                        <a:rPr lang="fr-FR" sz="900" b="0" i="0" u="none" strike="noStrike" dirty="0">
                          <a:solidFill>
                            <a:srgbClr val="000000"/>
                          </a:solidFill>
                          <a:effectLst/>
                          <a:latin typeface="Trebuchet MS" panose="020B0603020202020204" pitchFamily="34" charset="0"/>
                        </a:rPr>
                        <a:t>7</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la politique de contrôle des ordres de recettes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totale ou partielle de visa des titres de recettes.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moyen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100,00%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3</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Terminé ou presque terminé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5134495"/>
                  </a:ext>
                </a:extLst>
              </a:tr>
              <a:tr h="305931">
                <a:tc>
                  <a:txBody>
                    <a:bodyPr/>
                    <a:lstStyle/>
                    <a:p>
                      <a:pPr algn="ctr" fontAlgn="ctr"/>
                      <a:r>
                        <a:rPr lang="fr-FR" sz="900" b="0" i="0" u="none" strike="noStrike" dirty="0">
                          <a:solidFill>
                            <a:srgbClr val="000000"/>
                          </a:solidFill>
                          <a:effectLst/>
                          <a:latin typeface="Trebuchet MS" panose="020B0603020202020204" pitchFamily="34" charset="0"/>
                        </a:rPr>
                        <a:t>8</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Encaissements non rattachés / rapprochés à un titre faute de référence</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Encaissements imputés sur un compte d’attente, ou au crédit d'un compte à sens normalement débiteur</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75,00%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25,00%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4</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rPr>
                        <a:t>En veille</a:t>
                      </a:r>
                      <a:endPar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75149141"/>
                  </a:ext>
                </a:extLst>
              </a:tr>
              <a:tr h="305931">
                <a:tc>
                  <a:txBody>
                    <a:bodyPr/>
                    <a:lstStyle/>
                    <a:p>
                      <a:pPr algn="ctr" fontAlgn="ctr"/>
                      <a:r>
                        <a:rPr lang="fr-FR" sz="900" b="0" i="0" u="none" strike="noStrike" dirty="0">
                          <a:solidFill>
                            <a:srgbClr val="000000"/>
                          </a:solidFill>
                          <a:effectLst/>
                          <a:latin typeface="Trebuchet MS" panose="020B0603020202020204" pitchFamily="34" charset="0"/>
                        </a:rPr>
                        <a:t>9</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Complexité et lenteur des circuits de paiements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Absence de démarche concertée avec l’ordonnateur pour la modernisation des moyens d’encaissement.</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50,00%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2</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33,33%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16,67%</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6</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 veille</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02857047"/>
                  </a:ext>
                </a:extLst>
              </a:tr>
              <a:tr h="458896">
                <a:tc>
                  <a:txBody>
                    <a:bodyPr/>
                    <a:lstStyle/>
                    <a:p>
                      <a:pPr algn="ctr" fontAlgn="ctr"/>
                      <a:r>
                        <a:rPr lang="fr-FR" sz="900" b="0" i="0" u="none" strike="noStrike" dirty="0">
                          <a:solidFill>
                            <a:srgbClr val="000000"/>
                          </a:solidFill>
                          <a:effectLst/>
                          <a:latin typeface="Trebuchet MS" panose="020B0603020202020204" pitchFamily="34" charset="0"/>
                        </a:rPr>
                        <a:t>10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Pièces justificatives insuffisantes ou irrégulières</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Carence dans le suivi des rectifications sur recouvrement, des modifications des données administratives et civiles des débiteurs ou du titre.</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Risque élevé</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900" b="0" i="0" u="none" strike="noStrike" dirty="0">
                          <a:solidFill>
                            <a:srgbClr val="000000"/>
                          </a:solidFill>
                          <a:effectLst/>
                          <a:latin typeface="Trebuchet MS" panose="020B0603020202020204" pitchFamily="34" charset="0"/>
                        </a:rPr>
                        <a:t>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50,00%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0000"/>
                          </a:solidFill>
                          <a:effectLst/>
                          <a:latin typeface="Trebuchet MS" panose="020B0603020202020204" pitchFamily="34" charset="0"/>
                        </a:rPr>
                        <a:t>50,00%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0" i="0" u="sng" strike="noStrike" dirty="0">
                          <a:solidFill>
                            <a:srgbClr val="0563C1"/>
                          </a:solidFill>
                          <a:effectLst/>
                          <a:latin typeface="Trebuchet MS" panose="020B0603020202020204" pitchFamily="34" charset="0"/>
                          <a:hlinkClick r:id="rId2" action="ppaction://hlinkfile"/>
                        </a:rPr>
                        <a:t>2</a:t>
                      </a:r>
                      <a:endParaRPr lang="fr-FR" sz="900" b="0" i="0" u="sng" strike="noStrike" dirty="0">
                        <a:solidFill>
                          <a:srgbClr val="0563C1"/>
                        </a:solidFill>
                        <a:effectLst/>
                        <a:latin typeface="Trebuchet MS" panose="020B0603020202020204" pitchFamily="34"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900" b="1" i="0" u="none" strike="noStrike" dirty="0">
                          <a:solidFill>
                            <a:srgbClr val="000000"/>
                          </a:solidFill>
                          <a:effectLst/>
                          <a:latin typeface="Trebuchet MS" panose="020B0603020202020204" pitchFamily="34" charset="0"/>
                        </a:rPr>
                        <a:t>En cours d'exécution</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61048865"/>
                  </a:ext>
                </a:extLst>
              </a:tr>
            </a:tbl>
          </a:graphicData>
        </a:graphic>
      </p:graphicFrame>
    </p:spTree>
    <p:extLst>
      <p:ext uri="{BB962C8B-B14F-4D97-AF65-F5344CB8AC3E}">
        <p14:creationId xmlns:p14="http://schemas.microsoft.com/office/powerpoint/2010/main" val="388787261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8907</TotalTime>
  <Words>6372</Words>
  <Application>Microsoft Office PowerPoint</Application>
  <PresentationFormat>Grand écran</PresentationFormat>
  <Paragraphs>1813</Paragraphs>
  <Slides>37</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6" baseType="lpstr">
      <vt:lpstr>ＭＳ Ｐゴシック</vt:lpstr>
      <vt:lpstr>Arial</vt:lpstr>
      <vt:lpstr>Calibri</vt:lpstr>
      <vt:lpstr>Rockwell</vt:lpstr>
      <vt:lpstr>Times New Roman</vt:lpstr>
      <vt:lpstr>Trebuchet MS</vt:lpstr>
      <vt:lpstr>Wingdings</vt:lpstr>
      <vt:lpstr>Thème Office</vt:lpstr>
      <vt:lpstr>Worksheet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Yosimar Jair Tenjo Melan</cp:lastModifiedBy>
  <cp:revision>343</cp:revision>
  <dcterms:created xsi:type="dcterms:W3CDTF">2018-05-30T13:26:23Z</dcterms:created>
  <dcterms:modified xsi:type="dcterms:W3CDTF">2022-10-18T08:16:41Z</dcterms:modified>
</cp:coreProperties>
</file>