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87" r:id="rId2"/>
    <p:sldId id="312" r:id="rId3"/>
    <p:sldId id="305" r:id="rId4"/>
    <p:sldId id="267" r:id="rId5"/>
    <p:sldId id="302" r:id="rId6"/>
    <p:sldId id="309" r:id="rId7"/>
    <p:sldId id="310" r:id="rId8"/>
    <p:sldId id="311" r:id="rId9"/>
    <p:sldId id="279" r:id="rId10"/>
    <p:sldId id="278" r:id="rId11"/>
    <p:sldId id="280" r:id="rId12"/>
    <p:sldId id="307" r:id="rId13"/>
    <p:sldId id="282" r:id="rId14"/>
    <p:sldId id="306" r:id="rId15"/>
    <p:sldId id="303" r:id="rId16"/>
  </p:sldIdLst>
  <p:sldSz cx="9144000" cy="6858000" type="screen4x3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eu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5324"/>
    <a:srgbClr val="F8991D"/>
    <a:srgbClr val="FFFFCC"/>
    <a:srgbClr val="FF66FF"/>
    <a:srgbClr val="DD4026"/>
    <a:srgbClr val="58595B"/>
    <a:srgbClr val="FDCE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9157" autoAdjust="0"/>
  </p:normalViewPr>
  <p:slideViewPr>
    <p:cSldViewPr>
      <p:cViewPr varScale="1">
        <p:scale>
          <a:sx n="47" d="100"/>
          <a:sy n="47" d="100"/>
        </p:scale>
        <p:origin x="1806" y="4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1398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42" y="0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599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42" y="9431599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BE3B9C3-E470-4911-A4A1-22C28B442D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42" y="0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7" y="4716661"/>
            <a:ext cx="5439410" cy="4468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599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42" y="9431599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99861F6-1B6D-4126-A213-5F11073A7CD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9861F6-1B6D-4126-A213-5F11073A7CD9}" type="slidenum">
              <a:rPr lang="fr-FR" altLang="fr-FR" smtClean="0"/>
              <a:pPr>
                <a:defRPr/>
              </a:pPr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89172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10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89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11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0551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12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5502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13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 </a:t>
            </a:r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709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14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0"/>
            <a:endParaRPr lang="fr-FR" sz="1200" u="non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249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15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 </a:t>
            </a:r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412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810681-A8CB-4260-A3C5-12C90CD24315}" type="slidenum">
              <a:rPr lang="fr-FR" altLang="fr-FR"/>
              <a:pPr>
                <a:spcBef>
                  <a:spcPct val="0"/>
                </a:spcBef>
              </a:pPr>
              <a:t>2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3133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810681-A8CB-4260-A3C5-12C90CD24315}" type="slidenum">
              <a:rPr lang="fr-FR" altLang="fr-FR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9717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4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0"/>
            <a:endParaRPr lang="fr-FR" sz="1200" u="non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892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5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7696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6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0" fontAlgn="base" hangingPunct="0"/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391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7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657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8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019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3B8F1-907D-4B7C-9DE8-C2FC477B790C}" type="slidenum">
              <a:rPr lang="fr-FR" altLang="fr-FR"/>
              <a:pPr>
                <a:spcBef>
                  <a:spcPct val="0"/>
                </a:spcBef>
              </a:pPr>
              <a:t>9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562621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086B8-98EF-48DA-A30C-DAC2AFA7DA9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9403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D89F9-FC56-4968-B23F-392CD53E14F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78087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7BC53-D4C4-43FC-A47E-EB7B65FFB17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01566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469336" y="2281784"/>
            <a:ext cx="5507890" cy="1814729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Gros titre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26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D966C-A925-41B7-AC6C-A58A2DA4793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2860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A764D-DB09-4FAB-90E0-C1E10FB328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00343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FA13A-F69B-4419-9750-5C9A384D39C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426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E6D58-FA41-45C7-8E82-B8CE895494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0920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17E9F-1B42-480D-A3DA-D139D190302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12015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E75AB-0E70-4B8D-82C2-818E2722F23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6818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7D3E5-3F3A-4CA4-8D9C-051C297B2B7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051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C8A00-08DD-4F4C-9107-3F0A57E97B0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3007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49E31F7-330E-44E9-9519-43A99FAED62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75656" y="2204864"/>
            <a:ext cx="69847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sz="4400" b="1" dirty="0" smtClean="0">
                <a:solidFill>
                  <a:prstClr val="white"/>
                </a:solidFill>
                <a:latin typeface="Trebuchet MS" charset="0"/>
                <a:ea typeface="Trebuchet MS" charset="0"/>
                <a:cs typeface="Trebuchet MS" charset="0"/>
              </a:rPr>
              <a:t> 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sz="4400" b="1" dirty="0" smtClean="0">
                <a:solidFill>
                  <a:prstClr val="white"/>
                </a:solidFill>
                <a:latin typeface="Trebuchet MS" charset="0"/>
                <a:ea typeface="Trebuchet MS" charset="0"/>
                <a:cs typeface="Trebuchet MS" charset="0"/>
              </a:rPr>
              <a:t>Plan Actions Achat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sz="4400" b="1" dirty="0" smtClean="0">
                <a:solidFill>
                  <a:prstClr val="white"/>
                </a:solidFill>
                <a:latin typeface="Trebuchet MS" charset="0"/>
                <a:ea typeface="Trebuchet MS" charset="0"/>
                <a:cs typeface="Trebuchet MS" charset="0"/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287346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57225"/>
            <a:ext cx="8229600" cy="467519"/>
          </a:xfrm>
        </p:spPr>
        <p:txBody>
          <a:bodyPr/>
          <a:lstStyle/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600" b="1" dirty="0" smtClean="0">
                <a:solidFill>
                  <a:srgbClr val="DD40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 : Achat avec disposition environnementale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600" b="1" dirty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600" b="1" dirty="0" smtClean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260350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</a:t>
            </a:r>
            <a:r>
              <a:rPr lang="fr-FR" altLang="fr-FR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D’ACTIONS ACHAT 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2022/23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119098"/>
              </p:ext>
            </p:extLst>
          </p:nvPr>
        </p:nvGraphicFramePr>
        <p:xfrm>
          <a:off x="373584" y="1134555"/>
          <a:ext cx="8229600" cy="494926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492079">
                  <a:extLst>
                    <a:ext uri="{9D8B030D-6E8A-4147-A177-3AD203B41FA5}">
                      <a16:colId xmlns:a16="http://schemas.microsoft.com/office/drawing/2014/main" val="950722697"/>
                    </a:ext>
                  </a:extLst>
                </a:gridCol>
                <a:gridCol w="3737521">
                  <a:extLst>
                    <a:ext uri="{9D8B030D-6E8A-4147-A177-3AD203B41FA5}">
                      <a16:colId xmlns:a16="http://schemas.microsoft.com/office/drawing/2014/main" val="3293160215"/>
                    </a:ext>
                  </a:extLst>
                </a:gridCol>
              </a:tblGrid>
              <a:tr h="589298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Actions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Cibles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379450"/>
                  </a:ext>
                </a:extLst>
              </a:tr>
              <a:tr h="11290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Gestion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 des déchets</a:t>
                      </a: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Définition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</a:rPr>
                        <a:t> de la nouvelle politique de prévention et de tri des déchets au sein de l’établissement</a:t>
                      </a:r>
                      <a:endParaRPr lang="fr-FR" sz="14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57465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Numérique responsable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Achats responsables (certifications, Ecolabels, acquisition de matériels reconditionnés auprès d’acteurs de l’ESS)</a:t>
                      </a:r>
                    </a:p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Augmentation à 6 ans de la durée d’utilisation des matériels informatiques lorsque c’est possible via :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v"/>
                      </a:pP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Reconditionnement d’une partie du matériel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v"/>
                      </a:pP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Réemploi avec réaffectation en interne d’équipements de première main</a:t>
                      </a:r>
                    </a:p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Traitement des D3E conformément à la règlementation via marché réservé avec AFB</a:t>
                      </a:r>
                    </a:p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2606794"/>
                  </a:ext>
                </a:extLst>
              </a:tr>
              <a:tr h="4838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Renouvellement du marché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 mobilier</a:t>
                      </a: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Mobilier issu du réemploi / réutilisation / </a:t>
                      </a:r>
                      <a:r>
                        <a:rPr lang="fr-FR" sz="1400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upcyclé</a:t>
                      </a:r>
                      <a:endParaRPr lang="fr-FR" sz="1400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856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63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373"/>
            <a:ext cx="8426499" cy="489677"/>
          </a:xfrm>
        </p:spPr>
        <p:txBody>
          <a:bodyPr/>
          <a:lstStyle/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400" b="1" dirty="0" smtClean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400" b="1" dirty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solidFill>
                  <a:srgbClr val="DD40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 : Performance juridique et modernisation de la gestion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94175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</a:t>
            </a:r>
            <a:r>
              <a:rPr lang="fr-FR" altLang="fr-FR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D’ACTIONS ACHAT 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2022/23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83336"/>
              </p:ext>
            </p:extLst>
          </p:nvPr>
        </p:nvGraphicFramePr>
        <p:xfrm>
          <a:off x="362928" y="1056967"/>
          <a:ext cx="8280402" cy="504339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76714">
                  <a:extLst>
                    <a:ext uri="{9D8B030D-6E8A-4147-A177-3AD203B41FA5}">
                      <a16:colId xmlns:a16="http://schemas.microsoft.com/office/drawing/2014/main" val="1516239146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418531754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Calibri" panose="020F0502020204030204" pitchFamily="34" charset="0"/>
                        </a:rPr>
                        <a:t>Actions</a:t>
                      </a:r>
                      <a:endParaRPr lang="fr-FR" sz="1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Calibri" panose="020F0502020204030204" pitchFamily="34" charset="0"/>
                        </a:rPr>
                        <a:t>Cibles</a:t>
                      </a:r>
                      <a:r>
                        <a:rPr lang="fr-FR" sz="12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endParaRPr lang="fr-FR" sz="1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059401"/>
                  </a:ext>
                </a:extLst>
              </a:tr>
              <a:tr h="1770160">
                <a:tc>
                  <a:txBody>
                    <a:bodyPr/>
                    <a:lstStyle/>
                    <a:p>
                      <a:endParaRPr lang="fr-FR" sz="14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400" b="1" dirty="0" smtClean="0">
                          <a:latin typeface="Calibri" panose="020F0502020204030204" pitchFamily="34" charset="0"/>
                        </a:rPr>
                        <a:t>Evolution</a:t>
                      </a:r>
                      <a:r>
                        <a:rPr lang="fr-FR" sz="1400" b="1" baseline="0" dirty="0" smtClean="0">
                          <a:latin typeface="Calibri" panose="020F0502020204030204" pitchFamily="34" charset="0"/>
                        </a:rPr>
                        <a:t> du guide des règles d’achat</a:t>
                      </a:r>
                      <a:endParaRPr lang="fr-FR" sz="14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Rehaussement du seuil à 10 000€ HT pour la production d’annexes E + mise en place de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contrôles a posteriori par le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service de l’achat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 achats OSBC &lt; à 10 000€ HT sur un échantillon à raison de 2 campagnes de contrôles par an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/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formations 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</a:rPr>
                        <a:t>+ sensibilisation des gestionnaires aux bonnes pratiques achat</a:t>
                      </a:r>
                      <a:endParaRPr lang="fr-FR" sz="14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19291"/>
                  </a:ext>
                </a:extLst>
              </a:tr>
              <a:tr h="330030">
                <a:tc>
                  <a:txBody>
                    <a:bodyPr/>
                    <a:lstStyle/>
                    <a:p>
                      <a:endParaRPr lang="fr-FR" sz="14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400" b="1" dirty="0" smtClean="0">
                          <a:latin typeface="Calibri" panose="020F0502020204030204" pitchFamily="34" charset="0"/>
                        </a:rPr>
                        <a:t>Reprise du</a:t>
                      </a:r>
                      <a:r>
                        <a:rPr lang="fr-FR" sz="1400" b="1" baseline="0" dirty="0" smtClean="0">
                          <a:latin typeface="Calibri" panose="020F0502020204030204" pitchFamily="34" charset="0"/>
                        </a:rPr>
                        <a:t> déploiement SIS-marchés </a:t>
                      </a:r>
                      <a:endParaRPr lang="fr-FR" sz="14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Rédaction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</a:rPr>
                        <a:t> de clauses spécifiques Lyon 2 par catégorie de marché afin d’adapter et de parfaire le </a:t>
                      </a:r>
                      <a:r>
                        <a:rPr lang="fr-FR" sz="1400" baseline="0" dirty="0" err="1" smtClean="0">
                          <a:latin typeface="Calibri" panose="020F0502020204030204" pitchFamily="34" charset="0"/>
                        </a:rPr>
                        <a:t>clausier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</a:rPr>
                        <a:t> standard et de constituer des pièces type afin d’harmoniser les pratiques en interne  et de générer des gains de temps dans la passation des procédures.</a:t>
                      </a:r>
                      <a:endParaRPr lang="fr-FR" sz="14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047716"/>
                  </a:ext>
                </a:extLst>
              </a:tr>
              <a:tr h="810073">
                <a:tc>
                  <a:txBody>
                    <a:bodyPr/>
                    <a:lstStyle/>
                    <a:p>
                      <a:endParaRPr lang="fr-FR" sz="14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400" b="1" dirty="0" smtClean="0">
                          <a:latin typeface="Calibri" panose="020F0502020204030204" pitchFamily="34" charset="0"/>
                        </a:rPr>
                        <a:t>Priorités achat </a:t>
                      </a:r>
                      <a:endParaRPr lang="fr-FR" sz="14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Programmation / </a:t>
                      </a:r>
                      <a:r>
                        <a:rPr lang="fr-FR" sz="1400" dirty="0" err="1" smtClean="0">
                          <a:latin typeface="Calibri" panose="020F0502020204030204" pitchFamily="34" charset="0"/>
                        </a:rPr>
                        <a:t>sourcing</a:t>
                      </a:r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  /nouveaux modèles économiques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</a:rPr>
                        <a:t> / revue de contrat</a:t>
                      </a:r>
                      <a:endParaRPr lang="fr-FR" sz="14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63351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Mise en place d’une centralisation budgétaire DSI pour les achats de matériels informatiques sur du NA réalisés par les laboratoires </a:t>
                      </a:r>
                    </a:p>
                    <a:p>
                      <a:endParaRPr lang="fr-FR" sz="14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Mise en place d’une expression du besoin centralisée auprès de la DSI</a:t>
                      </a:r>
                    </a:p>
                    <a:p>
                      <a:pPr algn="l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Détermination du modèle d’allocation avant les dialogues de gestion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036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8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373"/>
            <a:ext cx="8426499" cy="489677"/>
          </a:xfrm>
        </p:spPr>
        <p:txBody>
          <a:bodyPr/>
          <a:lstStyle/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400" b="1" dirty="0" smtClean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400" b="1" dirty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solidFill>
                  <a:srgbClr val="DD40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Suite : Performance juridique et modernisation de la gestion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94175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</a:t>
            </a:r>
            <a:r>
              <a:rPr lang="fr-FR" altLang="fr-FR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D’ACTIONS ACHAT 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2022/23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397250"/>
              </p:ext>
            </p:extLst>
          </p:nvPr>
        </p:nvGraphicFramePr>
        <p:xfrm>
          <a:off x="362928" y="1056967"/>
          <a:ext cx="8280402" cy="4017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76714">
                  <a:extLst>
                    <a:ext uri="{9D8B030D-6E8A-4147-A177-3AD203B41FA5}">
                      <a16:colId xmlns:a16="http://schemas.microsoft.com/office/drawing/2014/main" val="1516239146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418531754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Calibri" panose="020F0502020204030204" pitchFamily="34" charset="0"/>
                        </a:rPr>
                        <a:t>Actions</a:t>
                      </a:r>
                      <a:endParaRPr lang="fr-FR" sz="1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Calibri" panose="020F0502020204030204" pitchFamily="34" charset="0"/>
                        </a:rPr>
                        <a:t>Cibles</a:t>
                      </a:r>
                      <a:endParaRPr lang="fr-FR" sz="12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059401"/>
                  </a:ext>
                </a:extLst>
              </a:tr>
              <a:tr h="64626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anose="020F0502020204030204" pitchFamily="34" charset="0"/>
                        </a:rPr>
                        <a:t>Vademecum</a:t>
                      </a:r>
                      <a:r>
                        <a:rPr lang="fr-FR" sz="1400" b="1" dirty="0" smtClean="0">
                          <a:latin typeface="Calibri" panose="020F0502020204030204" pitchFamily="34" charset="0"/>
                        </a:rPr>
                        <a:t> de l'ensemble des procédures + modes opératoires relatifs à la commande publique </a:t>
                      </a:r>
                      <a:endParaRPr lang="fr-FR" sz="14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Création d'un </a:t>
                      </a:r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vademecum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de l'ensemble des procédures + modes opératoires relatifs à la commande publique qui constituerait le référentiel pour les nouveaux arrivants dans le service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867705"/>
                  </a:ext>
                </a:extLst>
              </a:tr>
              <a:tr h="599101">
                <a:tc>
                  <a:txBody>
                    <a:bodyPr/>
                    <a:lstStyle/>
                    <a:p>
                      <a:endParaRPr lang="fr-FR" sz="14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4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4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400" b="1" dirty="0" smtClean="0">
                          <a:latin typeface="Calibri" panose="020F0502020204030204" pitchFamily="34" charset="0"/>
                        </a:rPr>
                        <a:t>Mise</a:t>
                      </a:r>
                      <a:r>
                        <a:rPr lang="fr-FR" sz="1400" b="1" baseline="0" dirty="0" smtClean="0">
                          <a:latin typeface="Calibri" panose="020F0502020204030204" pitchFamily="34" charset="0"/>
                        </a:rPr>
                        <a:t> en place de la démarche de contrôle interne sur la commande publique </a:t>
                      </a:r>
                      <a:endParaRPr lang="fr-FR" sz="14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Définition des objectifs du processus marché publics + indicateurs correspondants</a:t>
                      </a:r>
                    </a:p>
                    <a:p>
                      <a:pPr algn="l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Ciblage des risques principaux en tenant compte des application informatiques utilisées</a:t>
                      </a:r>
                    </a:p>
                    <a:p>
                      <a:pPr algn="l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Mise en place des moyens de maîtrise de ces risques</a:t>
                      </a:r>
                    </a:p>
                    <a:p>
                      <a:pPr algn="l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Vérifications, audits, contrôles et supervisions destinés à vérifier que les moyens de maîtrise fonctionnent</a:t>
                      </a:r>
                    </a:p>
                    <a:p>
                      <a:pPr algn="l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Enregistrement des traces et preuves résultants de ces vérifications</a:t>
                      </a:r>
                    </a:p>
                    <a:p>
                      <a:pPr algn="l"/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361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73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0688" y="876277"/>
            <a:ext cx="8229600" cy="504056"/>
          </a:xfrm>
        </p:spPr>
        <p:txBody>
          <a:bodyPr/>
          <a:lstStyle/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600" b="1" dirty="0" smtClean="0">
                <a:solidFill>
                  <a:srgbClr val="DD40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 : Développer la relation fournisseurs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600" b="1" dirty="0" smtClean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600" b="1" dirty="0" smtClean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260350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</a:t>
            </a:r>
            <a:r>
              <a:rPr lang="fr-FR" altLang="fr-FR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D’ACTIONS ACHAT 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2022/23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394073"/>
              </p:ext>
            </p:extLst>
          </p:nvPr>
        </p:nvGraphicFramePr>
        <p:xfrm>
          <a:off x="539044" y="1730795"/>
          <a:ext cx="7992888" cy="374456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91294">
                  <a:extLst>
                    <a:ext uri="{9D8B030D-6E8A-4147-A177-3AD203B41FA5}">
                      <a16:colId xmlns:a16="http://schemas.microsoft.com/office/drawing/2014/main" val="667519753"/>
                    </a:ext>
                  </a:extLst>
                </a:gridCol>
                <a:gridCol w="4901594">
                  <a:extLst>
                    <a:ext uri="{9D8B030D-6E8A-4147-A177-3AD203B41FA5}">
                      <a16:colId xmlns:a16="http://schemas.microsoft.com/office/drawing/2014/main" val="2900440749"/>
                    </a:ext>
                  </a:extLst>
                </a:gridCol>
              </a:tblGrid>
              <a:tr h="582842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Actions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Cibles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195442"/>
                  </a:ext>
                </a:extLst>
              </a:tr>
              <a:tr h="3161719">
                <a:tc>
                  <a:txBody>
                    <a:bodyPr/>
                    <a:lstStyle/>
                    <a:p>
                      <a:pPr algn="just"/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Mise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 en place d’une stratégie de </a:t>
                      </a:r>
                      <a:r>
                        <a:rPr lang="fr-FR" sz="1600" b="1" baseline="0" dirty="0" err="1" smtClean="0">
                          <a:latin typeface="Calibri" panose="020F0502020204030204" pitchFamily="34" charset="0"/>
                        </a:rPr>
                        <a:t>sourcing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 rapide et efficace</a:t>
                      </a: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pPr algn="just"/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pPr algn="just"/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pPr algn="just"/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pPr algn="just"/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Pistes outils: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Outiller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</a:rPr>
                        <a:t> la fonction </a:t>
                      </a:r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Achat, pour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</a:rPr>
                        <a:t> mettre en place</a:t>
                      </a:r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 une digitalisation du dispositif de </a:t>
                      </a:r>
                      <a:r>
                        <a:rPr lang="fr-FR" sz="1600" dirty="0" err="1" smtClean="0">
                          <a:latin typeface="Calibri" panose="020F0502020204030204" pitchFamily="34" charset="0"/>
                        </a:rPr>
                        <a:t>sourcing</a:t>
                      </a:r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 fournisseurs.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Acquisition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</a:rPr>
                        <a:t> d’un logiciel </a:t>
                      </a:r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permettant de simplifier la collecte et la validation des demandes d’achats, l’analyse de marché et la constitution de panels fournisseurs.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394326"/>
                  </a:ext>
                </a:extLst>
              </a:tr>
            </a:tbl>
          </a:graphicData>
        </a:graphic>
      </p:graphicFrame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8245" y="5837030"/>
            <a:ext cx="1579001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57225"/>
            <a:ext cx="8229600" cy="484981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  <a:defRPr/>
            </a:pP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2320" y="5974003"/>
            <a:ext cx="1579001" cy="883997"/>
          </a:xfrm>
          <a:prstGeom prst="rect">
            <a:avLst/>
          </a:prstGeom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509111"/>
              </p:ext>
            </p:extLst>
          </p:nvPr>
        </p:nvGraphicFramePr>
        <p:xfrm>
          <a:off x="0" y="2585841"/>
          <a:ext cx="3096344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123226198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68212889"/>
                    </a:ext>
                  </a:extLst>
                </a:gridCol>
              </a:tblGrid>
              <a:tr h="844202">
                <a:tc>
                  <a:txBody>
                    <a:bodyPr/>
                    <a:lstStyle/>
                    <a:p>
                      <a:pPr algn="ctr"/>
                      <a:endParaRPr lang="fr-FR" sz="1600" b="1" kern="1200" dirty="0" smtClean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Axes ULL2</a:t>
                      </a:r>
                    </a:p>
                    <a:p>
                      <a:pPr algn="ctr"/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aseline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Cible</a:t>
                      </a:r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977328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endParaRPr lang="fr-FR" sz="12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fr-FR" sz="12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2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Dématérialisation </a:t>
                      </a:r>
                      <a:endParaRPr lang="fr-FR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Poursuite projet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acquisition </a:t>
                      </a:r>
                    </a:p>
                    <a:p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d’un socle de dématérialisation</a:t>
                      </a:r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endParaRPr lang="fr-FR" sz="1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34077"/>
                  </a:ext>
                </a:extLst>
              </a:tr>
            </a:tbl>
          </a:graphicData>
        </a:graphic>
      </p:graphicFrame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174" y="681649"/>
            <a:ext cx="5934075" cy="60198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16" y="1391430"/>
            <a:ext cx="5783520" cy="50601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983" y="122298"/>
            <a:ext cx="8279086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61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6088" y="599201"/>
            <a:ext cx="8229600" cy="504056"/>
          </a:xfrm>
        </p:spPr>
        <p:txBody>
          <a:bodyPr/>
          <a:lstStyle/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600" b="1" dirty="0" smtClean="0">
                <a:solidFill>
                  <a:srgbClr val="DD40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 : projets de dématérialisation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260350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</a:t>
            </a:r>
            <a:r>
              <a:rPr lang="fr-FR" altLang="fr-FR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D’ACTIONS ACHAT 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2022/23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001378"/>
              </p:ext>
            </p:extLst>
          </p:nvPr>
        </p:nvGraphicFramePr>
        <p:xfrm>
          <a:off x="539044" y="1103257"/>
          <a:ext cx="7992888" cy="460040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91294">
                  <a:extLst>
                    <a:ext uri="{9D8B030D-6E8A-4147-A177-3AD203B41FA5}">
                      <a16:colId xmlns:a16="http://schemas.microsoft.com/office/drawing/2014/main" val="667519753"/>
                    </a:ext>
                  </a:extLst>
                </a:gridCol>
                <a:gridCol w="4901594">
                  <a:extLst>
                    <a:ext uri="{9D8B030D-6E8A-4147-A177-3AD203B41FA5}">
                      <a16:colId xmlns:a16="http://schemas.microsoft.com/office/drawing/2014/main" val="2900440749"/>
                    </a:ext>
                  </a:extLst>
                </a:gridCol>
              </a:tblGrid>
              <a:tr h="429782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Actions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Cibles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195442"/>
                  </a:ext>
                </a:extLst>
              </a:tr>
              <a:tr h="188462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Déploiement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 de la signature OTP pour les extérieurs via le parapheur FAST</a:t>
                      </a: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-285750" algn="l" defTabSz="914400" rtl="0" eaLnBrk="1" latinLnBrk="0" hangingPunct="1">
                        <a:buFontTx/>
                        <a:buChar char="-"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Projet de gestion des conventions : connecteur prévu entre AIRS-courrier de </a:t>
                      </a:r>
                      <a:r>
                        <a:rPr lang="fr-FR" sz="1600" kern="120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Digitech</a:t>
                      </a: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1600" kern="120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parapaheur</a:t>
                      </a: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kern="120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Fast</a:t>
                      </a: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de </a:t>
                      </a:r>
                      <a:r>
                        <a:rPr lang="fr-FR" sz="1600" kern="120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Docapost</a:t>
                      </a:r>
                      <a:endParaRPr lang="fr-FR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indent="-285750" algn="l" defTabSz="914400" rtl="0" eaLnBrk="1" latinLnBrk="0" hangingPunct="1">
                        <a:buFontTx/>
                        <a:buChar char="-"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Convention de stage pour les étudiants (dans l’attente du déploiement d’ESUP-STAGE en remplacement de PSTAGE qui permettra</a:t>
                      </a:r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d’avoir un système intégré)</a:t>
                      </a:r>
                      <a:endParaRPr lang="fr-FR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1983"/>
                  </a:ext>
                </a:extLst>
              </a:tr>
              <a:tr h="210965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Poursuite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 de la généralisation de la signature électronique + parapheur FAST sous réserve de la sécurisation de l’archivage des documents signés électroniquement</a:t>
                      </a: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Signature des conventions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Circuits</a:t>
                      </a:r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agence comptable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Circuit DAJIM pour les arrêtés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92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17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908720"/>
            <a:ext cx="8229600" cy="594928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Obligation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pour les EP disposant d’un budget achat </a:t>
            </a:r>
            <a:r>
              <a:rPr lang="fr-FR" sz="1500" dirty="0" smtClean="0">
                <a:latin typeface="Verdana" panose="020B0604030504040204" pitchFamily="34" charset="0"/>
                <a:ea typeface="Verdana" panose="020B0604030504040204" pitchFamily="34" charset="0"/>
              </a:rPr>
              <a:t>&gt;</a:t>
            </a:r>
            <a:r>
              <a:rPr lang="fr-FR" sz="1500" dirty="0"/>
              <a:t>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Millions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d’€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transmettre annuellement leur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programmation marchés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bilan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à la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DAE.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altLang="fr-FR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Objectifs :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Établir un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bilan de l’activité achat,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déterminer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 segments à enjeu,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assurer la programmation achat, déterminer des politiques de consommation ;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Traduire les orientations politiques de l’Etat en matière d’achat public ;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raduire les orientations politiques et stratégiques spécifiques à l’Université Lumière Lyon 2 dans le domaine achat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Mesurer et rendre compte de la performance.</a:t>
            </a:r>
            <a:endParaRPr lang="fr-FR" altLang="fr-F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altLang="fr-FR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altLang="fr-F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  <a:defRPr/>
            </a:pP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260350"/>
            <a:ext cx="8280400" cy="369332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CARTOGRAPHIE 2020 ET PLAN D’ACTIONS ACHAT 2021/22</a:t>
            </a:r>
            <a:endParaRPr lang="fr-FR" altLang="fr-FR" sz="1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58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908720"/>
            <a:ext cx="8229600" cy="54006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altLang="fr-FR"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Existence de 2 types d’axes stratégiques </a:t>
            </a:r>
            <a:r>
              <a:rPr lang="fr-FR" altLang="fr-FR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fr-FR" altLang="fr-F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altLang="fr-FR" sz="1500" b="1" i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5 objectifs stratégiques fixés par la DAE : </a:t>
            </a:r>
            <a:endParaRPr lang="fr-FR" altLang="fr-FR" sz="1500" b="1" i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Performance achat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Achats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auprès des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TPE/PME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Achats d’innovation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Achats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avec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disposition sociale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Achat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avec disposition environnementale </a:t>
            </a:r>
            <a:endParaRPr lang="fr-FR" altLang="fr-FR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endParaRPr lang="fr-FR" altLang="fr-F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altLang="fr-FR" sz="1500" b="1" i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objectifs propres à l’ULL2 : </a:t>
            </a:r>
            <a:endParaRPr lang="fr-FR" altLang="fr-FR" sz="1500" b="1" i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Performance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juridique et modernisation de la </a:t>
            </a: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gestion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Développement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la relation fournisseurs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fr-FR" altLang="fr-F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Projets </a:t>
            </a:r>
            <a:r>
              <a:rPr lang="fr-FR" altLang="fr-FR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dématérialisation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altLang="fr-FR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altLang="fr-FR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  <a:defRPr/>
            </a:pP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260350"/>
            <a:ext cx="8280400" cy="369332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D’ACTIONS ACHAT 2021/22</a:t>
            </a:r>
            <a:endParaRPr lang="fr-FR" altLang="fr-FR" sz="1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31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57225"/>
            <a:ext cx="8229600" cy="484981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  <a:defRPr/>
            </a:pP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260350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BILAN DU PLAN D’ACTIONS ACHAT PRECEDENT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509790"/>
              </p:ext>
            </p:extLst>
          </p:nvPr>
        </p:nvGraphicFramePr>
        <p:xfrm>
          <a:off x="518344" y="1054100"/>
          <a:ext cx="8157344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5504">
                  <a:extLst>
                    <a:ext uri="{9D8B030D-6E8A-4147-A177-3AD203B41FA5}">
                      <a16:colId xmlns:a16="http://schemas.microsoft.com/office/drawing/2014/main" val="1232261982"/>
                    </a:ext>
                  </a:extLst>
                </a:gridCol>
                <a:gridCol w="5471840">
                  <a:extLst>
                    <a:ext uri="{9D8B030D-6E8A-4147-A177-3AD203B41FA5}">
                      <a16:colId xmlns:a16="http://schemas.microsoft.com/office/drawing/2014/main" val="1682128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Axes DAE</a:t>
                      </a:r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Focus réalisations 2021</a:t>
                      </a:r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977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Performance économique</a:t>
                      </a:r>
                      <a:endParaRPr lang="fr-FR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Solution globale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d’impression : baisse des dépenses de 3,8% (234 155€ TTC en 2021 contre 243 401€ TTC en 2020)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999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Achat auprès des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PME</a:t>
                      </a:r>
                      <a:endParaRPr lang="fr-FR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73,75% de PME parmi les fournisseurs marchés ULL2,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fort ancrage local (données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issues de l’outil </a:t>
                      </a:r>
                      <a:r>
                        <a:rPr lang="fr-FR" sz="160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Biwee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fr-FR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669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Achat d’innovation</a:t>
                      </a:r>
                      <a:endParaRPr lang="fr-FR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Absence</a:t>
                      </a:r>
                      <a:r>
                        <a:rPr lang="fr-FR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 nouveaux achats d’innovation sur 2021 </a:t>
                      </a:r>
                      <a:endParaRPr lang="fr-FR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Lot 4 « mégots » du marché de gestion des déchets / lot 4 « mobilier pédagogique innovant » du marché mobilier / licences annuelles </a:t>
                      </a:r>
                      <a:r>
                        <a:rPr lang="fr-FR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Wooclap</a:t>
                      </a:r>
                      <a:r>
                        <a:rPr lang="fr-FR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 / Outil Affluences pour SCD</a:t>
                      </a:r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600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Achat avec disposition sociale</a:t>
                      </a:r>
                      <a:endParaRPr lang="fr-FR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 nouveaux marchés avec</a:t>
                      </a:r>
                      <a:r>
                        <a:rPr lang="fr-FR" sz="14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dispo sociale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dont marché vitrerie (682h d’insertion réalisées en 2021), fourniture de solutions Microsoft via CNL / AMOE et TMA + formation dans le domaine du recrutement via la DAE avec clause sociale de formation sous statut scolaire / Prestations de conduite d’opérations via la PFRA </a:t>
                      </a:r>
                      <a:endParaRPr lang="fr-FR" sz="14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marchés réservés actifs </a:t>
                      </a:r>
                      <a:endParaRPr lang="fr-FR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42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Achat avec disposition environnementale</a:t>
                      </a:r>
                      <a:endParaRPr lang="fr-FR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46% des</a:t>
                      </a:r>
                      <a:r>
                        <a:rPr lang="fr-FR" sz="14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marchés comportent une dispo environnementale sur le nb de marchés passés en 2021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soit 29 marchés passés avec dispo </a:t>
                      </a:r>
                      <a:r>
                        <a:rPr lang="fr-FR" sz="140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env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dont 6 avec condition d’exécution, 22 avec critère 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d’attribution ≥ 10% et 1 avec combinaison critère d’attribution et condition d’exécution ou spécification technique ou fonctionnelle</a:t>
                      </a:r>
                      <a:endParaRPr lang="fr-FR" sz="1400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641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83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57225"/>
            <a:ext cx="8229600" cy="484981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  <a:defRPr/>
            </a:pP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205344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BILAN DU PLAN D’ACTIONS ACHAT PRECEDENT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2320" y="5974003"/>
            <a:ext cx="1579001" cy="883997"/>
          </a:xfrm>
          <a:prstGeom prst="rect">
            <a:avLst/>
          </a:prstGeom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645673"/>
              </p:ext>
            </p:extLst>
          </p:nvPr>
        </p:nvGraphicFramePr>
        <p:xfrm>
          <a:off x="250752" y="688121"/>
          <a:ext cx="8780569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5065">
                  <a:extLst>
                    <a:ext uri="{9D8B030D-6E8A-4147-A177-3AD203B41FA5}">
                      <a16:colId xmlns:a16="http://schemas.microsoft.com/office/drawing/2014/main" val="1232261982"/>
                    </a:ext>
                  </a:extLst>
                </a:gridCol>
                <a:gridCol w="6115504">
                  <a:extLst>
                    <a:ext uri="{9D8B030D-6E8A-4147-A177-3AD203B41FA5}">
                      <a16:colId xmlns:a16="http://schemas.microsoft.com/office/drawing/2014/main" val="168212889"/>
                    </a:ext>
                  </a:extLst>
                </a:gridCol>
              </a:tblGrid>
              <a:tr h="881906">
                <a:tc>
                  <a:txBody>
                    <a:bodyPr/>
                    <a:lstStyle/>
                    <a:p>
                      <a:pPr algn="ctr"/>
                      <a:endParaRPr lang="fr-FR" sz="1600" b="1" kern="1200" dirty="0" smtClean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Axes ULL2</a:t>
                      </a:r>
                    </a:p>
                    <a:p>
                      <a:pPr algn="ctr"/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aseline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Focus réalisations 2021/22</a:t>
                      </a:r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977328"/>
                  </a:ext>
                </a:extLst>
              </a:tr>
              <a:tr h="2645717">
                <a:tc>
                  <a:txBody>
                    <a:bodyPr/>
                    <a:lstStyle/>
                    <a:p>
                      <a:endParaRPr lang="fr-FR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fr-FR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Performance juridique</a:t>
                      </a:r>
                      <a:r>
                        <a:rPr lang="fr-FR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et modernisation</a:t>
                      </a:r>
                    </a:p>
                    <a:p>
                      <a:endParaRPr lang="fr-FR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Réalisation du contrôle a posteriori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sur les achats non couverts par un marché afin de vérifier le respect des règles de la commande publique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Nouveaux </a:t>
                      </a:r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process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pour les achats de matériels informatiques des laboratoires (La DSI assure le pilotage technique de l’ensemble des lots du marché MATINFO 5 avec introduction d’une étape de validation des devis obligatoire avant tout achat de matériels informatiques).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Mise en place d’un nouveau circuit avec l’Agence comptable relatif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aux régies de dépenses afin d’effectuer un contrôle sur le respect de l’utilisation des marchés en cours.</a:t>
                      </a:r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999503"/>
                  </a:ext>
                </a:extLst>
              </a:tr>
              <a:tr h="912316">
                <a:tc>
                  <a:txBody>
                    <a:bodyPr/>
                    <a:lstStyle/>
                    <a:p>
                      <a:endParaRPr lang="fr-FR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Relation</a:t>
                      </a:r>
                      <a:r>
                        <a:rPr lang="fr-FR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fournisseurs</a:t>
                      </a:r>
                    </a:p>
                    <a:p>
                      <a:endParaRPr lang="fr-FR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Renforcement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du suivi de l’exécution administrative, technique et financière des marchés stratégiques en FCS (revue de contrat avec Toshiba / Lyreco / Vairon voyages)</a:t>
                      </a:r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669182"/>
                  </a:ext>
                </a:extLst>
              </a:tr>
              <a:tr h="1581348">
                <a:tc>
                  <a:txBody>
                    <a:bodyPr/>
                    <a:lstStyle/>
                    <a:p>
                      <a:endParaRPr lang="fr-FR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fr-FR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Dématérialisation </a:t>
                      </a:r>
                      <a:endParaRPr lang="fr-FR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Poursuite du déploiement du parapheur électronique (circuits CA, CAC, arrêtés)</a:t>
                      </a:r>
                    </a:p>
                    <a:p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Acquisition de l’outil AIRS-Courrier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fr-FR" sz="1400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Digitech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pour la gestion des conventions et lancement du déploiement opérationnel à compter du 04/04/22 avec mise en production prévue T4 2022. Mise en place d’un connecteur direct entre AIRS-Courrier et le parapheur FAST avec intégration de la signature OTP pour les extérieurs.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34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82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0675" y="483058"/>
            <a:ext cx="8229600" cy="504055"/>
          </a:xfrm>
        </p:spPr>
        <p:txBody>
          <a:bodyPr/>
          <a:lstStyle/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600" b="1" dirty="0" smtClean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600" b="1" dirty="0" smtClean="0">
                <a:solidFill>
                  <a:srgbClr val="DD40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 : Performance économique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431416" y="61913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</a:t>
            </a:r>
            <a:r>
              <a:rPr lang="fr-FR" altLang="fr-FR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D’ACTIONS ACHAT 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2022/23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385937"/>
              </p:ext>
            </p:extLst>
          </p:nvPr>
        </p:nvGraphicFramePr>
        <p:xfrm>
          <a:off x="63566" y="1628800"/>
          <a:ext cx="8923817" cy="2956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98658">
                  <a:extLst>
                    <a:ext uri="{9D8B030D-6E8A-4147-A177-3AD203B41FA5}">
                      <a16:colId xmlns:a16="http://schemas.microsoft.com/office/drawing/2014/main" val="1133725959"/>
                    </a:ext>
                  </a:extLst>
                </a:gridCol>
                <a:gridCol w="4325159">
                  <a:extLst>
                    <a:ext uri="{9D8B030D-6E8A-4147-A177-3AD203B41FA5}">
                      <a16:colId xmlns:a16="http://schemas.microsoft.com/office/drawing/2014/main" val="1510572209"/>
                    </a:ext>
                  </a:extLst>
                </a:gridCol>
              </a:tblGrid>
              <a:tr h="32079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Actions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Cibles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66424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b="1" baseline="0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Accroître la part des marchés mutualisés</a:t>
                      </a: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fr-FR" sz="1600" b="0" baseline="0" dirty="0" smtClean="0">
                        <a:latin typeface="Calibri" panose="020F0502020204030204" pitchFamily="34" charset="0"/>
                      </a:endParaRP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sz="1600" b="0" baseline="0" dirty="0" smtClean="0">
                          <a:latin typeface="Calibri" panose="020F0502020204030204" pitchFamily="34" charset="0"/>
                        </a:rPr>
                        <a:t>Marchés passés via centrales d’achat (solution globale d’impression, fournitures administratives, quincaillerie, </a:t>
                      </a:r>
                      <a:r>
                        <a:rPr lang="fr-FR" sz="1600" b="0" baseline="0" dirty="0" err="1" smtClean="0">
                          <a:latin typeface="Calibri" panose="020F0502020204030204" pitchFamily="34" charset="0"/>
                        </a:rPr>
                        <a:t>etc</a:t>
                      </a:r>
                      <a:r>
                        <a:rPr lang="fr-FR" sz="1600" b="0" baseline="0" dirty="0" smtClean="0"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fr-FR" sz="1600" b="0" baseline="0" dirty="0" smtClean="0">
                          <a:latin typeface="Calibri" panose="020F0502020204030204" pitchFamily="34" charset="0"/>
                        </a:rPr>
                        <a:t>Adhésion à </a:t>
                      </a:r>
                      <a:r>
                        <a:rPr lang="fr-FR" sz="1600" b="0" baseline="0" dirty="0" err="1" smtClean="0">
                          <a:latin typeface="Calibri" panose="020F0502020204030204" pitchFamily="34" charset="0"/>
                        </a:rPr>
                        <a:t>UniHA</a:t>
                      </a:r>
                      <a:endParaRPr lang="fr-FR" sz="1600" b="0" baseline="0" dirty="0" smtClean="0">
                        <a:latin typeface="Calibri" panose="020F0502020204030204" pitchFamily="34" charset="0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endParaRPr lang="fr-FR" sz="1600" b="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232142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Utiliser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 les n</a:t>
                      </a:r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ouveaux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 modèles économiques</a:t>
                      </a: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Approche par les usages à développer (Economie de la fonctionnalité : Acheter l’usage d’un produit sans en acquérir la propriété /achat d’un service à plus haute valeur ajoutée) </a:t>
                      </a:r>
                      <a:endParaRPr lang="fr-FR" sz="1600" b="0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173541"/>
                  </a:ext>
                </a:extLst>
              </a:tr>
            </a:tbl>
          </a:graphicData>
        </a:graphic>
      </p:graphicFrame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74003"/>
            <a:ext cx="1579001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45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0675" y="483058"/>
            <a:ext cx="8229600" cy="504055"/>
          </a:xfrm>
        </p:spPr>
        <p:txBody>
          <a:bodyPr/>
          <a:lstStyle/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altLang="fr-FR" sz="1600" b="1" dirty="0" smtClean="0">
              <a:solidFill>
                <a:srgbClr val="DD402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600" b="1" dirty="0" smtClean="0">
                <a:solidFill>
                  <a:srgbClr val="DD40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 : Achat auprès des PME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431416" y="61913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</a:t>
            </a:r>
            <a:r>
              <a:rPr lang="fr-FR" altLang="fr-FR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D’ACTIONS ACHAT 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2022/23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022833"/>
              </p:ext>
            </p:extLst>
          </p:nvPr>
        </p:nvGraphicFramePr>
        <p:xfrm>
          <a:off x="63566" y="1628800"/>
          <a:ext cx="8923817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98658">
                  <a:extLst>
                    <a:ext uri="{9D8B030D-6E8A-4147-A177-3AD203B41FA5}">
                      <a16:colId xmlns:a16="http://schemas.microsoft.com/office/drawing/2014/main" val="1133725959"/>
                    </a:ext>
                  </a:extLst>
                </a:gridCol>
                <a:gridCol w="4325159">
                  <a:extLst>
                    <a:ext uri="{9D8B030D-6E8A-4147-A177-3AD203B41FA5}">
                      <a16:colId xmlns:a16="http://schemas.microsoft.com/office/drawing/2014/main" val="1510572209"/>
                    </a:ext>
                  </a:extLst>
                </a:gridCol>
              </a:tblGrid>
              <a:tr h="32079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Actions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Cibles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664242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Allotissement systématique</a:t>
                      </a: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fr-FR" sz="1600" b="0" baseline="0" dirty="0" smtClean="0">
                        <a:latin typeface="Calibri" panose="020F0502020204030204" pitchFamily="34" charset="0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fr-FR" sz="1600" b="0" dirty="0" smtClean="0">
                          <a:latin typeface="Calibri" panose="020F0502020204030204" pitchFamily="34" charset="0"/>
                        </a:rPr>
                        <a:t>Allotissement obligatoire lorsque des prestations distinctes peuvent être identifiées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23214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Mise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 en place de partenariats</a:t>
                      </a: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b="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Pacte PME</a:t>
                      </a:r>
                      <a:r>
                        <a:rPr lang="fr-FR" sz="1600" b="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/ </a:t>
                      </a:r>
                      <a:r>
                        <a:rPr lang="fr-FR" sz="1600" b="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CCI Lyon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870816"/>
                  </a:ext>
                </a:extLst>
              </a:tr>
            </a:tbl>
          </a:graphicData>
        </a:graphic>
      </p:graphicFrame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74003"/>
            <a:ext cx="1579001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97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668655"/>
            <a:ext cx="8229600" cy="528097"/>
          </a:xfrm>
        </p:spPr>
        <p:txBody>
          <a:bodyPr/>
          <a:lstStyle/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600" b="1" dirty="0" smtClean="0">
                <a:solidFill>
                  <a:srgbClr val="DD40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 : Achat d’innovation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5288" y="260350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</a:t>
            </a:r>
            <a:r>
              <a:rPr lang="fr-FR" altLang="fr-FR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D’ACTIONS ACHAT 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2022/23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022596"/>
              </p:ext>
            </p:extLst>
          </p:nvPr>
        </p:nvGraphicFramePr>
        <p:xfrm>
          <a:off x="143000" y="1412776"/>
          <a:ext cx="8784976" cy="485818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2816818963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val="3568401328"/>
                    </a:ext>
                  </a:extLst>
                </a:gridCol>
              </a:tblGrid>
              <a:tr h="33113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Actions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Cibles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253370"/>
                  </a:ext>
                </a:extLst>
              </a:tr>
              <a:tr h="2905079">
                <a:tc>
                  <a:txBody>
                    <a:bodyPr/>
                    <a:lstStyle/>
                    <a:p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Identifier les achats d’innovation en lien avec les besoins de l’université</a:t>
                      </a:r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 Prévoir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 une </a:t>
                      </a:r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communication en interne</a:t>
                      </a:r>
                    </a:p>
                    <a:p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Réalisation et diffusion d’une communication sur l’achat innovant + dispositifs d’achat associés + </a:t>
                      </a:r>
                      <a:r>
                        <a:rPr lang="fr-FR" sz="1400" b="1" dirty="0" smtClean="0">
                          <a:latin typeface="Calibri" panose="020F0502020204030204" pitchFamily="34" charset="0"/>
                        </a:rPr>
                        <a:t>outil </a:t>
                      </a:r>
                      <a:r>
                        <a:rPr lang="fr-FR" sz="1400" b="1" dirty="0" err="1" smtClean="0">
                          <a:latin typeface="Calibri" panose="020F0502020204030204" pitchFamily="34" charset="0"/>
                        </a:rPr>
                        <a:t>innov’score</a:t>
                      </a:r>
                      <a:r>
                        <a:rPr lang="fr-FR" sz="1400" b="1" dirty="0" smtClean="0">
                          <a:latin typeface="Calibri" panose="020F0502020204030204" pitchFamily="34" charset="0"/>
                        </a:rPr>
                        <a:t> de la DAE </a:t>
                      </a:r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qui permet d’évaluer le caractère innovant d’un projet</a:t>
                      </a:r>
                    </a:p>
                    <a:p>
                      <a:pPr algn="ctr"/>
                      <a:endParaRPr lang="fr-FR" sz="14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Identification des achats</a:t>
                      </a:r>
                      <a:r>
                        <a:rPr lang="fr-FR" sz="1400" baseline="0" dirty="0" smtClean="0">
                          <a:latin typeface="Calibri" panose="020F0502020204030204" pitchFamily="34" charset="0"/>
                        </a:rPr>
                        <a:t> innovants dans la programmation quadriennale des marchés avec l’appui de la DAE + communication aux fournisseurs du secteur économique concerné</a:t>
                      </a:r>
                    </a:p>
                    <a:p>
                      <a:pPr algn="ctr"/>
                      <a:endParaRPr lang="fr-FR" sz="1400" baseline="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Recourir à la </a:t>
                      </a:r>
                      <a:r>
                        <a:rPr lang="fr-FR" sz="1400" b="1" dirty="0" smtClean="0">
                          <a:latin typeface="Calibri" panose="020F0502020204030204" pitchFamily="34" charset="0"/>
                        </a:rPr>
                        <a:t>Plate forme des achats d'innovation association Lyon PACTE PME </a:t>
                      </a:r>
                      <a:r>
                        <a:rPr lang="fr-FR" sz="1400" dirty="0" smtClean="0">
                          <a:latin typeface="Calibri" panose="020F0502020204030204" pitchFamily="34" charset="0"/>
                        </a:rPr>
                        <a:t>(interface de mise en contact entre les PME innovantes et les acheteurs publics)</a:t>
                      </a:r>
                    </a:p>
                    <a:p>
                      <a:pPr algn="ctr"/>
                      <a:endParaRPr lang="fr-FR" sz="14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fr-FR" sz="14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08096"/>
                  </a:ext>
                </a:extLst>
              </a:tr>
              <a:tr h="1413949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sz="1600" kern="120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Sourcing</a:t>
                      </a: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+</a:t>
                      </a:r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benchmark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Constitution d’une « banque de connaissances »</a:t>
                      </a:r>
                    </a:p>
                    <a:p>
                      <a:pPr algn="ctr"/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Disposer d’une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liste des entreprises innovantes avec l’aide de la DAE + French Tech One Lyon St-Etienne</a:t>
                      </a:r>
                    </a:p>
                    <a:p>
                      <a:pPr algn="ctr"/>
                      <a:endParaRPr lang="fr-FR" sz="1400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Benchmark aves les autres universités sur les achats d’innovation </a:t>
                      </a:r>
                      <a:endParaRPr lang="fr-FR" sz="14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209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79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9725" y="678267"/>
            <a:ext cx="8229600" cy="467519"/>
          </a:xfrm>
        </p:spPr>
        <p:txBody>
          <a:bodyPr/>
          <a:lstStyle/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600" b="1" dirty="0" smtClean="0">
                <a:solidFill>
                  <a:srgbClr val="DD402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 : Achat avec disposition sociale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altLang="fr-FR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altLang="fr-FR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99261" y="61912"/>
            <a:ext cx="8280400" cy="396875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</a:t>
            </a:r>
            <a:r>
              <a:rPr lang="fr-FR" altLang="fr-FR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D’ACTIONS ACHAT 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2022/23</a:t>
            </a:r>
            <a:endParaRPr lang="fr-FR" altLang="fr-FR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699171"/>
              </p:ext>
            </p:extLst>
          </p:nvPr>
        </p:nvGraphicFramePr>
        <p:xfrm>
          <a:off x="399261" y="1268760"/>
          <a:ext cx="8356755" cy="371722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746590">
                  <a:extLst>
                    <a:ext uri="{9D8B030D-6E8A-4147-A177-3AD203B41FA5}">
                      <a16:colId xmlns:a16="http://schemas.microsoft.com/office/drawing/2014/main" val="2127610670"/>
                    </a:ext>
                  </a:extLst>
                </a:gridCol>
                <a:gridCol w="3610165">
                  <a:extLst>
                    <a:ext uri="{9D8B030D-6E8A-4147-A177-3AD203B41FA5}">
                      <a16:colId xmlns:a16="http://schemas.microsoft.com/office/drawing/2014/main" val="2663489734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Actions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Cibles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034969"/>
                  </a:ext>
                </a:extLst>
              </a:tr>
              <a:tr h="1732592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Favoriser les achats auprès du STPA</a:t>
                      </a:r>
                    </a:p>
                    <a:p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I</a:t>
                      </a:r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dentification des achats auprès du STPA avec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</a:rPr>
                        <a:t> l’appui de la CRESS (Chambre Régionale de l’Economie Sociale et Solidaire) et utilisation de la plateforme le « Marché de l’inclusion » </a:t>
                      </a:r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155244"/>
                  </a:ext>
                </a:extLst>
              </a:tr>
              <a:tr h="1480573">
                <a:tc>
                  <a:txBody>
                    <a:bodyPr/>
                    <a:lstStyle/>
                    <a:p>
                      <a:endParaRPr lang="fr-FR" sz="16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b="1" dirty="0" smtClean="0">
                          <a:latin typeface="Calibri" panose="020F0502020204030204" pitchFamily="34" charset="0"/>
                        </a:rPr>
                        <a:t>Favoriser l’intégration de clause</a:t>
                      </a:r>
                      <a:r>
                        <a:rPr lang="fr-FR" sz="1600" b="1" baseline="0" dirty="0" smtClean="0">
                          <a:latin typeface="Calibri" panose="020F0502020204030204" pitchFamily="34" charset="0"/>
                        </a:rPr>
                        <a:t>s sociales d’insertion par l’activité économique </a:t>
                      </a:r>
                    </a:p>
                    <a:p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dirty="0" smtClean="0">
                          <a:latin typeface="Calibri" panose="020F0502020204030204" pitchFamily="34" charset="0"/>
                        </a:rPr>
                        <a:t>Opération</a:t>
                      </a:r>
                      <a:r>
                        <a:rPr lang="fr-FR" sz="1600" baseline="0" dirty="0" smtClean="0">
                          <a:latin typeface="Calibri" panose="020F0502020204030204" pitchFamily="34" charset="0"/>
                        </a:rPr>
                        <a:t> de travaux « RUCHE » : 9600 heures d’insertion sociale </a:t>
                      </a:r>
                      <a:endParaRPr lang="fr-FR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173926"/>
                  </a:ext>
                </a:extLst>
              </a:tr>
            </a:tbl>
          </a:graphicData>
        </a:graphic>
      </p:graphicFrame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6336" y="5940087"/>
            <a:ext cx="1579001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42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iaporama-vierge-ucbl-officiel_1479379802861-ppt [Mode de compatibilité]" id="{FC361770-1A44-4CD4-97C4-C1714D1CBBDF}" vid="{C7A6FFB6-C68A-4102-8ABC-7D47A175F306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diaporama-vierge-ucbl-officiel_1479379802861-ppt</Template>
  <TotalTime>0</TotalTime>
  <Words>1522</Words>
  <Application>Microsoft Office PowerPoint</Application>
  <PresentationFormat>Affichage à l'écran (4:3)</PresentationFormat>
  <Paragraphs>265</Paragraphs>
  <Slides>15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Trebuchet MS</vt:lpstr>
      <vt:lpstr>Verdana</vt:lpstr>
      <vt:lpstr>Wingdings</vt:lpstr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2017-02-23T09:53:39Z</dcterms:created>
  <dcterms:modified xsi:type="dcterms:W3CDTF">2022-05-12T13:52:11Z</dcterms:modified>
</cp:coreProperties>
</file>