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1.xml" ContentType="application/vnd.openxmlformats-officedocument.themeOverride+xml"/>
  <Override PartName="/ppt/notesSlides/notesSlide18.xml" ContentType="application/vnd.openxmlformats-officedocument.presentationml.notesSlide+xml"/>
  <Override PartName="/ppt/theme/themeOverride2.xml" ContentType="application/vnd.openxmlformats-officedocument.themeOverride+xml"/>
  <Override PartName="/ppt/notesSlides/notesSlide19.xml" ContentType="application/vnd.openxmlformats-officedocument.presentationml.notesSlide+xml"/>
  <Override PartName="/ppt/theme/themeOverride3.xml" ContentType="application/vnd.openxmlformats-officedocument.themeOverride+xml"/>
  <Override PartName="/ppt/notesSlides/notesSlide20.xml" ContentType="application/vnd.openxmlformats-officedocument.presentationml.notesSlide+xml"/>
  <Override PartName="/ppt/theme/themeOverride4.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5.xml" ContentType="application/vnd.openxmlformats-officedocument.themeOverr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60" r:id="rId2"/>
  </p:sldMasterIdLst>
  <p:notesMasterIdLst>
    <p:notesMasterId r:id="rId66"/>
  </p:notesMasterIdLst>
  <p:handoutMasterIdLst>
    <p:handoutMasterId r:id="rId67"/>
  </p:handoutMasterIdLst>
  <p:sldIdLst>
    <p:sldId id="307" r:id="rId3"/>
    <p:sldId id="261" r:id="rId4"/>
    <p:sldId id="260" r:id="rId5"/>
    <p:sldId id="262" r:id="rId6"/>
    <p:sldId id="336" r:id="rId7"/>
    <p:sldId id="369" r:id="rId8"/>
    <p:sldId id="266" r:id="rId9"/>
    <p:sldId id="265" r:id="rId10"/>
    <p:sldId id="370" r:id="rId11"/>
    <p:sldId id="270" r:id="rId12"/>
    <p:sldId id="269" r:id="rId13"/>
    <p:sldId id="379" r:id="rId14"/>
    <p:sldId id="380" r:id="rId15"/>
    <p:sldId id="381" r:id="rId16"/>
    <p:sldId id="371" r:id="rId17"/>
    <p:sldId id="337" r:id="rId18"/>
    <p:sldId id="349" r:id="rId19"/>
    <p:sldId id="348" r:id="rId20"/>
    <p:sldId id="350" r:id="rId21"/>
    <p:sldId id="351" r:id="rId22"/>
    <p:sldId id="352" r:id="rId23"/>
    <p:sldId id="353" r:id="rId24"/>
    <p:sldId id="372" r:id="rId25"/>
    <p:sldId id="338" r:id="rId26"/>
    <p:sldId id="354" r:id="rId27"/>
    <p:sldId id="355" r:id="rId28"/>
    <p:sldId id="356" r:id="rId29"/>
    <p:sldId id="357" r:id="rId30"/>
    <p:sldId id="373" r:id="rId31"/>
    <p:sldId id="339" r:id="rId32"/>
    <p:sldId id="382" r:id="rId33"/>
    <p:sldId id="383" r:id="rId34"/>
    <p:sldId id="384" r:id="rId35"/>
    <p:sldId id="374" r:id="rId36"/>
    <p:sldId id="340" r:id="rId37"/>
    <p:sldId id="358" r:id="rId38"/>
    <p:sldId id="359" r:id="rId39"/>
    <p:sldId id="360" r:id="rId40"/>
    <p:sldId id="375" r:id="rId41"/>
    <p:sldId id="341" r:id="rId42"/>
    <p:sldId id="361" r:id="rId43"/>
    <p:sldId id="362" r:id="rId44"/>
    <p:sldId id="363" r:id="rId45"/>
    <p:sldId id="376" r:id="rId46"/>
    <p:sldId id="342" r:id="rId47"/>
    <p:sldId id="364" r:id="rId48"/>
    <p:sldId id="365" r:id="rId49"/>
    <p:sldId id="366" r:id="rId50"/>
    <p:sldId id="377" r:id="rId51"/>
    <p:sldId id="316" r:id="rId52"/>
    <p:sldId id="317" r:id="rId53"/>
    <p:sldId id="272" r:id="rId54"/>
    <p:sldId id="319" r:id="rId55"/>
    <p:sldId id="367" r:id="rId56"/>
    <p:sldId id="378" r:id="rId57"/>
    <p:sldId id="321" r:id="rId58"/>
    <p:sldId id="279" r:id="rId59"/>
    <p:sldId id="322" r:id="rId60"/>
    <p:sldId id="323" r:id="rId61"/>
    <p:sldId id="280" r:id="rId62"/>
    <p:sldId id="284" r:id="rId63"/>
    <p:sldId id="368" r:id="rId64"/>
    <p:sldId id="290" r:id="rId65"/>
  </p:sldIdLst>
  <p:sldSz cx="9144000" cy="6858000" type="screen4x3"/>
  <p:notesSz cx="6799263" cy="9929813"/>
  <p:defaultTex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8" userDrawn="1">
          <p15:clr>
            <a:srgbClr val="A4A3A4"/>
          </p15:clr>
        </p15:guide>
        <p15:guide id="2" pos="214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eu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4026"/>
    <a:srgbClr val="E55324"/>
    <a:srgbClr val="58595B"/>
    <a:srgbClr val="F8991D"/>
    <a:srgbClr val="FDCE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44" autoAdjust="0"/>
    <p:restoredTop sz="94819" autoAdjust="0"/>
  </p:normalViewPr>
  <p:slideViewPr>
    <p:cSldViewPr>
      <p:cViewPr varScale="1">
        <p:scale>
          <a:sx n="84" d="100"/>
          <a:sy n="84" d="100"/>
        </p:scale>
        <p:origin x="1368" y="78"/>
      </p:cViewPr>
      <p:guideLst>
        <p:guide orient="horz" pos="2160"/>
        <p:guide pos="2880"/>
      </p:guideLst>
    </p:cSldViewPr>
  </p:slideViewPr>
  <p:notesTextViewPr>
    <p:cViewPr>
      <p:scale>
        <a:sx n="3" d="2"/>
        <a:sy n="3" d="2"/>
      </p:scale>
      <p:origin x="0" y="0"/>
    </p:cViewPr>
  </p:notesTextViewPr>
  <p:notesViewPr>
    <p:cSldViewPr>
      <p:cViewPr varScale="1">
        <p:scale>
          <a:sx n="84" d="100"/>
          <a:sy n="84" d="100"/>
        </p:scale>
        <p:origin x="-1398" y="-90"/>
      </p:cViewPr>
      <p:guideLst>
        <p:guide orient="horz" pos="3128"/>
        <p:guide pos="2142"/>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commentAuthors" Target="commentAuthors.xml"/><Relationship Id="rId7" Type="http://schemas.openxmlformats.org/officeDocument/2006/relationships/slide" Target="slides/slide5.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Feuille_de_calcul_Microsoft_Excel.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fr-FR"/>
              <a:t>Méthode ABC</a:t>
            </a:r>
          </a:p>
          <a:p>
            <a:pPr>
              <a:defRPr/>
            </a:pPr>
            <a:r>
              <a:rPr lang="fr-FR"/>
              <a:t>Typologie fournisseurs en nbre et en %</a:t>
            </a:r>
          </a:p>
          <a:p>
            <a:pPr>
              <a:defRPr/>
            </a:pPr>
            <a:r>
              <a:rPr lang="fr-FR"/>
              <a:t>Exercice budgétaire 2020 </a:t>
            </a:r>
          </a:p>
        </c:rich>
      </c:tx>
      <c:layout/>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fr-FR"/>
        </a:p>
      </c:txPr>
    </c:title>
    <c:autoTitleDeleted val="0"/>
    <c:plotArea>
      <c:layout/>
      <c:barChart>
        <c:barDir val="col"/>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'Fourn hors famille X'!$U$4:$U$6</c:f>
              <c:strCache>
                <c:ptCount val="3"/>
                <c:pt idx="0">
                  <c:v>Classe A (80% de la dépense)</c:v>
                </c:pt>
                <c:pt idx="1">
                  <c:v>Classe B (15 à 5% de la dépense)</c:v>
                </c:pt>
                <c:pt idx="2">
                  <c:v>Classe C (moins de 5 % de la dépense)</c:v>
                </c:pt>
              </c:strCache>
            </c:strRef>
          </c:cat>
          <c:val>
            <c:numRef>
              <c:f>'Fourn hors famille X'!$V$4:$V$6</c:f>
              <c:numCache>
                <c:formatCode>0</c:formatCode>
                <c:ptCount val="3"/>
                <c:pt idx="0">
                  <c:v>56</c:v>
                </c:pt>
                <c:pt idx="1">
                  <c:v>166</c:v>
                </c:pt>
                <c:pt idx="2">
                  <c:v>838</c:v>
                </c:pt>
              </c:numCache>
            </c:numRef>
          </c:val>
          <c:extLst>
            <c:ext xmlns:c16="http://schemas.microsoft.com/office/drawing/2014/chart" uri="{C3380CC4-5D6E-409C-BE32-E72D297353CC}">
              <c16:uniqueId val="{00000000-7E76-42CF-A5FA-265CA2FFB757}"/>
            </c:ext>
          </c:extLst>
        </c:ser>
        <c:dLbls>
          <c:showLegendKey val="0"/>
          <c:showVal val="0"/>
          <c:showCatName val="0"/>
          <c:showSerName val="0"/>
          <c:showPercent val="0"/>
          <c:showBubbleSize val="0"/>
        </c:dLbls>
        <c:gapWidth val="219"/>
        <c:overlap val="-27"/>
        <c:axId val="1465059231"/>
        <c:axId val="1465055903"/>
      </c:barChart>
      <c:lineChart>
        <c:grouping val="standard"/>
        <c:varyColors val="0"/>
        <c:ser>
          <c:idx val="1"/>
          <c:order val="1"/>
          <c:spPr>
            <a:ln w="34925" cap="rnd">
              <a:solidFill>
                <a:schemeClr val="accent2"/>
              </a:solidFill>
              <a:round/>
            </a:ln>
            <a:effectLst>
              <a:outerShdw blurRad="57150" dist="19050" dir="5400000" algn="ctr" rotWithShape="0">
                <a:srgbClr val="000000">
                  <a:alpha val="63000"/>
                </a:srgbClr>
              </a:outerShdw>
            </a:effectLst>
          </c:spPr>
          <c:marker>
            <c:symbol val="none"/>
          </c:marker>
          <c:cat>
            <c:strRef>
              <c:f>'Fourn hors famille X'!$U$4:$U$6</c:f>
              <c:strCache>
                <c:ptCount val="3"/>
                <c:pt idx="0">
                  <c:v>Classe A (80% de la dépense)</c:v>
                </c:pt>
                <c:pt idx="1">
                  <c:v>Classe B (15 à 5% de la dépense)</c:v>
                </c:pt>
                <c:pt idx="2">
                  <c:v>Classe C (moins de 5 % de la dépense)</c:v>
                </c:pt>
              </c:strCache>
            </c:strRef>
          </c:cat>
          <c:val>
            <c:numRef>
              <c:f>'Fourn hors famille X'!$W$4:$W$6</c:f>
              <c:numCache>
                <c:formatCode>0.00</c:formatCode>
                <c:ptCount val="3"/>
                <c:pt idx="0">
                  <c:v>5.2830188679245289</c:v>
                </c:pt>
                <c:pt idx="1">
                  <c:v>15.660377358490566</c:v>
                </c:pt>
                <c:pt idx="2">
                  <c:v>79.056603773584911</c:v>
                </c:pt>
              </c:numCache>
            </c:numRef>
          </c:val>
          <c:smooth val="0"/>
          <c:extLst>
            <c:ext xmlns:c16="http://schemas.microsoft.com/office/drawing/2014/chart" uri="{C3380CC4-5D6E-409C-BE32-E72D297353CC}">
              <c16:uniqueId val="{00000001-7E76-42CF-A5FA-265CA2FFB757}"/>
            </c:ext>
          </c:extLst>
        </c:ser>
        <c:dLbls>
          <c:showLegendKey val="0"/>
          <c:showVal val="0"/>
          <c:showCatName val="0"/>
          <c:showSerName val="0"/>
          <c:showPercent val="0"/>
          <c:showBubbleSize val="0"/>
        </c:dLbls>
        <c:marker val="1"/>
        <c:smooth val="0"/>
        <c:axId val="1465059231"/>
        <c:axId val="1465055903"/>
      </c:lineChart>
      <c:catAx>
        <c:axId val="1465059231"/>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fr-FR"/>
          </a:p>
        </c:txPr>
        <c:crossAx val="1465055903"/>
        <c:crosses val="autoZero"/>
        <c:auto val="1"/>
        <c:lblAlgn val="ctr"/>
        <c:lblOffset val="100"/>
        <c:noMultiLvlLbl val="0"/>
      </c:catAx>
      <c:valAx>
        <c:axId val="1465055903"/>
        <c:scaling>
          <c:orientation val="minMax"/>
        </c:scaling>
        <c:delete val="0"/>
        <c:axPos val="l"/>
        <c:majorGridlines>
          <c:spPr>
            <a:ln w="9525" cap="flat" cmpd="sng" algn="ctr">
              <a:solidFill>
                <a:schemeClr val="lt1">
                  <a:lumMod val="95000"/>
                  <a:alpha val="10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fr-FR"/>
          </a:p>
        </c:txPr>
        <c:crossAx val="1465059231"/>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fr-FR"/>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28">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gradFill>
        <a:gsLst>
          <a:gs pos="100000">
            <a:schemeClr val="dk1">
              <a:lumMod val="95000"/>
              <a:lumOff val="5000"/>
            </a:schemeClr>
          </a:gs>
          <a:gs pos="0">
            <a:schemeClr val="dk1">
              <a:lumMod val="75000"/>
              <a:lumOff val="25000"/>
            </a:schemeClr>
          </a:gs>
        </a:gsLst>
        <a:path path="circle">
          <a:fillToRect l="50000" t="50000" r="50000" b="50000"/>
        </a:path>
      </a:gradFill>
      <a:ln w="9525">
        <a:solidFill>
          <a:schemeClr val="dk1">
            <a:lumMod val="75000"/>
            <a:lumOff val="25000"/>
          </a:schemeClr>
        </a:solidFill>
      </a:ln>
    </cs:spPr>
  </cs:downBar>
  <cs:dropLine>
    <cs:lnRef idx="0"/>
    <cs:fillRef idx="0"/>
    <cs:effectRef idx="0"/>
    <cs:fontRef idx="minor">
      <a:schemeClr val="tx1"/>
    </cs:fontRef>
    <cs:spPr>
      <a:ln w="9525" cap="flat" cmpd="sng" algn="ctr">
        <a:solidFill>
          <a:schemeClr val="lt1"/>
        </a:solidFill>
        <a:round/>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cap="flat" cmpd="sng" algn="ctr">
        <a:solidFill>
          <a:schemeClr val="lt1"/>
        </a:solidFill>
        <a:round/>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gradFill>
        <a:gsLst>
          <a:gs pos="100000">
            <a:schemeClr val="lt1">
              <a:lumMod val="85000"/>
            </a:schemeClr>
          </a:gs>
          <a:gs pos="0">
            <a:schemeClr val="lt1"/>
          </a:gs>
        </a:gsLst>
        <a:path path="circle">
          <a:fillToRect l="50000" t="50000" r="50000" b="50000"/>
        </a:path>
      </a:gradFill>
      <a:ln w="9525" cap="flat" cmpd="sng" algn="ctr">
        <a:solidFill>
          <a:schemeClr val="lt1"/>
        </a:solidFill>
        <a:round/>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46347" cy="496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fr-FR" altLang="fr-FR"/>
          </a:p>
        </p:txBody>
      </p:sp>
      <p:sp>
        <p:nvSpPr>
          <p:cNvPr id="6147" name="Rectangle 3"/>
          <p:cNvSpPr>
            <a:spLocks noGrp="1" noChangeArrowheads="1"/>
          </p:cNvSpPr>
          <p:nvPr>
            <p:ph type="dt" sz="quarter" idx="1"/>
          </p:nvPr>
        </p:nvSpPr>
        <p:spPr bwMode="auto">
          <a:xfrm>
            <a:off x="3851342" y="0"/>
            <a:ext cx="2946347" cy="496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fr-FR" altLang="fr-FR"/>
          </a:p>
        </p:txBody>
      </p:sp>
      <p:sp>
        <p:nvSpPr>
          <p:cNvPr id="6148" name="Rectangle 4"/>
          <p:cNvSpPr>
            <a:spLocks noGrp="1" noChangeArrowheads="1"/>
          </p:cNvSpPr>
          <p:nvPr>
            <p:ph type="ftr" sz="quarter" idx="2"/>
          </p:nvPr>
        </p:nvSpPr>
        <p:spPr bwMode="auto">
          <a:xfrm>
            <a:off x="0" y="9431599"/>
            <a:ext cx="2946347" cy="496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fr-FR" altLang="fr-FR"/>
          </a:p>
        </p:txBody>
      </p:sp>
      <p:sp>
        <p:nvSpPr>
          <p:cNvPr id="6149" name="Rectangle 5"/>
          <p:cNvSpPr>
            <a:spLocks noGrp="1" noChangeArrowheads="1"/>
          </p:cNvSpPr>
          <p:nvPr>
            <p:ph type="sldNum" sz="quarter" idx="3"/>
          </p:nvPr>
        </p:nvSpPr>
        <p:spPr bwMode="auto">
          <a:xfrm>
            <a:off x="3851342" y="9431599"/>
            <a:ext cx="2946347" cy="496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1BE3B9C3-E470-4911-A4A1-22C28B442DB9}"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46347" cy="496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fr-FR" altLang="fr-FR"/>
          </a:p>
        </p:txBody>
      </p:sp>
      <p:sp>
        <p:nvSpPr>
          <p:cNvPr id="4099" name="Rectangle 3"/>
          <p:cNvSpPr>
            <a:spLocks noGrp="1" noChangeArrowheads="1"/>
          </p:cNvSpPr>
          <p:nvPr>
            <p:ph type="dt" idx="1"/>
          </p:nvPr>
        </p:nvSpPr>
        <p:spPr bwMode="auto">
          <a:xfrm>
            <a:off x="3851342" y="0"/>
            <a:ext cx="2946347" cy="496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fr-FR" altLang="fr-FR"/>
          </a:p>
        </p:txBody>
      </p:sp>
      <p:sp>
        <p:nvSpPr>
          <p:cNvPr id="2052" name="Rectangle 4"/>
          <p:cNvSpPr>
            <a:spLocks noGrp="1" noRot="1" noChangeAspect="1" noChangeArrowheads="1" noTextEdit="1"/>
          </p:cNvSpPr>
          <p:nvPr>
            <p:ph type="sldImg" idx="2"/>
          </p:nvPr>
        </p:nvSpPr>
        <p:spPr bwMode="auto">
          <a:xfrm>
            <a:off x="917575" y="744538"/>
            <a:ext cx="4964113" cy="37242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679927" y="4716661"/>
            <a:ext cx="5439410" cy="4468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altLang="fr-FR" noProof="0" smtClean="0"/>
              <a:t>Cliquez pour modifier les styles du texte du masque</a:t>
            </a:r>
          </a:p>
          <a:p>
            <a:pPr lvl="1"/>
            <a:r>
              <a:rPr lang="fr-FR" altLang="fr-FR" noProof="0" smtClean="0"/>
              <a:t>Deuxième niveau</a:t>
            </a:r>
          </a:p>
          <a:p>
            <a:pPr lvl="2"/>
            <a:r>
              <a:rPr lang="fr-FR" altLang="fr-FR" noProof="0" smtClean="0"/>
              <a:t>Troisième niveau</a:t>
            </a:r>
          </a:p>
          <a:p>
            <a:pPr lvl="3"/>
            <a:r>
              <a:rPr lang="fr-FR" altLang="fr-FR" noProof="0" smtClean="0"/>
              <a:t>Quatrième niveau</a:t>
            </a:r>
          </a:p>
          <a:p>
            <a:pPr lvl="4"/>
            <a:r>
              <a:rPr lang="fr-FR" altLang="fr-FR" noProof="0" smtClean="0"/>
              <a:t>Cinquième niveau</a:t>
            </a:r>
          </a:p>
        </p:txBody>
      </p:sp>
      <p:sp>
        <p:nvSpPr>
          <p:cNvPr id="4102" name="Rectangle 6"/>
          <p:cNvSpPr>
            <a:spLocks noGrp="1" noChangeArrowheads="1"/>
          </p:cNvSpPr>
          <p:nvPr>
            <p:ph type="ftr" sz="quarter" idx="4"/>
          </p:nvPr>
        </p:nvSpPr>
        <p:spPr bwMode="auto">
          <a:xfrm>
            <a:off x="0" y="9431599"/>
            <a:ext cx="2946347" cy="496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fr-FR" altLang="fr-FR"/>
          </a:p>
        </p:txBody>
      </p:sp>
      <p:sp>
        <p:nvSpPr>
          <p:cNvPr id="4103" name="Rectangle 7"/>
          <p:cNvSpPr>
            <a:spLocks noGrp="1" noChangeArrowheads="1"/>
          </p:cNvSpPr>
          <p:nvPr>
            <p:ph type="sldNum" sz="quarter" idx="5"/>
          </p:nvPr>
        </p:nvSpPr>
        <p:spPr bwMode="auto">
          <a:xfrm>
            <a:off x="3851342" y="9431599"/>
            <a:ext cx="2946347" cy="496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E99861F6-1B6D-4126-A213-5F11073A7CD9}"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D810681-A8CB-4260-A3C5-12C90CD24315}" type="slidenum">
              <a:rPr lang="fr-FR" altLang="fr-FR"/>
              <a:pPr>
                <a:spcBef>
                  <a:spcPct val="0"/>
                </a:spcBef>
              </a:pPr>
              <a:t>2</a:t>
            </a:fld>
            <a:endParaRPr lang="fr-FR" altLang="fr-F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fr-FR" altLang="fr-FR" smtClean="0">
              <a:latin typeface="Arial" panose="020B0604020202020204" pitchFamily="34" charset="0"/>
            </a:endParaRPr>
          </a:p>
        </p:txBody>
      </p:sp>
    </p:spTree>
    <p:extLst>
      <p:ext uri="{BB962C8B-B14F-4D97-AF65-F5344CB8AC3E}">
        <p14:creationId xmlns:p14="http://schemas.microsoft.com/office/powerpoint/2010/main" val="26969055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D810681-A8CB-4260-A3C5-12C90CD24315}" type="slidenum">
              <a:rPr lang="fr-FR" altLang="fr-FR"/>
              <a:pPr>
                <a:spcBef>
                  <a:spcPct val="0"/>
                </a:spcBef>
              </a:pPr>
              <a:t>11</a:t>
            </a:fld>
            <a:endParaRPr lang="fr-FR" altLang="fr-F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fr-FR" altLang="fr-FR" smtClean="0">
              <a:latin typeface="Arial" panose="020B0604020202020204" pitchFamily="34" charset="0"/>
            </a:endParaRPr>
          </a:p>
        </p:txBody>
      </p:sp>
    </p:spTree>
    <p:extLst>
      <p:ext uri="{BB962C8B-B14F-4D97-AF65-F5344CB8AC3E}">
        <p14:creationId xmlns:p14="http://schemas.microsoft.com/office/powerpoint/2010/main" val="20908261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D810681-A8CB-4260-A3C5-12C90CD24315}" type="slidenum">
              <a:rPr lang="fr-FR" altLang="fr-FR"/>
              <a:pPr>
                <a:spcBef>
                  <a:spcPct val="0"/>
                </a:spcBef>
              </a:pPr>
              <a:t>12</a:t>
            </a:fld>
            <a:endParaRPr lang="fr-FR" altLang="fr-F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fr-FR" altLang="fr-FR" smtClean="0">
              <a:latin typeface="Arial" panose="020B0604020202020204" pitchFamily="34" charset="0"/>
            </a:endParaRPr>
          </a:p>
        </p:txBody>
      </p:sp>
    </p:spTree>
    <p:extLst>
      <p:ext uri="{BB962C8B-B14F-4D97-AF65-F5344CB8AC3E}">
        <p14:creationId xmlns:p14="http://schemas.microsoft.com/office/powerpoint/2010/main" val="35888474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D810681-A8CB-4260-A3C5-12C90CD24315}" type="slidenum">
              <a:rPr lang="fr-FR" altLang="fr-FR"/>
              <a:pPr>
                <a:spcBef>
                  <a:spcPct val="0"/>
                </a:spcBef>
              </a:pPr>
              <a:t>13</a:t>
            </a:fld>
            <a:endParaRPr lang="fr-FR" altLang="fr-F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fr-FR" altLang="fr-FR" dirty="0" smtClean="0">
              <a:latin typeface="Arial" panose="020B0604020202020204" pitchFamily="34" charset="0"/>
            </a:endParaRPr>
          </a:p>
        </p:txBody>
      </p:sp>
    </p:spTree>
    <p:extLst>
      <p:ext uri="{BB962C8B-B14F-4D97-AF65-F5344CB8AC3E}">
        <p14:creationId xmlns:p14="http://schemas.microsoft.com/office/powerpoint/2010/main" val="12262541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D810681-A8CB-4260-A3C5-12C90CD24315}" type="slidenum">
              <a:rPr lang="fr-FR" altLang="fr-FR"/>
              <a:pPr>
                <a:spcBef>
                  <a:spcPct val="0"/>
                </a:spcBef>
              </a:pPr>
              <a:t>14</a:t>
            </a:fld>
            <a:endParaRPr lang="fr-FR" altLang="fr-F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fr-FR" altLang="fr-FR" smtClean="0">
              <a:latin typeface="Arial" panose="020B0604020202020204" pitchFamily="34" charset="0"/>
            </a:endParaRPr>
          </a:p>
        </p:txBody>
      </p:sp>
    </p:spTree>
    <p:extLst>
      <p:ext uri="{BB962C8B-B14F-4D97-AF65-F5344CB8AC3E}">
        <p14:creationId xmlns:p14="http://schemas.microsoft.com/office/powerpoint/2010/main" val="36017662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D810681-A8CB-4260-A3C5-12C90CD24315}" type="slidenum">
              <a:rPr lang="fr-FR" altLang="fr-FR"/>
              <a:pPr>
                <a:spcBef>
                  <a:spcPct val="0"/>
                </a:spcBef>
              </a:pPr>
              <a:t>15</a:t>
            </a:fld>
            <a:endParaRPr lang="fr-FR" altLang="fr-F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fr-FR" altLang="fr-FR" smtClean="0">
              <a:latin typeface="Arial" panose="020B0604020202020204" pitchFamily="34" charset="0"/>
            </a:endParaRPr>
          </a:p>
        </p:txBody>
      </p:sp>
    </p:spTree>
    <p:extLst>
      <p:ext uri="{BB962C8B-B14F-4D97-AF65-F5344CB8AC3E}">
        <p14:creationId xmlns:p14="http://schemas.microsoft.com/office/powerpoint/2010/main" val="39134115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D810681-A8CB-4260-A3C5-12C90CD24315}" type="slidenum">
              <a:rPr lang="fr-FR" altLang="fr-FR"/>
              <a:pPr>
                <a:spcBef>
                  <a:spcPct val="0"/>
                </a:spcBef>
              </a:pPr>
              <a:t>16</a:t>
            </a:fld>
            <a:endParaRPr lang="fr-FR" altLang="fr-F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fr-FR" altLang="fr-FR" smtClean="0">
              <a:latin typeface="Arial" panose="020B0604020202020204" pitchFamily="34" charset="0"/>
            </a:endParaRPr>
          </a:p>
        </p:txBody>
      </p:sp>
    </p:spTree>
    <p:extLst>
      <p:ext uri="{BB962C8B-B14F-4D97-AF65-F5344CB8AC3E}">
        <p14:creationId xmlns:p14="http://schemas.microsoft.com/office/powerpoint/2010/main" val="34157804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D810681-A8CB-4260-A3C5-12C90CD24315}" type="slidenum">
              <a:rPr lang="fr-FR" altLang="fr-FR"/>
              <a:pPr>
                <a:spcBef>
                  <a:spcPct val="0"/>
                </a:spcBef>
              </a:pPr>
              <a:t>17</a:t>
            </a:fld>
            <a:endParaRPr lang="fr-FR" altLang="fr-F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fr-FR" altLang="fr-FR" smtClean="0">
              <a:latin typeface="Arial" panose="020B0604020202020204" pitchFamily="34" charset="0"/>
            </a:endParaRPr>
          </a:p>
        </p:txBody>
      </p:sp>
    </p:spTree>
    <p:extLst>
      <p:ext uri="{BB962C8B-B14F-4D97-AF65-F5344CB8AC3E}">
        <p14:creationId xmlns:p14="http://schemas.microsoft.com/office/powerpoint/2010/main" val="24030612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D810681-A8CB-4260-A3C5-12C90CD24315}" type="slidenum">
              <a:rPr lang="fr-FR" altLang="fr-FR"/>
              <a:pPr>
                <a:spcBef>
                  <a:spcPct val="0"/>
                </a:spcBef>
              </a:pPr>
              <a:t>18</a:t>
            </a:fld>
            <a:endParaRPr lang="fr-FR" altLang="fr-F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fr-FR" altLang="fr-FR" smtClean="0">
              <a:latin typeface="Arial" panose="020B0604020202020204" pitchFamily="34" charset="0"/>
            </a:endParaRPr>
          </a:p>
        </p:txBody>
      </p:sp>
    </p:spTree>
    <p:extLst>
      <p:ext uri="{BB962C8B-B14F-4D97-AF65-F5344CB8AC3E}">
        <p14:creationId xmlns:p14="http://schemas.microsoft.com/office/powerpoint/2010/main" val="4599679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D810681-A8CB-4260-A3C5-12C90CD24315}" type="slidenum">
              <a:rPr lang="fr-FR" altLang="fr-FR"/>
              <a:pPr>
                <a:spcBef>
                  <a:spcPct val="0"/>
                </a:spcBef>
              </a:pPr>
              <a:t>19</a:t>
            </a:fld>
            <a:endParaRPr lang="fr-FR" altLang="fr-F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fr-FR" altLang="fr-FR" smtClean="0">
              <a:latin typeface="Arial" panose="020B0604020202020204" pitchFamily="34" charset="0"/>
            </a:endParaRPr>
          </a:p>
        </p:txBody>
      </p:sp>
    </p:spTree>
    <p:extLst>
      <p:ext uri="{BB962C8B-B14F-4D97-AF65-F5344CB8AC3E}">
        <p14:creationId xmlns:p14="http://schemas.microsoft.com/office/powerpoint/2010/main" val="1407047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D810681-A8CB-4260-A3C5-12C90CD24315}" type="slidenum">
              <a:rPr lang="fr-FR" altLang="fr-FR"/>
              <a:pPr>
                <a:spcBef>
                  <a:spcPct val="0"/>
                </a:spcBef>
              </a:pPr>
              <a:t>20</a:t>
            </a:fld>
            <a:endParaRPr lang="fr-FR" altLang="fr-F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fr-FR" altLang="fr-FR" smtClean="0">
              <a:latin typeface="Arial" panose="020B0604020202020204" pitchFamily="34" charset="0"/>
            </a:endParaRPr>
          </a:p>
        </p:txBody>
      </p:sp>
    </p:spTree>
    <p:extLst>
      <p:ext uri="{BB962C8B-B14F-4D97-AF65-F5344CB8AC3E}">
        <p14:creationId xmlns:p14="http://schemas.microsoft.com/office/powerpoint/2010/main" val="3745612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D810681-A8CB-4260-A3C5-12C90CD24315}" type="slidenum">
              <a:rPr lang="fr-FR" altLang="fr-FR"/>
              <a:pPr>
                <a:spcBef>
                  <a:spcPct val="0"/>
                </a:spcBef>
              </a:pPr>
              <a:t>3</a:t>
            </a:fld>
            <a:endParaRPr lang="fr-FR" altLang="fr-F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fr-FR" altLang="fr-FR" smtClean="0">
              <a:latin typeface="Arial" panose="020B0604020202020204" pitchFamily="34" charset="0"/>
            </a:endParaRPr>
          </a:p>
        </p:txBody>
      </p:sp>
    </p:spTree>
    <p:extLst>
      <p:ext uri="{BB962C8B-B14F-4D97-AF65-F5344CB8AC3E}">
        <p14:creationId xmlns:p14="http://schemas.microsoft.com/office/powerpoint/2010/main" val="14979450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D810681-A8CB-4260-A3C5-12C90CD24315}" type="slidenum">
              <a:rPr lang="fr-FR" altLang="fr-FR"/>
              <a:pPr>
                <a:spcBef>
                  <a:spcPct val="0"/>
                </a:spcBef>
              </a:pPr>
              <a:t>21</a:t>
            </a:fld>
            <a:endParaRPr lang="fr-FR" altLang="fr-F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fr-FR" altLang="fr-FR" smtClean="0">
              <a:latin typeface="Arial" panose="020B0604020202020204" pitchFamily="34" charset="0"/>
            </a:endParaRPr>
          </a:p>
        </p:txBody>
      </p:sp>
    </p:spTree>
    <p:extLst>
      <p:ext uri="{BB962C8B-B14F-4D97-AF65-F5344CB8AC3E}">
        <p14:creationId xmlns:p14="http://schemas.microsoft.com/office/powerpoint/2010/main" val="13657425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D810681-A8CB-4260-A3C5-12C90CD24315}" type="slidenum">
              <a:rPr lang="fr-FR" altLang="fr-FR"/>
              <a:pPr>
                <a:spcBef>
                  <a:spcPct val="0"/>
                </a:spcBef>
              </a:pPr>
              <a:t>22</a:t>
            </a:fld>
            <a:endParaRPr lang="fr-FR" altLang="fr-F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fr-FR" altLang="fr-FR" smtClean="0">
              <a:latin typeface="Arial" panose="020B0604020202020204" pitchFamily="34" charset="0"/>
            </a:endParaRPr>
          </a:p>
        </p:txBody>
      </p:sp>
    </p:spTree>
    <p:extLst>
      <p:ext uri="{BB962C8B-B14F-4D97-AF65-F5344CB8AC3E}">
        <p14:creationId xmlns:p14="http://schemas.microsoft.com/office/powerpoint/2010/main" val="2886245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D810681-A8CB-4260-A3C5-12C90CD24315}" type="slidenum">
              <a:rPr lang="fr-FR" altLang="fr-FR"/>
              <a:pPr>
                <a:spcBef>
                  <a:spcPct val="0"/>
                </a:spcBef>
              </a:pPr>
              <a:t>23</a:t>
            </a:fld>
            <a:endParaRPr lang="fr-FR" altLang="fr-F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fr-FR" altLang="fr-FR" smtClean="0">
              <a:latin typeface="Arial" panose="020B0604020202020204" pitchFamily="34" charset="0"/>
            </a:endParaRPr>
          </a:p>
        </p:txBody>
      </p:sp>
    </p:spTree>
    <p:extLst>
      <p:ext uri="{BB962C8B-B14F-4D97-AF65-F5344CB8AC3E}">
        <p14:creationId xmlns:p14="http://schemas.microsoft.com/office/powerpoint/2010/main" val="4084726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D810681-A8CB-4260-A3C5-12C90CD24315}" type="slidenum">
              <a:rPr lang="fr-FR" altLang="fr-FR"/>
              <a:pPr>
                <a:spcBef>
                  <a:spcPct val="0"/>
                </a:spcBef>
              </a:pPr>
              <a:t>24</a:t>
            </a:fld>
            <a:endParaRPr lang="fr-FR" altLang="fr-F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fr-FR" altLang="fr-FR" smtClean="0">
              <a:latin typeface="Arial" panose="020B0604020202020204" pitchFamily="34" charset="0"/>
            </a:endParaRPr>
          </a:p>
        </p:txBody>
      </p:sp>
    </p:spTree>
    <p:extLst>
      <p:ext uri="{BB962C8B-B14F-4D97-AF65-F5344CB8AC3E}">
        <p14:creationId xmlns:p14="http://schemas.microsoft.com/office/powerpoint/2010/main" val="2690047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D810681-A8CB-4260-A3C5-12C90CD24315}" type="slidenum">
              <a:rPr lang="fr-FR" altLang="fr-FR"/>
              <a:pPr>
                <a:spcBef>
                  <a:spcPct val="0"/>
                </a:spcBef>
              </a:pPr>
              <a:t>25</a:t>
            </a:fld>
            <a:endParaRPr lang="fr-FR" altLang="fr-F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fr-FR" altLang="fr-FR" smtClean="0">
              <a:latin typeface="Arial" panose="020B0604020202020204" pitchFamily="34" charset="0"/>
            </a:endParaRPr>
          </a:p>
        </p:txBody>
      </p:sp>
    </p:spTree>
    <p:extLst>
      <p:ext uri="{BB962C8B-B14F-4D97-AF65-F5344CB8AC3E}">
        <p14:creationId xmlns:p14="http://schemas.microsoft.com/office/powerpoint/2010/main" val="5985659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D810681-A8CB-4260-A3C5-12C90CD24315}" type="slidenum">
              <a:rPr lang="fr-FR" altLang="fr-FR"/>
              <a:pPr>
                <a:spcBef>
                  <a:spcPct val="0"/>
                </a:spcBef>
              </a:pPr>
              <a:t>26</a:t>
            </a:fld>
            <a:endParaRPr lang="fr-FR" altLang="fr-F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fr-FR" altLang="fr-FR" smtClean="0">
              <a:latin typeface="Arial" panose="020B0604020202020204" pitchFamily="34" charset="0"/>
            </a:endParaRPr>
          </a:p>
        </p:txBody>
      </p:sp>
    </p:spTree>
    <p:extLst>
      <p:ext uri="{BB962C8B-B14F-4D97-AF65-F5344CB8AC3E}">
        <p14:creationId xmlns:p14="http://schemas.microsoft.com/office/powerpoint/2010/main" val="29193515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D810681-A8CB-4260-A3C5-12C90CD24315}" type="slidenum">
              <a:rPr lang="fr-FR" altLang="fr-FR"/>
              <a:pPr>
                <a:spcBef>
                  <a:spcPct val="0"/>
                </a:spcBef>
              </a:pPr>
              <a:t>27</a:t>
            </a:fld>
            <a:endParaRPr lang="fr-FR" altLang="fr-F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fr-FR" altLang="fr-FR" smtClean="0">
              <a:latin typeface="Arial" panose="020B0604020202020204" pitchFamily="34" charset="0"/>
            </a:endParaRPr>
          </a:p>
        </p:txBody>
      </p:sp>
    </p:spTree>
    <p:extLst>
      <p:ext uri="{BB962C8B-B14F-4D97-AF65-F5344CB8AC3E}">
        <p14:creationId xmlns:p14="http://schemas.microsoft.com/office/powerpoint/2010/main" val="27140393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D810681-A8CB-4260-A3C5-12C90CD24315}" type="slidenum">
              <a:rPr lang="fr-FR" altLang="fr-FR"/>
              <a:pPr>
                <a:spcBef>
                  <a:spcPct val="0"/>
                </a:spcBef>
              </a:pPr>
              <a:t>28</a:t>
            </a:fld>
            <a:endParaRPr lang="fr-FR" altLang="fr-F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fr-FR" altLang="fr-FR" smtClean="0">
              <a:latin typeface="Arial" panose="020B0604020202020204" pitchFamily="34" charset="0"/>
            </a:endParaRPr>
          </a:p>
        </p:txBody>
      </p:sp>
    </p:spTree>
    <p:extLst>
      <p:ext uri="{BB962C8B-B14F-4D97-AF65-F5344CB8AC3E}">
        <p14:creationId xmlns:p14="http://schemas.microsoft.com/office/powerpoint/2010/main" val="19382942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D810681-A8CB-4260-A3C5-12C90CD24315}" type="slidenum">
              <a:rPr lang="fr-FR" altLang="fr-FR"/>
              <a:pPr>
                <a:spcBef>
                  <a:spcPct val="0"/>
                </a:spcBef>
              </a:pPr>
              <a:t>29</a:t>
            </a:fld>
            <a:endParaRPr lang="fr-FR" altLang="fr-F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fr-FR" altLang="fr-FR" smtClean="0">
              <a:latin typeface="Arial" panose="020B0604020202020204" pitchFamily="34" charset="0"/>
            </a:endParaRPr>
          </a:p>
        </p:txBody>
      </p:sp>
    </p:spTree>
    <p:extLst>
      <p:ext uri="{BB962C8B-B14F-4D97-AF65-F5344CB8AC3E}">
        <p14:creationId xmlns:p14="http://schemas.microsoft.com/office/powerpoint/2010/main" val="7709741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D810681-A8CB-4260-A3C5-12C90CD24315}" type="slidenum">
              <a:rPr lang="fr-FR" altLang="fr-FR"/>
              <a:pPr>
                <a:spcBef>
                  <a:spcPct val="0"/>
                </a:spcBef>
              </a:pPr>
              <a:t>30</a:t>
            </a:fld>
            <a:endParaRPr lang="fr-FR" altLang="fr-F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fr-FR" altLang="fr-FR" smtClean="0">
              <a:latin typeface="Arial" panose="020B0604020202020204" pitchFamily="34" charset="0"/>
            </a:endParaRPr>
          </a:p>
        </p:txBody>
      </p:sp>
    </p:spTree>
    <p:extLst>
      <p:ext uri="{BB962C8B-B14F-4D97-AF65-F5344CB8AC3E}">
        <p14:creationId xmlns:p14="http://schemas.microsoft.com/office/powerpoint/2010/main" val="3355784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D810681-A8CB-4260-A3C5-12C90CD24315}" type="slidenum">
              <a:rPr lang="fr-FR" altLang="fr-FR"/>
              <a:pPr>
                <a:spcBef>
                  <a:spcPct val="0"/>
                </a:spcBef>
              </a:pPr>
              <a:t>4</a:t>
            </a:fld>
            <a:endParaRPr lang="fr-FR" altLang="fr-F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fr-FR" altLang="fr-FR" smtClean="0">
              <a:latin typeface="Arial" panose="020B0604020202020204" pitchFamily="34" charset="0"/>
            </a:endParaRPr>
          </a:p>
        </p:txBody>
      </p:sp>
    </p:spTree>
    <p:extLst>
      <p:ext uri="{BB962C8B-B14F-4D97-AF65-F5344CB8AC3E}">
        <p14:creationId xmlns:p14="http://schemas.microsoft.com/office/powerpoint/2010/main" val="40053913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D810681-A8CB-4260-A3C5-12C90CD24315}" type="slidenum">
              <a:rPr lang="fr-FR" altLang="fr-FR"/>
              <a:pPr>
                <a:spcBef>
                  <a:spcPct val="0"/>
                </a:spcBef>
              </a:pPr>
              <a:t>31</a:t>
            </a:fld>
            <a:endParaRPr lang="fr-FR" altLang="fr-F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fr-FR" altLang="fr-FR" smtClean="0">
              <a:latin typeface="Arial" panose="020B0604020202020204" pitchFamily="34" charset="0"/>
            </a:endParaRPr>
          </a:p>
        </p:txBody>
      </p:sp>
    </p:spTree>
    <p:extLst>
      <p:ext uri="{BB962C8B-B14F-4D97-AF65-F5344CB8AC3E}">
        <p14:creationId xmlns:p14="http://schemas.microsoft.com/office/powerpoint/2010/main" val="31364268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D810681-A8CB-4260-A3C5-12C90CD24315}" type="slidenum">
              <a:rPr lang="fr-FR" altLang="fr-FR"/>
              <a:pPr>
                <a:spcBef>
                  <a:spcPct val="0"/>
                </a:spcBef>
              </a:pPr>
              <a:t>32</a:t>
            </a:fld>
            <a:endParaRPr lang="fr-FR" altLang="fr-F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fr-FR" altLang="fr-FR" smtClean="0">
              <a:latin typeface="Arial" panose="020B0604020202020204" pitchFamily="34" charset="0"/>
            </a:endParaRPr>
          </a:p>
        </p:txBody>
      </p:sp>
    </p:spTree>
    <p:extLst>
      <p:ext uri="{BB962C8B-B14F-4D97-AF65-F5344CB8AC3E}">
        <p14:creationId xmlns:p14="http://schemas.microsoft.com/office/powerpoint/2010/main" val="37817169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D810681-A8CB-4260-A3C5-12C90CD24315}" type="slidenum">
              <a:rPr lang="fr-FR" altLang="fr-FR"/>
              <a:pPr>
                <a:spcBef>
                  <a:spcPct val="0"/>
                </a:spcBef>
              </a:pPr>
              <a:t>33</a:t>
            </a:fld>
            <a:endParaRPr lang="fr-FR" altLang="fr-F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fr-FR" altLang="fr-FR" smtClean="0">
              <a:latin typeface="Arial" panose="020B0604020202020204" pitchFamily="34" charset="0"/>
            </a:endParaRPr>
          </a:p>
        </p:txBody>
      </p:sp>
    </p:spTree>
    <p:extLst>
      <p:ext uri="{BB962C8B-B14F-4D97-AF65-F5344CB8AC3E}">
        <p14:creationId xmlns:p14="http://schemas.microsoft.com/office/powerpoint/2010/main" val="38712138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D810681-A8CB-4260-A3C5-12C90CD24315}" type="slidenum">
              <a:rPr lang="fr-FR" altLang="fr-FR"/>
              <a:pPr>
                <a:spcBef>
                  <a:spcPct val="0"/>
                </a:spcBef>
              </a:pPr>
              <a:t>34</a:t>
            </a:fld>
            <a:endParaRPr lang="fr-FR" altLang="fr-F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fr-FR" altLang="fr-FR" smtClean="0">
              <a:latin typeface="Arial" panose="020B0604020202020204" pitchFamily="34" charset="0"/>
            </a:endParaRPr>
          </a:p>
        </p:txBody>
      </p:sp>
    </p:spTree>
    <p:extLst>
      <p:ext uri="{BB962C8B-B14F-4D97-AF65-F5344CB8AC3E}">
        <p14:creationId xmlns:p14="http://schemas.microsoft.com/office/powerpoint/2010/main" val="10712626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D810681-A8CB-4260-A3C5-12C90CD24315}" type="slidenum">
              <a:rPr lang="fr-FR" altLang="fr-FR"/>
              <a:pPr>
                <a:spcBef>
                  <a:spcPct val="0"/>
                </a:spcBef>
              </a:pPr>
              <a:t>35</a:t>
            </a:fld>
            <a:endParaRPr lang="fr-FR" altLang="fr-F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fr-FR" altLang="fr-FR" smtClean="0">
              <a:latin typeface="Arial" panose="020B0604020202020204" pitchFamily="34" charset="0"/>
            </a:endParaRPr>
          </a:p>
        </p:txBody>
      </p:sp>
    </p:spTree>
    <p:extLst>
      <p:ext uri="{BB962C8B-B14F-4D97-AF65-F5344CB8AC3E}">
        <p14:creationId xmlns:p14="http://schemas.microsoft.com/office/powerpoint/2010/main" val="19029678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D810681-A8CB-4260-A3C5-12C90CD24315}" type="slidenum">
              <a:rPr lang="fr-FR" altLang="fr-FR"/>
              <a:pPr>
                <a:spcBef>
                  <a:spcPct val="0"/>
                </a:spcBef>
              </a:pPr>
              <a:t>36</a:t>
            </a:fld>
            <a:endParaRPr lang="fr-FR" altLang="fr-F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fr-FR" altLang="fr-FR" smtClean="0">
              <a:latin typeface="Arial" panose="020B0604020202020204" pitchFamily="34" charset="0"/>
            </a:endParaRPr>
          </a:p>
        </p:txBody>
      </p:sp>
    </p:spTree>
    <p:extLst>
      <p:ext uri="{BB962C8B-B14F-4D97-AF65-F5344CB8AC3E}">
        <p14:creationId xmlns:p14="http://schemas.microsoft.com/office/powerpoint/2010/main" val="36398493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D810681-A8CB-4260-A3C5-12C90CD24315}" type="slidenum">
              <a:rPr lang="fr-FR" altLang="fr-FR"/>
              <a:pPr>
                <a:spcBef>
                  <a:spcPct val="0"/>
                </a:spcBef>
              </a:pPr>
              <a:t>37</a:t>
            </a:fld>
            <a:endParaRPr lang="fr-FR" altLang="fr-F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fr-FR" altLang="fr-FR" smtClean="0">
              <a:latin typeface="Arial" panose="020B0604020202020204" pitchFamily="34" charset="0"/>
            </a:endParaRPr>
          </a:p>
        </p:txBody>
      </p:sp>
    </p:spTree>
    <p:extLst>
      <p:ext uri="{BB962C8B-B14F-4D97-AF65-F5344CB8AC3E}">
        <p14:creationId xmlns:p14="http://schemas.microsoft.com/office/powerpoint/2010/main" val="39240859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D810681-A8CB-4260-A3C5-12C90CD24315}" type="slidenum">
              <a:rPr lang="fr-FR" altLang="fr-FR"/>
              <a:pPr>
                <a:spcBef>
                  <a:spcPct val="0"/>
                </a:spcBef>
              </a:pPr>
              <a:t>38</a:t>
            </a:fld>
            <a:endParaRPr lang="fr-FR" altLang="fr-F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fr-FR" altLang="fr-FR" smtClean="0">
              <a:latin typeface="Arial" panose="020B0604020202020204" pitchFamily="34" charset="0"/>
            </a:endParaRPr>
          </a:p>
        </p:txBody>
      </p:sp>
    </p:spTree>
    <p:extLst>
      <p:ext uri="{BB962C8B-B14F-4D97-AF65-F5344CB8AC3E}">
        <p14:creationId xmlns:p14="http://schemas.microsoft.com/office/powerpoint/2010/main" val="34831864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D810681-A8CB-4260-A3C5-12C90CD24315}" type="slidenum">
              <a:rPr lang="fr-FR" altLang="fr-FR"/>
              <a:pPr>
                <a:spcBef>
                  <a:spcPct val="0"/>
                </a:spcBef>
              </a:pPr>
              <a:t>39</a:t>
            </a:fld>
            <a:endParaRPr lang="fr-FR" altLang="fr-F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fr-FR" altLang="fr-FR" smtClean="0">
              <a:latin typeface="Arial" panose="020B0604020202020204" pitchFamily="34" charset="0"/>
            </a:endParaRPr>
          </a:p>
        </p:txBody>
      </p:sp>
    </p:spTree>
    <p:extLst>
      <p:ext uri="{BB962C8B-B14F-4D97-AF65-F5344CB8AC3E}">
        <p14:creationId xmlns:p14="http://schemas.microsoft.com/office/powerpoint/2010/main" val="7172284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D810681-A8CB-4260-A3C5-12C90CD24315}" type="slidenum">
              <a:rPr lang="fr-FR" altLang="fr-FR"/>
              <a:pPr>
                <a:spcBef>
                  <a:spcPct val="0"/>
                </a:spcBef>
              </a:pPr>
              <a:t>40</a:t>
            </a:fld>
            <a:endParaRPr lang="fr-FR" altLang="fr-F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fr-FR" altLang="fr-FR" smtClean="0">
              <a:latin typeface="Arial" panose="020B0604020202020204" pitchFamily="34" charset="0"/>
            </a:endParaRPr>
          </a:p>
        </p:txBody>
      </p:sp>
    </p:spTree>
    <p:extLst>
      <p:ext uri="{BB962C8B-B14F-4D97-AF65-F5344CB8AC3E}">
        <p14:creationId xmlns:p14="http://schemas.microsoft.com/office/powerpoint/2010/main" val="6870871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D810681-A8CB-4260-A3C5-12C90CD24315}" type="slidenum">
              <a:rPr lang="fr-FR" altLang="fr-FR"/>
              <a:pPr>
                <a:spcBef>
                  <a:spcPct val="0"/>
                </a:spcBef>
              </a:pPr>
              <a:t>5</a:t>
            </a:fld>
            <a:endParaRPr lang="fr-FR" altLang="fr-F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fr-FR" altLang="fr-FR" smtClean="0">
              <a:latin typeface="Arial" panose="020B0604020202020204" pitchFamily="34" charset="0"/>
            </a:endParaRPr>
          </a:p>
        </p:txBody>
      </p:sp>
    </p:spTree>
    <p:extLst>
      <p:ext uri="{BB962C8B-B14F-4D97-AF65-F5344CB8AC3E}">
        <p14:creationId xmlns:p14="http://schemas.microsoft.com/office/powerpoint/2010/main" val="42865502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D810681-A8CB-4260-A3C5-12C90CD24315}" type="slidenum">
              <a:rPr lang="fr-FR" altLang="fr-FR"/>
              <a:pPr>
                <a:spcBef>
                  <a:spcPct val="0"/>
                </a:spcBef>
              </a:pPr>
              <a:t>41</a:t>
            </a:fld>
            <a:endParaRPr lang="fr-FR" altLang="fr-F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fr-FR" altLang="fr-FR" smtClean="0">
              <a:latin typeface="Arial" panose="020B0604020202020204" pitchFamily="34" charset="0"/>
            </a:endParaRPr>
          </a:p>
        </p:txBody>
      </p:sp>
    </p:spTree>
    <p:extLst>
      <p:ext uri="{BB962C8B-B14F-4D97-AF65-F5344CB8AC3E}">
        <p14:creationId xmlns:p14="http://schemas.microsoft.com/office/powerpoint/2010/main" val="18425891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D810681-A8CB-4260-A3C5-12C90CD24315}" type="slidenum">
              <a:rPr lang="fr-FR" altLang="fr-FR"/>
              <a:pPr>
                <a:spcBef>
                  <a:spcPct val="0"/>
                </a:spcBef>
              </a:pPr>
              <a:t>42</a:t>
            </a:fld>
            <a:endParaRPr lang="fr-FR" altLang="fr-F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fr-FR" altLang="fr-FR" smtClean="0">
              <a:latin typeface="Arial" panose="020B0604020202020204" pitchFamily="34" charset="0"/>
            </a:endParaRPr>
          </a:p>
        </p:txBody>
      </p:sp>
    </p:spTree>
    <p:extLst>
      <p:ext uri="{BB962C8B-B14F-4D97-AF65-F5344CB8AC3E}">
        <p14:creationId xmlns:p14="http://schemas.microsoft.com/office/powerpoint/2010/main" val="6306006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D810681-A8CB-4260-A3C5-12C90CD24315}" type="slidenum">
              <a:rPr lang="fr-FR" altLang="fr-FR"/>
              <a:pPr>
                <a:spcBef>
                  <a:spcPct val="0"/>
                </a:spcBef>
              </a:pPr>
              <a:t>43</a:t>
            </a:fld>
            <a:endParaRPr lang="fr-FR" altLang="fr-F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fr-FR" altLang="fr-FR" smtClean="0">
              <a:latin typeface="Arial" panose="020B0604020202020204" pitchFamily="34" charset="0"/>
            </a:endParaRPr>
          </a:p>
        </p:txBody>
      </p:sp>
    </p:spTree>
    <p:extLst>
      <p:ext uri="{BB962C8B-B14F-4D97-AF65-F5344CB8AC3E}">
        <p14:creationId xmlns:p14="http://schemas.microsoft.com/office/powerpoint/2010/main" val="34250223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D810681-A8CB-4260-A3C5-12C90CD24315}" type="slidenum">
              <a:rPr lang="fr-FR" altLang="fr-FR"/>
              <a:pPr>
                <a:spcBef>
                  <a:spcPct val="0"/>
                </a:spcBef>
              </a:pPr>
              <a:t>44</a:t>
            </a:fld>
            <a:endParaRPr lang="fr-FR" altLang="fr-F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fr-FR" altLang="fr-FR" smtClean="0">
              <a:latin typeface="Arial" panose="020B0604020202020204" pitchFamily="34" charset="0"/>
            </a:endParaRPr>
          </a:p>
        </p:txBody>
      </p:sp>
    </p:spTree>
    <p:extLst>
      <p:ext uri="{BB962C8B-B14F-4D97-AF65-F5344CB8AC3E}">
        <p14:creationId xmlns:p14="http://schemas.microsoft.com/office/powerpoint/2010/main" val="6340158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D810681-A8CB-4260-A3C5-12C90CD24315}" type="slidenum">
              <a:rPr lang="fr-FR" altLang="fr-FR"/>
              <a:pPr>
                <a:spcBef>
                  <a:spcPct val="0"/>
                </a:spcBef>
              </a:pPr>
              <a:t>45</a:t>
            </a:fld>
            <a:endParaRPr lang="fr-FR" altLang="fr-F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fr-FR" altLang="fr-FR" smtClean="0">
              <a:latin typeface="Arial" panose="020B0604020202020204" pitchFamily="34" charset="0"/>
            </a:endParaRPr>
          </a:p>
        </p:txBody>
      </p:sp>
    </p:spTree>
    <p:extLst>
      <p:ext uri="{BB962C8B-B14F-4D97-AF65-F5344CB8AC3E}">
        <p14:creationId xmlns:p14="http://schemas.microsoft.com/office/powerpoint/2010/main" val="39617781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D810681-A8CB-4260-A3C5-12C90CD24315}" type="slidenum">
              <a:rPr lang="fr-FR" altLang="fr-FR"/>
              <a:pPr>
                <a:spcBef>
                  <a:spcPct val="0"/>
                </a:spcBef>
              </a:pPr>
              <a:t>46</a:t>
            </a:fld>
            <a:endParaRPr lang="fr-FR" altLang="fr-F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fr-FR" altLang="fr-FR" smtClean="0">
              <a:latin typeface="Arial" panose="020B0604020202020204" pitchFamily="34" charset="0"/>
            </a:endParaRPr>
          </a:p>
        </p:txBody>
      </p:sp>
    </p:spTree>
    <p:extLst>
      <p:ext uri="{BB962C8B-B14F-4D97-AF65-F5344CB8AC3E}">
        <p14:creationId xmlns:p14="http://schemas.microsoft.com/office/powerpoint/2010/main" val="11865551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D810681-A8CB-4260-A3C5-12C90CD24315}" type="slidenum">
              <a:rPr lang="fr-FR" altLang="fr-FR"/>
              <a:pPr>
                <a:spcBef>
                  <a:spcPct val="0"/>
                </a:spcBef>
              </a:pPr>
              <a:t>47</a:t>
            </a:fld>
            <a:endParaRPr lang="fr-FR" altLang="fr-F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fr-FR" altLang="fr-FR" smtClean="0">
              <a:latin typeface="Arial" panose="020B0604020202020204" pitchFamily="34" charset="0"/>
            </a:endParaRPr>
          </a:p>
        </p:txBody>
      </p:sp>
    </p:spTree>
    <p:extLst>
      <p:ext uri="{BB962C8B-B14F-4D97-AF65-F5344CB8AC3E}">
        <p14:creationId xmlns:p14="http://schemas.microsoft.com/office/powerpoint/2010/main" val="15304304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D810681-A8CB-4260-A3C5-12C90CD24315}" type="slidenum">
              <a:rPr lang="fr-FR" altLang="fr-FR"/>
              <a:pPr>
                <a:spcBef>
                  <a:spcPct val="0"/>
                </a:spcBef>
              </a:pPr>
              <a:t>48</a:t>
            </a:fld>
            <a:endParaRPr lang="fr-FR" altLang="fr-F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fr-FR" altLang="fr-FR" smtClean="0">
              <a:latin typeface="Arial" panose="020B0604020202020204" pitchFamily="34" charset="0"/>
            </a:endParaRPr>
          </a:p>
        </p:txBody>
      </p:sp>
    </p:spTree>
    <p:extLst>
      <p:ext uri="{BB962C8B-B14F-4D97-AF65-F5344CB8AC3E}">
        <p14:creationId xmlns:p14="http://schemas.microsoft.com/office/powerpoint/2010/main" val="3038224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D810681-A8CB-4260-A3C5-12C90CD24315}" type="slidenum">
              <a:rPr lang="fr-FR" altLang="fr-FR"/>
              <a:pPr>
                <a:spcBef>
                  <a:spcPct val="0"/>
                </a:spcBef>
              </a:pPr>
              <a:t>49</a:t>
            </a:fld>
            <a:endParaRPr lang="fr-FR" altLang="fr-F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fr-FR" altLang="fr-FR" smtClean="0">
              <a:latin typeface="Arial" panose="020B0604020202020204" pitchFamily="34" charset="0"/>
            </a:endParaRPr>
          </a:p>
        </p:txBody>
      </p:sp>
    </p:spTree>
    <p:extLst>
      <p:ext uri="{BB962C8B-B14F-4D97-AF65-F5344CB8AC3E}">
        <p14:creationId xmlns:p14="http://schemas.microsoft.com/office/powerpoint/2010/main" val="37118962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D810681-A8CB-4260-A3C5-12C90CD24315}" type="slidenum">
              <a:rPr lang="fr-FR" altLang="fr-FR"/>
              <a:pPr>
                <a:spcBef>
                  <a:spcPct val="0"/>
                </a:spcBef>
              </a:pPr>
              <a:t>50</a:t>
            </a:fld>
            <a:endParaRPr lang="fr-FR" altLang="fr-F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fr-FR" altLang="fr-FR" smtClean="0">
              <a:latin typeface="Arial" panose="020B0604020202020204" pitchFamily="34" charset="0"/>
            </a:endParaRPr>
          </a:p>
        </p:txBody>
      </p:sp>
    </p:spTree>
    <p:extLst>
      <p:ext uri="{BB962C8B-B14F-4D97-AF65-F5344CB8AC3E}">
        <p14:creationId xmlns:p14="http://schemas.microsoft.com/office/powerpoint/2010/main" val="4037871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D810681-A8CB-4260-A3C5-12C90CD24315}" type="slidenum">
              <a:rPr lang="fr-FR" altLang="fr-FR"/>
              <a:pPr>
                <a:spcBef>
                  <a:spcPct val="0"/>
                </a:spcBef>
              </a:pPr>
              <a:t>6</a:t>
            </a:fld>
            <a:endParaRPr lang="fr-FR" altLang="fr-F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fr-FR" altLang="fr-FR" smtClean="0">
              <a:latin typeface="Arial" panose="020B0604020202020204" pitchFamily="34" charset="0"/>
            </a:endParaRPr>
          </a:p>
        </p:txBody>
      </p:sp>
    </p:spTree>
    <p:extLst>
      <p:ext uri="{BB962C8B-B14F-4D97-AF65-F5344CB8AC3E}">
        <p14:creationId xmlns:p14="http://schemas.microsoft.com/office/powerpoint/2010/main" val="20790909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D810681-A8CB-4260-A3C5-12C90CD24315}" type="slidenum">
              <a:rPr lang="fr-FR" altLang="fr-FR"/>
              <a:pPr>
                <a:spcBef>
                  <a:spcPct val="0"/>
                </a:spcBef>
              </a:pPr>
              <a:t>51</a:t>
            </a:fld>
            <a:endParaRPr lang="fr-FR" altLang="fr-F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fr-FR" altLang="fr-FR" smtClean="0">
              <a:latin typeface="Arial" panose="020B0604020202020204" pitchFamily="34" charset="0"/>
            </a:endParaRPr>
          </a:p>
        </p:txBody>
      </p:sp>
    </p:spTree>
    <p:extLst>
      <p:ext uri="{BB962C8B-B14F-4D97-AF65-F5344CB8AC3E}">
        <p14:creationId xmlns:p14="http://schemas.microsoft.com/office/powerpoint/2010/main" val="20726535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D810681-A8CB-4260-A3C5-12C90CD24315}" type="slidenum">
              <a:rPr lang="fr-FR" altLang="fr-FR"/>
              <a:pPr>
                <a:spcBef>
                  <a:spcPct val="0"/>
                </a:spcBef>
              </a:pPr>
              <a:t>52</a:t>
            </a:fld>
            <a:endParaRPr lang="fr-FR" altLang="fr-F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fr-FR" altLang="fr-FR" smtClean="0">
              <a:latin typeface="Arial" panose="020B0604020202020204" pitchFamily="34" charset="0"/>
            </a:endParaRPr>
          </a:p>
        </p:txBody>
      </p:sp>
    </p:spTree>
    <p:extLst>
      <p:ext uri="{BB962C8B-B14F-4D97-AF65-F5344CB8AC3E}">
        <p14:creationId xmlns:p14="http://schemas.microsoft.com/office/powerpoint/2010/main" val="32352472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D810681-A8CB-4260-A3C5-12C90CD24315}" type="slidenum">
              <a:rPr lang="fr-FR" altLang="fr-FR"/>
              <a:pPr>
                <a:spcBef>
                  <a:spcPct val="0"/>
                </a:spcBef>
              </a:pPr>
              <a:t>53</a:t>
            </a:fld>
            <a:endParaRPr lang="fr-FR" altLang="fr-F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fr-FR" altLang="fr-FR" smtClean="0">
              <a:latin typeface="Arial" panose="020B0604020202020204" pitchFamily="34" charset="0"/>
            </a:endParaRPr>
          </a:p>
        </p:txBody>
      </p:sp>
    </p:spTree>
    <p:extLst>
      <p:ext uri="{BB962C8B-B14F-4D97-AF65-F5344CB8AC3E}">
        <p14:creationId xmlns:p14="http://schemas.microsoft.com/office/powerpoint/2010/main" val="261713783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D810681-A8CB-4260-A3C5-12C90CD24315}" type="slidenum">
              <a:rPr lang="fr-FR" altLang="fr-FR"/>
              <a:pPr>
                <a:spcBef>
                  <a:spcPct val="0"/>
                </a:spcBef>
              </a:pPr>
              <a:t>54</a:t>
            </a:fld>
            <a:endParaRPr lang="fr-FR" altLang="fr-F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fr-FR" altLang="fr-FR" smtClean="0">
              <a:latin typeface="Arial" panose="020B0604020202020204" pitchFamily="34" charset="0"/>
            </a:endParaRPr>
          </a:p>
        </p:txBody>
      </p:sp>
    </p:spTree>
    <p:extLst>
      <p:ext uri="{BB962C8B-B14F-4D97-AF65-F5344CB8AC3E}">
        <p14:creationId xmlns:p14="http://schemas.microsoft.com/office/powerpoint/2010/main" val="377701450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D810681-A8CB-4260-A3C5-12C90CD24315}" type="slidenum">
              <a:rPr lang="fr-FR" altLang="fr-FR"/>
              <a:pPr>
                <a:spcBef>
                  <a:spcPct val="0"/>
                </a:spcBef>
              </a:pPr>
              <a:t>55</a:t>
            </a:fld>
            <a:endParaRPr lang="fr-FR" altLang="fr-F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fr-FR" altLang="fr-FR" smtClean="0">
              <a:latin typeface="Arial" panose="020B0604020202020204" pitchFamily="34" charset="0"/>
            </a:endParaRPr>
          </a:p>
        </p:txBody>
      </p:sp>
    </p:spTree>
    <p:extLst>
      <p:ext uri="{BB962C8B-B14F-4D97-AF65-F5344CB8AC3E}">
        <p14:creationId xmlns:p14="http://schemas.microsoft.com/office/powerpoint/2010/main" val="39835037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D810681-A8CB-4260-A3C5-12C90CD24315}" type="slidenum">
              <a:rPr lang="fr-FR" altLang="fr-FR"/>
              <a:pPr>
                <a:spcBef>
                  <a:spcPct val="0"/>
                </a:spcBef>
              </a:pPr>
              <a:t>56</a:t>
            </a:fld>
            <a:endParaRPr lang="fr-FR" altLang="fr-F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fr-FR" altLang="fr-FR" smtClean="0">
              <a:latin typeface="Arial" panose="020B0604020202020204" pitchFamily="34" charset="0"/>
            </a:endParaRPr>
          </a:p>
        </p:txBody>
      </p:sp>
    </p:spTree>
    <p:extLst>
      <p:ext uri="{BB962C8B-B14F-4D97-AF65-F5344CB8AC3E}">
        <p14:creationId xmlns:p14="http://schemas.microsoft.com/office/powerpoint/2010/main" val="166264408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D810681-A8CB-4260-A3C5-12C90CD24315}" type="slidenum">
              <a:rPr lang="fr-FR" altLang="fr-FR"/>
              <a:pPr>
                <a:spcBef>
                  <a:spcPct val="0"/>
                </a:spcBef>
              </a:pPr>
              <a:t>57</a:t>
            </a:fld>
            <a:endParaRPr lang="fr-FR" altLang="fr-F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fr-FR" altLang="fr-FR" smtClean="0">
              <a:latin typeface="Arial" panose="020B0604020202020204" pitchFamily="34" charset="0"/>
            </a:endParaRPr>
          </a:p>
        </p:txBody>
      </p:sp>
    </p:spTree>
    <p:extLst>
      <p:ext uri="{BB962C8B-B14F-4D97-AF65-F5344CB8AC3E}">
        <p14:creationId xmlns:p14="http://schemas.microsoft.com/office/powerpoint/2010/main" val="414612211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D810681-A8CB-4260-A3C5-12C90CD24315}" type="slidenum">
              <a:rPr lang="fr-FR" altLang="fr-FR"/>
              <a:pPr>
                <a:spcBef>
                  <a:spcPct val="0"/>
                </a:spcBef>
              </a:pPr>
              <a:t>58</a:t>
            </a:fld>
            <a:endParaRPr lang="fr-FR" altLang="fr-F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fr-FR" altLang="fr-FR" smtClean="0">
              <a:latin typeface="Arial" panose="020B0604020202020204" pitchFamily="34" charset="0"/>
            </a:endParaRPr>
          </a:p>
        </p:txBody>
      </p:sp>
    </p:spTree>
    <p:extLst>
      <p:ext uri="{BB962C8B-B14F-4D97-AF65-F5344CB8AC3E}">
        <p14:creationId xmlns:p14="http://schemas.microsoft.com/office/powerpoint/2010/main" val="294475280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D810681-A8CB-4260-A3C5-12C90CD24315}" type="slidenum">
              <a:rPr lang="fr-FR" altLang="fr-FR"/>
              <a:pPr>
                <a:spcBef>
                  <a:spcPct val="0"/>
                </a:spcBef>
              </a:pPr>
              <a:t>59</a:t>
            </a:fld>
            <a:endParaRPr lang="fr-FR" altLang="fr-F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fr-FR" altLang="fr-FR" smtClean="0">
              <a:latin typeface="Arial" panose="020B0604020202020204" pitchFamily="34" charset="0"/>
            </a:endParaRPr>
          </a:p>
        </p:txBody>
      </p:sp>
    </p:spTree>
    <p:extLst>
      <p:ext uri="{BB962C8B-B14F-4D97-AF65-F5344CB8AC3E}">
        <p14:creationId xmlns:p14="http://schemas.microsoft.com/office/powerpoint/2010/main" val="376738169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D810681-A8CB-4260-A3C5-12C90CD24315}" type="slidenum">
              <a:rPr lang="fr-FR" altLang="fr-FR"/>
              <a:pPr>
                <a:spcBef>
                  <a:spcPct val="0"/>
                </a:spcBef>
              </a:pPr>
              <a:t>60</a:t>
            </a:fld>
            <a:endParaRPr lang="fr-FR" altLang="fr-F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fr-FR" altLang="fr-FR" smtClean="0">
              <a:latin typeface="Arial" panose="020B0604020202020204" pitchFamily="34" charset="0"/>
            </a:endParaRPr>
          </a:p>
        </p:txBody>
      </p:sp>
    </p:spTree>
    <p:extLst>
      <p:ext uri="{BB962C8B-B14F-4D97-AF65-F5344CB8AC3E}">
        <p14:creationId xmlns:p14="http://schemas.microsoft.com/office/powerpoint/2010/main" val="25364425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D810681-A8CB-4260-A3C5-12C90CD24315}" type="slidenum">
              <a:rPr lang="fr-FR" altLang="fr-FR"/>
              <a:pPr>
                <a:spcBef>
                  <a:spcPct val="0"/>
                </a:spcBef>
              </a:pPr>
              <a:t>7</a:t>
            </a:fld>
            <a:endParaRPr lang="fr-FR" altLang="fr-F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fr-FR" altLang="fr-FR" smtClean="0">
              <a:latin typeface="Arial" panose="020B0604020202020204" pitchFamily="34" charset="0"/>
            </a:endParaRPr>
          </a:p>
        </p:txBody>
      </p:sp>
    </p:spTree>
    <p:extLst>
      <p:ext uri="{BB962C8B-B14F-4D97-AF65-F5344CB8AC3E}">
        <p14:creationId xmlns:p14="http://schemas.microsoft.com/office/powerpoint/2010/main" val="49054438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D810681-A8CB-4260-A3C5-12C90CD24315}" type="slidenum">
              <a:rPr lang="fr-FR" altLang="fr-FR"/>
              <a:pPr>
                <a:spcBef>
                  <a:spcPct val="0"/>
                </a:spcBef>
              </a:pPr>
              <a:t>61</a:t>
            </a:fld>
            <a:endParaRPr lang="fr-FR" altLang="fr-F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fr-FR" altLang="fr-FR" smtClean="0">
              <a:latin typeface="Arial" panose="020B0604020202020204" pitchFamily="34" charset="0"/>
            </a:endParaRPr>
          </a:p>
        </p:txBody>
      </p:sp>
    </p:spTree>
    <p:extLst>
      <p:ext uri="{BB962C8B-B14F-4D97-AF65-F5344CB8AC3E}">
        <p14:creationId xmlns:p14="http://schemas.microsoft.com/office/powerpoint/2010/main" val="349999116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D810681-A8CB-4260-A3C5-12C90CD24315}" type="slidenum">
              <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fr-FR" altLang="fr-FR" smtClean="0">
              <a:latin typeface="Arial" panose="020B0604020202020204" pitchFamily="34" charset="0"/>
            </a:endParaRPr>
          </a:p>
        </p:txBody>
      </p:sp>
    </p:spTree>
    <p:extLst>
      <p:ext uri="{BB962C8B-B14F-4D97-AF65-F5344CB8AC3E}">
        <p14:creationId xmlns:p14="http://schemas.microsoft.com/office/powerpoint/2010/main" val="404499164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D810681-A8CB-4260-A3C5-12C90CD24315}" type="slidenum">
              <a:rPr lang="fr-FR" altLang="fr-FR"/>
              <a:pPr>
                <a:spcBef>
                  <a:spcPct val="0"/>
                </a:spcBef>
              </a:pPr>
              <a:t>63</a:t>
            </a:fld>
            <a:endParaRPr lang="fr-FR" altLang="fr-F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fr-FR" altLang="fr-FR" smtClean="0">
              <a:latin typeface="Arial" panose="020B0604020202020204" pitchFamily="34" charset="0"/>
            </a:endParaRPr>
          </a:p>
        </p:txBody>
      </p:sp>
    </p:spTree>
    <p:extLst>
      <p:ext uri="{BB962C8B-B14F-4D97-AF65-F5344CB8AC3E}">
        <p14:creationId xmlns:p14="http://schemas.microsoft.com/office/powerpoint/2010/main" val="5926495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D810681-A8CB-4260-A3C5-12C90CD24315}" type="slidenum">
              <a:rPr lang="fr-FR" altLang="fr-FR"/>
              <a:pPr>
                <a:spcBef>
                  <a:spcPct val="0"/>
                </a:spcBef>
              </a:pPr>
              <a:t>8</a:t>
            </a:fld>
            <a:endParaRPr lang="fr-FR" altLang="fr-F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fr-FR" altLang="fr-FR" smtClean="0">
              <a:latin typeface="Arial" panose="020B0604020202020204" pitchFamily="34" charset="0"/>
            </a:endParaRPr>
          </a:p>
        </p:txBody>
      </p:sp>
    </p:spTree>
    <p:extLst>
      <p:ext uri="{BB962C8B-B14F-4D97-AF65-F5344CB8AC3E}">
        <p14:creationId xmlns:p14="http://schemas.microsoft.com/office/powerpoint/2010/main" val="9891372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D810681-A8CB-4260-A3C5-12C90CD24315}" type="slidenum">
              <a:rPr lang="fr-FR" altLang="fr-FR"/>
              <a:pPr>
                <a:spcBef>
                  <a:spcPct val="0"/>
                </a:spcBef>
              </a:pPr>
              <a:t>9</a:t>
            </a:fld>
            <a:endParaRPr lang="fr-FR" altLang="fr-F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fr-FR" altLang="fr-FR" smtClean="0">
              <a:latin typeface="Arial" panose="020B0604020202020204" pitchFamily="34" charset="0"/>
            </a:endParaRPr>
          </a:p>
        </p:txBody>
      </p:sp>
    </p:spTree>
    <p:extLst>
      <p:ext uri="{BB962C8B-B14F-4D97-AF65-F5344CB8AC3E}">
        <p14:creationId xmlns:p14="http://schemas.microsoft.com/office/powerpoint/2010/main" val="40744449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D810681-A8CB-4260-A3C5-12C90CD24315}" type="slidenum">
              <a:rPr lang="fr-FR" altLang="fr-FR"/>
              <a:pPr>
                <a:spcBef>
                  <a:spcPct val="0"/>
                </a:spcBef>
              </a:pPr>
              <a:t>10</a:t>
            </a:fld>
            <a:endParaRPr lang="fr-FR" altLang="fr-F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fr-FR" altLang="fr-FR" smtClean="0">
              <a:latin typeface="Arial" panose="020B0604020202020204" pitchFamily="34" charset="0"/>
            </a:endParaRPr>
          </a:p>
        </p:txBody>
      </p:sp>
    </p:spTree>
    <p:extLst>
      <p:ext uri="{BB962C8B-B14F-4D97-AF65-F5344CB8AC3E}">
        <p14:creationId xmlns:p14="http://schemas.microsoft.com/office/powerpoint/2010/main" val="30243176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Modifier le style des sous-titres du masque</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lt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ltLang="fr-FR"/>
          </a:p>
        </p:txBody>
      </p:sp>
      <p:sp>
        <p:nvSpPr>
          <p:cNvPr id="6" name="Rectangle 6"/>
          <p:cNvSpPr>
            <a:spLocks noGrp="1" noChangeArrowheads="1"/>
          </p:cNvSpPr>
          <p:nvPr>
            <p:ph type="sldNum" sz="quarter" idx="12"/>
          </p:nvPr>
        </p:nvSpPr>
        <p:spPr>
          <a:ln/>
        </p:spPr>
        <p:txBody>
          <a:bodyPr/>
          <a:lstStyle>
            <a:lvl1pPr>
              <a:defRPr/>
            </a:lvl1pPr>
          </a:lstStyle>
          <a:p>
            <a:pPr>
              <a:defRPr/>
            </a:pPr>
            <a:fld id="{9A8086B8-98EF-48DA-A30C-DAC2AFA7DA9A}" type="slidenum">
              <a:rPr lang="fr-FR" altLang="fr-FR"/>
              <a:pPr>
                <a:defRPr/>
              </a:pPr>
              <a:t>‹N°›</a:t>
            </a:fld>
            <a:endParaRPr lang="fr-FR" altLang="fr-FR"/>
          </a:p>
        </p:txBody>
      </p:sp>
    </p:spTree>
    <p:extLst>
      <p:ext uri="{BB962C8B-B14F-4D97-AF65-F5344CB8AC3E}">
        <p14:creationId xmlns:p14="http://schemas.microsoft.com/office/powerpoint/2010/main" val="20940356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lt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ltLang="fr-FR"/>
          </a:p>
        </p:txBody>
      </p:sp>
      <p:sp>
        <p:nvSpPr>
          <p:cNvPr id="6" name="Rectangle 6"/>
          <p:cNvSpPr>
            <a:spLocks noGrp="1" noChangeArrowheads="1"/>
          </p:cNvSpPr>
          <p:nvPr>
            <p:ph type="sldNum" sz="quarter" idx="12"/>
          </p:nvPr>
        </p:nvSpPr>
        <p:spPr>
          <a:ln/>
        </p:spPr>
        <p:txBody>
          <a:bodyPr/>
          <a:lstStyle>
            <a:lvl1pPr>
              <a:defRPr/>
            </a:lvl1pPr>
          </a:lstStyle>
          <a:p>
            <a:pPr>
              <a:defRPr/>
            </a:pPr>
            <a:fld id="{A74D89F9-FC56-4968-B23F-392CD53E14FE}" type="slidenum">
              <a:rPr lang="fr-FR" altLang="fr-FR"/>
              <a:pPr>
                <a:defRPr/>
              </a:pPr>
              <a:t>‹N°›</a:t>
            </a:fld>
            <a:endParaRPr lang="fr-FR" altLang="fr-FR"/>
          </a:p>
        </p:txBody>
      </p:sp>
    </p:spTree>
    <p:extLst>
      <p:ext uri="{BB962C8B-B14F-4D97-AF65-F5344CB8AC3E}">
        <p14:creationId xmlns:p14="http://schemas.microsoft.com/office/powerpoint/2010/main" val="3378087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lt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ltLang="fr-FR"/>
          </a:p>
        </p:txBody>
      </p:sp>
      <p:sp>
        <p:nvSpPr>
          <p:cNvPr id="6" name="Rectangle 6"/>
          <p:cNvSpPr>
            <a:spLocks noGrp="1" noChangeArrowheads="1"/>
          </p:cNvSpPr>
          <p:nvPr>
            <p:ph type="sldNum" sz="quarter" idx="12"/>
          </p:nvPr>
        </p:nvSpPr>
        <p:spPr>
          <a:ln/>
        </p:spPr>
        <p:txBody>
          <a:bodyPr/>
          <a:lstStyle>
            <a:lvl1pPr>
              <a:defRPr/>
            </a:lvl1pPr>
          </a:lstStyle>
          <a:p>
            <a:pPr>
              <a:defRPr/>
            </a:pPr>
            <a:fld id="{6F27BC53-D4C4-43FC-A47E-EB7B65FFB174}" type="slidenum">
              <a:rPr lang="fr-FR" altLang="fr-FR"/>
              <a:pPr>
                <a:defRPr/>
              </a:pPr>
              <a:t>‹N°›</a:t>
            </a:fld>
            <a:endParaRPr lang="fr-FR" altLang="fr-FR"/>
          </a:p>
        </p:txBody>
      </p:sp>
    </p:spTree>
    <p:extLst>
      <p:ext uri="{BB962C8B-B14F-4D97-AF65-F5344CB8AC3E}">
        <p14:creationId xmlns:p14="http://schemas.microsoft.com/office/powerpoint/2010/main" val="29015665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a:xfrm>
            <a:off x="2469336" y="2281784"/>
            <a:ext cx="5507890" cy="1814729"/>
          </a:xfrm>
          <a:prstGeom prst="rect">
            <a:avLst/>
          </a:prstGeom>
        </p:spPr>
        <p:txBody>
          <a:bodyPr/>
          <a:lstStyle/>
          <a:p>
            <a:r>
              <a:rPr lang="fr-FR" dirty="0" smtClean="0"/>
              <a:t>Gros titre</a:t>
            </a:r>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491888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Espace réservé du numéro de diapositive 5"/>
          <p:cNvSpPr>
            <a:spLocks noGrp="1"/>
          </p:cNvSpPr>
          <p:nvPr>
            <p:ph type="sldNum" sz="quarter" idx="12"/>
          </p:nvPr>
        </p:nvSpPr>
        <p:spPr>
          <a:xfrm>
            <a:off x="6457950" y="6356351"/>
            <a:ext cx="2057400" cy="365125"/>
          </a:xfrm>
          <a:prstGeom prst="rect">
            <a:avLst/>
          </a:prstGeom>
        </p:spPr>
        <p:txBody>
          <a:bodyPr/>
          <a:lstStyle/>
          <a:p>
            <a:fld id="{B452B654-5BCE-5547-91CD-7A68F08F54CD}" type="slidenum">
              <a:rPr lang="fr-FR" smtClean="0"/>
              <a:t>‹N°›</a:t>
            </a:fld>
            <a:endParaRPr lang="fr-FR"/>
          </a:p>
        </p:txBody>
      </p:sp>
    </p:spTree>
    <p:extLst>
      <p:ext uri="{BB962C8B-B14F-4D97-AF65-F5344CB8AC3E}">
        <p14:creationId xmlns:p14="http://schemas.microsoft.com/office/powerpoint/2010/main" val="33770496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n-tête de section">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Espace réservé du numéro de diapositive 5"/>
          <p:cNvSpPr>
            <a:spLocks noGrp="1"/>
          </p:cNvSpPr>
          <p:nvPr>
            <p:ph type="sldNum" sz="quarter" idx="12"/>
          </p:nvPr>
        </p:nvSpPr>
        <p:spPr>
          <a:xfrm>
            <a:off x="6457950" y="6356351"/>
            <a:ext cx="2057400" cy="365125"/>
          </a:xfrm>
          <a:prstGeom prst="rect">
            <a:avLst/>
          </a:prstGeom>
        </p:spPr>
        <p:txBody>
          <a:bodyPr/>
          <a:lstStyle/>
          <a:p>
            <a:fld id="{B452B654-5BCE-5547-91CD-7A68F08F54CD}" type="slidenum">
              <a:rPr lang="fr-FR" smtClean="0"/>
              <a:t>‹N°›</a:t>
            </a:fld>
            <a:endParaRPr lang="fr-FR"/>
          </a:p>
        </p:txBody>
      </p:sp>
    </p:spTree>
    <p:extLst>
      <p:ext uri="{BB962C8B-B14F-4D97-AF65-F5344CB8AC3E}">
        <p14:creationId xmlns:p14="http://schemas.microsoft.com/office/powerpoint/2010/main" val="26705805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lt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ltLang="fr-FR"/>
          </a:p>
        </p:txBody>
      </p:sp>
      <p:sp>
        <p:nvSpPr>
          <p:cNvPr id="6" name="Rectangle 6"/>
          <p:cNvSpPr>
            <a:spLocks noGrp="1" noChangeArrowheads="1"/>
          </p:cNvSpPr>
          <p:nvPr>
            <p:ph type="sldNum" sz="quarter" idx="12"/>
          </p:nvPr>
        </p:nvSpPr>
        <p:spPr>
          <a:ln/>
        </p:spPr>
        <p:txBody>
          <a:bodyPr/>
          <a:lstStyle>
            <a:lvl1pPr>
              <a:defRPr/>
            </a:lvl1pPr>
          </a:lstStyle>
          <a:p>
            <a:pPr>
              <a:defRPr/>
            </a:pPr>
            <a:fld id="{E0ED966C-A925-41B7-AC6C-A58A2DA4793D}" type="slidenum">
              <a:rPr lang="fr-FR" altLang="fr-FR"/>
              <a:pPr>
                <a:defRPr/>
              </a:pPr>
              <a:t>‹N°›</a:t>
            </a:fld>
            <a:endParaRPr lang="fr-FR" altLang="fr-FR"/>
          </a:p>
        </p:txBody>
      </p:sp>
    </p:spTree>
    <p:extLst>
      <p:ext uri="{BB962C8B-B14F-4D97-AF65-F5344CB8AC3E}">
        <p14:creationId xmlns:p14="http://schemas.microsoft.com/office/powerpoint/2010/main" val="31286008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lt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ltLang="fr-FR"/>
          </a:p>
        </p:txBody>
      </p:sp>
      <p:sp>
        <p:nvSpPr>
          <p:cNvPr id="6" name="Rectangle 6"/>
          <p:cNvSpPr>
            <a:spLocks noGrp="1" noChangeArrowheads="1"/>
          </p:cNvSpPr>
          <p:nvPr>
            <p:ph type="sldNum" sz="quarter" idx="12"/>
          </p:nvPr>
        </p:nvSpPr>
        <p:spPr>
          <a:ln/>
        </p:spPr>
        <p:txBody>
          <a:bodyPr/>
          <a:lstStyle>
            <a:lvl1pPr>
              <a:defRPr/>
            </a:lvl1pPr>
          </a:lstStyle>
          <a:p>
            <a:pPr>
              <a:defRPr/>
            </a:pPr>
            <a:fld id="{E08A764D-DB09-4FAB-90E0-C1E10FB32869}" type="slidenum">
              <a:rPr lang="fr-FR" altLang="fr-FR"/>
              <a:pPr>
                <a:defRPr/>
              </a:pPr>
              <a:t>‹N°›</a:t>
            </a:fld>
            <a:endParaRPr lang="fr-FR" altLang="fr-FR"/>
          </a:p>
        </p:txBody>
      </p:sp>
    </p:spTree>
    <p:extLst>
      <p:ext uri="{BB962C8B-B14F-4D97-AF65-F5344CB8AC3E}">
        <p14:creationId xmlns:p14="http://schemas.microsoft.com/office/powerpoint/2010/main" val="15003436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a:ln/>
        </p:spPr>
        <p:txBody>
          <a:bodyPr/>
          <a:lstStyle>
            <a:lvl1pPr>
              <a:defRPr/>
            </a:lvl1pPr>
          </a:lstStyle>
          <a:p>
            <a:pPr>
              <a:defRPr/>
            </a:pPr>
            <a:endParaRPr lang="fr-FR" alt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ltLang="fr-FR"/>
          </a:p>
        </p:txBody>
      </p:sp>
      <p:sp>
        <p:nvSpPr>
          <p:cNvPr id="7" name="Rectangle 6"/>
          <p:cNvSpPr>
            <a:spLocks noGrp="1" noChangeArrowheads="1"/>
          </p:cNvSpPr>
          <p:nvPr>
            <p:ph type="sldNum" sz="quarter" idx="12"/>
          </p:nvPr>
        </p:nvSpPr>
        <p:spPr>
          <a:ln/>
        </p:spPr>
        <p:txBody>
          <a:bodyPr/>
          <a:lstStyle>
            <a:lvl1pPr>
              <a:defRPr/>
            </a:lvl1pPr>
          </a:lstStyle>
          <a:p>
            <a:pPr>
              <a:defRPr/>
            </a:pPr>
            <a:fld id="{2A3FA13A-F69B-4419-9750-5C9A384D39C3}" type="slidenum">
              <a:rPr lang="fr-FR" altLang="fr-FR"/>
              <a:pPr>
                <a:defRPr/>
              </a:pPr>
              <a:t>‹N°›</a:t>
            </a:fld>
            <a:endParaRPr lang="fr-FR" altLang="fr-FR"/>
          </a:p>
        </p:txBody>
      </p:sp>
    </p:spTree>
    <p:extLst>
      <p:ext uri="{BB962C8B-B14F-4D97-AF65-F5344CB8AC3E}">
        <p14:creationId xmlns:p14="http://schemas.microsoft.com/office/powerpoint/2010/main" val="3234261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a:ln/>
        </p:spPr>
        <p:txBody>
          <a:bodyPr/>
          <a:lstStyle>
            <a:lvl1pPr>
              <a:defRPr/>
            </a:lvl1pPr>
          </a:lstStyle>
          <a:p>
            <a:pPr>
              <a:defRPr/>
            </a:pPr>
            <a:endParaRPr lang="fr-FR" altLang="fr-FR"/>
          </a:p>
        </p:txBody>
      </p:sp>
      <p:sp>
        <p:nvSpPr>
          <p:cNvPr id="8" name="Rectangle 5"/>
          <p:cNvSpPr>
            <a:spLocks noGrp="1" noChangeArrowheads="1"/>
          </p:cNvSpPr>
          <p:nvPr>
            <p:ph type="ftr" sz="quarter" idx="11"/>
          </p:nvPr>
        </p:nvSpPr>
        <p:spPr>
          <a:ln/>
        </p:spPr>
        <p:txBody>
          <a:bodyPr/>
          <a:lstStyle>
            <a:lvl1pPr>
              <a:defRPr/>
            </a:lvl1pPr>
          </a:lstStyle>
          <a:p>
            <a:pPr>
              <a:defRPr/>
            </a:pPr>
            <a:endParaRPr lang="fr-FR" altLang="fr-FR"/>
          </a:p>
        </p:txBody>
      </p:sp>
      <p:sp>
        <p:nvSpPr>
          <p:cNvPr id="9" name="Rectangle 6"/>
          <p:cNvSpPr>
            <a:spLocks noGrp="1" noChangeArrowheads="1"/>
          </p:cNvSpPr>
          <p:nvPr>
            <p:ph type="sldNum" sz="quarter" idx="12"/>
          </p:nvPr>
        </p:nvSpPr>
        <p:spPr>
          <a:ln/>
        </p:spPr>
        <p:txBody>
          <a:bodyPr/>
          <a:lstStyle>
            <a:lvl1pPr>
              <a:defRPr/>
            </a:lvl1pPr>
          </a:lstStyle>
          <a:p>
            <a:pPr>
              <a:defRPr/>
            </a:pPr>
            <a:fld id="{87EE6D58-FA41-45C7-8E82-B8CE89549440}" type="slidenum">
              <a:rPr lang="fr-FR" altLang="fr-FR"/>
              <a:pPr>
                <a:defRPr/>
              </a:pPr>
              <a:t>‹N°›</a:t>
            </a:fld>
            <a:endParaRPr lang="fr-FR" altLang="fr-FR"/>
          </a:p>
        </p:txBody>
      </p:sp>
    </p:spTree>
    <p:extLst>
      <p:ext uri="{BB962C8B-B14F-4D97-AF65-F5344CB8AC3E}">
        <p14:creationId xmlns:p14="http://schemas.microsoft.com/office/powerpoint/2010/main" val="34092057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Rectangle 4"/>
          <p:cNvSpPr>
            <a:spLocks noGrp="1" noChangeArrowheads="1"/>
          </p:cNvSpPr>
          <p:nvPr>
            <p:ph type="dt" sz="half" idx="10"/>
          </p:nvPr>
        </p:nvSpPr>
        <p:spPr>
          <a:ln/>
        </p:spPr>
        <p:txBody>
          <a:bodyPr/>
          <a:lstStyle>
            <a:lvl1pPr>
              <a:defRPr/>
            </a:lvl1pPr>
          </a:lstStyle>
          <a:p>
            <a:pPr>
              <a:defRPr/>
            </a:pPr>
            <a:endParaRPr lang="fr-FR" alt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fr-FR" altLang="fr-FR"/>
          </a:p>
        </p:txBody>
      </p:sp>
      <p:sp>
        <p:nvSpPr>
          <p:cNvPr id="5" name="Rectangle 6"/>
          <p:cNvSpPr>
            <a:spLocks noGrp="1" noChangeArrowheads="1"/>
          </p:cNvSpPr>
          <p:nvPr>
            <p:ph type="sldNum" sz="quarter" idx="12"/>
          </p:nvPr>
        </p:nvSpPr>
        <p:spPr>
          <a:ln/>
        </p:spPr>
        <p:txBody>
          <a:bodyPr/>
          <a:lstStyle>
            <a:lvl1pPr>
              <a:defRPr/>
            </a:lvl1pPr>
          </a:lstStyle>
          <a:p>
            <a:pPr>
              <a:defRPr/>
            </a:pPr>
            <a:fld id="{B7217E9F-1B42-480D-A3DA-D139D1903021}" type="slidenum">
              <a:rPr lang="fr-FR" altLang="fr-FR"/>
              <a:pPr>
                <a:defRPr/>
              </a:pPr>
              <a:t>‹N°›</a:t>
            </a:fld>
            <a:endParaRPr lang="fr-FR" altLang="fr-FR"/>
          </a:p>
        </p:txBody>
      </p:sp>
    </p:spTree>
    <p:extLst>
      <p:ext uri="{BB962C8B-B14F-4D97-AF65-F5344CB8AC3E}">
        <p14:creationId xmlns:p14="http://schemas.microsoft.com/office/powerpoint/2010/main" val="19120151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ltLang="fr-FR"/>
          </a:p>
        </p:txBody>
      </p:sp>
      <p:sp>
        <p:nvSpPr>
          <p:cNvPr id="3" name="Rectangle 5"/>
          <p:cNvSpPr>
            <a:spLocks noGrp="1" noChangeArrowheads="1"/>
          </p:cNvSpPr>
          <p:nvPr>
            <p:ph type="ftr" sz="quarter" idx="11"/>
          </p:nvPr>
        </p:nvSpPr>
        <p:spPr>
          <a:ln/>
        </p:spPr>
        <p:txBody>
          <a:bodyPr/>
          <a:lstStyle>
            <a:lvl1pPr>
              <a:defRPr/>
            </a:lvl1pPr>
          </a:lstStyle>
          <a:p>
            <a:pPr>
              <a:defRPr/>
            </a:pPr>
            <a:endParaRPr lang="fr-FR" altLang="fr-FR"/>
          </a:p>
        </p:txBody>
      </p:sp>
      <p:sp>
        <p:nvSpPr>
          <p:cNvPr id="4" name="Rectangle 6"/>
          <p:cNvSpPr>
            <a:spLocks noGrp="1" noChangeArrowheads="1"/>
          </p:cNvSpPr>
          <p:nvPr>
            <p:ph type="sldNum" sz="quarter" idx="12"/>
          </p:nvPr>
        </p:nvSpPr>
        <p:spPr>
          <a:ln/>
        </p:spPr>
        <p:txBody>
          <a:bodyPr/>
          <a:lstStyle>
            <a:lvl1pPr>
              <a:defRPr/>
            </a:lvl1pPr>
          </a:lstStyle>
          <a:p>
            <a:pPr>
              <a:defRPr/>
            </a:pPr>
            <a:fld id="{290E75AB-0E70-4B8D-82C2-818E2722F232}" type="slidenum">
              <a:rPr lang="fr-FR" altLang="fr-FR"/>
              <a:pPr>
                <a:defRPr/>
              </a:pPr>
              <a:t>‹N°›</a:t>
            </a:fld>
            <a:endParaRPr lang="fr-FR" altLang="fr-FR"/>
          </a:p>
        </p:txBody>
      </p:sp>
    </p:spTree>
    <p:extLst>
      <p:ext uri="{BB962C8B-B14F-4D97-AF65-F5344CB8AC3E}">
        <p14:creationId xmlns:p14="http://schemas.microsoft.com/office/powerpoint/2010/main" val="26681871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lt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ltLang="fr-FR"/>
          </a:p>
        </p:txBody>
      </p:sp>
      <p:sp>
        <p:nvSpPr>
          <p:cNvPr id="7" name="Rectangle 6"/>
          <p:cNvSpPr>
            <a:spLocks noGrp="1" noChangeArrowheads="1"/>
          </p:cNvSpPr>
          <p:nvPr>
            <p:ph type="sldNum" sz="quarter" idx="12"/>
          </p:nvPr>
        </p:nvSpPr>
        <p:spPr>
          <a:ln/>
        </p:spPr>
        <p:txBody>
          <a:bodyPr/>
          <a:lstStyle>
            <a:lvl1pPr>
              <a:defRPr/>
            </a:lvl1pPr>
          </a:lstStyle>
          <a:p>
            <a:pPr>
              <a:defRPr/>
            </a:pPr>
            <a:fld id="{2AA7D3E5-3F3A-4CA4-8D9C-051C297B2B73}" type="slidenum">
              <a:rPr lang="fr-FR" altLang="fr-FR"/>
              <a:pPr>
                <a:defRPr/>
              </a:pPr>
              <a:t>‹N°›</a:t>
            </a:fld>
            <a:endParaRPr lang="fr-FR" altLang="fr-FR"/>
          </a:p>
        </p:txBody>
      </p:sp>
    </p:spTree>
    <p:extLst>
      <p:ext uri="{BB962C8B-B14F-4D97-AF65-F5344CB8AC3E}">
        <p14:creationId xmlns:p14="http://schemas.microsoft.com/office/powerpoint/2010/main" val="1030511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smtClean="0"/>
              <a:t>Cliquez sur l'icône pour ajouter une image</a:t>
            </a: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lt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ltLang="fr-FR"/>
          </a:p>
        </p:txBody>
      </p:sp>
      <p:sp>
        <p:nvSpPr>
          <p:cNvPr id="7" name="Rectangle 6"/>
          <p:cNvSpPr>
            <a:spLocks noGrp="1" noChangeArrowheads="1"/>
          </p:cNvSpPr>
          <p:nvPr>
            <p:ph type="sldNum" sz="quarter" idx="12"/>
          </p:nvPr>
        </p:nvSpPr>
        <p:spPr>
          <a:ln/>
        </p:spPr>
        <p:txBody>
          <a:bodyPr/>
          <a:lstStyle>
            <a:lvl1pPr>
              <a:defRPr/>
            </a:lvl1pPr>
          </a:lstStyle>
          <a:p>
            <a:pPr>
              <a:defRPr/>
            </a:pPr>
            <a:fld id="{A1DC8A00-08DD-4F4C-9107-3F0A57E97B01}" type="slidenum">
              <a:rPr lang="fr-FR" altLang="fr-FR"/>
              <a:pPr>
                <a:defRPr/>
              </a:pPr>
              <a:t>‹N°›</a:t>
            </a:fld>
            <a:endParaRPr lang="fr-FR" altLang="fr-FR"/>
          </a:p>
        </p:txBody>
      </p:sp>
    </p:spTree>
    <p:extLst>
      <p:ext uri="{BB962C8B-B14F-4D97-AF65-F5344CB8AC3E}">
        <p14:creationId xmlns:p14="http://schemas.microsoft.com/office/powerpoint/2010/main" val="17300796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fr-FR" altLang="fr-FR" smtClean="0"/>
              <a:t>Cliquez pour modifier le style du titre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fr-FR" altLang="fr-F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fr-FR" altLang="fr-F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849E31F7-330E-44E9-9519-43A99FAED628}"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88478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hemeOverride" Target="../theme/themeOverride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hemeOverride" Target="../theme/themeOverride4.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emf"/></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emf"/></Relationships>
</file>

<file path=ppt/slides/_rels/slide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051810" y="2188316"/>
            <a:ext cx="4993545" cy="2585323"/>
          </a:xfrm>
          <a:prstGeom prst="rect">
            <a:avLst/>
          </a:prstGeom>
          <a:noFill/>
        </p:spPr>
        <p:txBody>
          <a:bodyPr wrap="square" rtlCol="0">
            <a:spAutoFit/>
          </a:bodyPr>
          <a:lstStyle/>
          <a:p>
            <a:pPr algn="ctr" defTabSz="685800" eaLnBrk="1" fontAlgn="auto" hangingPunct="1">
              <a:spcBef>
                <a:spcPts val="0"/>
              </a:spcBef>
              <a:spcAft>
                <a:spcPts val="0"/>
              </a:spcAft>
            </a:pPr>
            <a:r>
              <a:rPr lang="fr-FR" sz="5400" b="1" dirty="0" smtClean="0">
                <a:solidFill>
                  <a:prstClr val="white"/>
                </a:solidFill>
                <a:latin typeface="Trebuchet MS" charset="0"/>
                <a:ea typeface="Trebuchet MS" charset="0"/>
                <a:cs typeface="Trebuchet MS" charset="0"/>
              </a:rPr>
              <a:t>Cartographie des achats 2021</a:t>
            </a:r>
            <a:endParaRPr lang="fr-FR" sz="5400" b="1" dirty="0">
              <a:solidFill>
                <a:prstClr val="white"/>
              </a:solidFill>
              <a:latin typeface="Trebuchet MS" charset="0"/>
              <a:ea typeface="Trebuchet MS" charset="0"/>
              <a:cs typeface="Trebuchet MS" charset="0"/>
            </a:endParaRPr>
          </a:p>
        </p:txBody>
      </p:sp>
    </p:spTree>
    <p:extLst>
      <p:ext uri="{BB962C8B-B14F-4D97-AF65-F5344CB8AC3E}">
        <p14:creationId xmlns:p14="http://schemas.microsoft.com/office/powerpoint/2010/main" val="28780772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body" idx="1"/>
          </p:nvPr>
        </p:nvSpPr>
        <p:spPr>
          <a:xfrm>
            <a:off x="395288" y="836613"/>
            <a:ext cx="8229600" cy="4670425"/>
          </a:xfrm>
        </p:spPr>
        <p:txBody>
          <a:bodyPr/>
          <a:lstStyle/>
          <a:p>
            <a:pPr marL="0" eaLnBrk="1" hangingPunct="1">
              <a:lnSpc>
                <a:spcPct val="150000"/>
              </a:lnSpc>
              <a:spcBef>
                <a:spcPts val="0"/>
              </a:spcBef>
              <a:spcAft>
                <a:spcPts val="0"/>
              </a:spcAft>
              <a:buFontTx/>
              <a:buNone/>
              <a:defRPr/>
            </a:pPr>
            <a:r>
              <a:rPr lang="fr-FR" altLang="fr-FR" sz="1400" b="1" dirty="0" smtClean="0">
                <a:latin typeface="Verdana" panose="020B0604030504040204" pitchFamily="34" charset="0"/>
                <a:ea typeface="Verdana" panose="020B0604030504040204" pitchFamily="34" charset="0"/>
                <a:cs typeface="Verdana" panose="020B0604030504040204" pitchFamily="34" charset="0"/>
              </a:rPr>
              <a:t/>
            </a:r>
            <a:br>
              <a:rPr lang="fr-FR" altLang="fr-FR" sz="1400" b="1" dirty="0" smtClean="0">
                <a:latin typeface="Verdana" panose="020B0604030504040204" pitchFamily="34" charset="0"/>
                <a:ea typeface="Verdana" panose="020B0604030504040204" pitchFamily="34" charset="0"/>
                <a:cs typeface="Verdana" panose="020B0604030504040204" pitchFamily="34" charset="0"/>
              </a:rPr>
            </a:br>
            <a:r>
              <a:rPr lang="fr-FR" altLang="fr-FR" sz="1400" dirty="0" smtClean="0">
                <a:latin typeface="Verdana" panose="020B0604030504040204" pitchFamily="34" charset="0"/>
                <a:ea typeface="Verdana" panose="020B0604030504040204" pitchFamily="34" charset="0"/>
                <a:cs typeface="Verdana" panose="020B0604030504040204" pitchFamily="34" charset="0"/>
              </a:rPr>
              <a:t/>
            </a:r>
            <a:br>
              <a:rPr lang="fr-FR" altLang="fr-FR" sz="1400" dirty="0" smtClean="0">
                <a:latin typeface="Verdana" panose="020B0604030504040204" pitchFamily="34" charset="0"/>
                <a:ea typeface="Verdana" panose="020B0604030504040204" pitchFamily="34" charset="0"/>
                <a:cs typeface="Verdana" panose="020B0604030504040204" pitchFamily="34" charset="0"/>
              </a:rPr>
            </a:br>
            <a:r>
              <a:rPr lang="fr-FR" altLang="fr-FR" sz="1400" dirty="0" smtClean="0">
                <a:latin typeface="Verdana" panose="020B0604030504040204" pitchFamily="34" charset="0"/>
                <a:ea typeface="Verdana" panose="020B0604030504040204" pitchFamily="34" charset="0"/>
                <a:cs typeface="Verdana" panose="020B0604030504040204" pitchFamily="34" charset="0"/>
              </a:rPr>
              <a:t/>
            </a:r>
            <a:br>
              <a:rPr lang="fr-FR" altLang="fr-FR" sz="1400" dirty="0" smtClean="0">
                <a:latin typeface="Verdana" panose="020B0604030504040204" pitchFamily="34" charset="0"/>
                <a:ea typeface="Verdana" panose="020B0604030504040204" pitchFamily="34" charset="0"/>
                <a:cs typeface="Verdana" panose="020B0604030504040204" pitchFamily="34" charset="0"/>
              </a:rPr>
            </a:br>
            <a:endParaRPr lang="fr-FR" altLang="fr-FR" sz="1400" dirty="0" smtClean="0">
              <a:latin typeface="Verdana" panose="020B0604030504040204" pitchFamily="34" charset="0"/>
              <a:ea typeface="Verdana" panose="020B0604030504040204" pitchFamily="34" charset="0"/>
              <a:cs typeface="Verdana" panose="020B0604030504040204" pitchFamily="34" charset="0"/>
            </a:endParaRPr>
          </a:p>
          <a:p>
            <a:pPr marL="0" eaLnBrk="1" hangingPunct="1">
              <a:lnSpc>
                <a:spcPct val="150000"/>
              </a:lnSpc>
              <a:spcBef>
                <a:spcPts val="500"/>
              </a:spcBef>
              <a:spcAft>
                <a:spcPts val="0"/>
              </a:spcAft>
              <a:buFontTx/>
              <a:buNone/>
              <a:defRPr/>
            </a:pPr>
            <a:endParaRPr lang="fr-FR" altLang="fr-FR" sz="140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6147" name="Text Box 5"/>
          <p:cNvSpPr txBox="1">
            <a:spLocks noChangeArrowheads="1"/>
          </p:cNvSpPr>
          <p:nvPr/>
        </p:nvSpPr>
        <p:spPr bwMode="auto">
          <a:xfrm>
            <a:off x="395288" y="260350"/>
            <a:ext cx="8280400" cy="396875"/>
          </a:xfrm>
          <a:prstGeom prst="rect">
            <a:avLst/>
          </a:prstGeom>
          <a:solidFill>
            <a:srgbClr val="DD402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FR" altLang="fr-FR"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ACHATS</a:t>
            </a:r>
            <a:endParaRPr lang="fr-FR" altLang="fr-FR"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3" name="Rectangle 2"/>
          <p:cNvSpPr/>
          <p:nvPr/>
        </p:nvSpPr>
        <p:spPr>
          <a:xfrm>
            <a:off x="344488" y="1196752"/>
            <a:ext cx="8280400" cy="2492990"/>
          </a:xfrm>
          <a:prstGeom prst="rect">
            <a:avLst/>
          </a:prstGeom>
          <a:solidFill>
            <a:schemeClr val="accent5"/>
          </a:solidFill>
        </p:spPr>
        <p:txBody>
          <a:bodyPr wrap="square">
            <a:spAutoFit/>
          </a:bodyPr>
          <a:lstStyle/>
          <a:p>
            <a:r>
              <a:rPr lang="fr-FR" sz="1600" b="1" dirty="0" smtClean="0">
                <a:solidFill>
                  <a:srgbClr val="DD4026"/>
                </a:solidFill>
                <a:latin typeface="Verdana" panose="020B0604030504040204" pitchFamily="34" charset="0"/>
                <a:ea typeface="Verdana" panose="020B0604030504040204" pitchFamily="34" charset="0"/>
                <a:cs typeface="Verdana" panose="020B0604030504040204" pitchFamily="34" charset="0"/>
              </a:rPr>
              <a:t>Principaux segments d’achats</a:t>
            </a:r>
            <a:endParaRPr lang="fr-FR" sz="1600" b="1" dirty="0">
              <a:solidFill>
                <a:srgbClr val="DD4026"/>
              </a:solidFill>
              <a:latin typeface="Verdana" panose="020B0604030504040204" pitchFamily="34" charset="0"/>
              <a:ea typeface="Verdana" panose="020B0604030504040204" pitchFamily="34" charset="0"/>
              <a:cs typeface="Verdana" panose="020B0604030504040204" pitchFamily="34" charset="0"/>
            </a:endParaRPr>
          </a:p>
          <a:p>
            <a:pPr algn="just"/>
            <a:endParaRPr lang="fr-FR" sz="1400" dirty="0" smtClean="0">
              <a:latin typeface="Verdana" panose="020B0604030504040204" pitchFamily="34" charset="0"/>
              <a:ea typeface="Verdana" panose="020B0604030504040204" pitchFamily="34" charset="0"/>
              <a:cs typeface="Verdana" panose="020B0604030504040204" pitchFamily="34" charset="0"/>
            </a:endParaRPr>
          </a:p>
          <a:p>
            <a:r>
              <a:rPr lang="fr-FR" sz="1400" dirty="0"/>
              <a:t>D’une année sur l’autre, la répartition des dépenses par segment d’achat varie peu et laisse apparaître les mêmes segments principaux : </a:t>
            </a:r>
          </a:p>
          <a:p>
            <a:r>
              <a:rPr lang="fr-FR" sz="1400" dirty="0"/>
              <a:t>- </a:t>
            </a:r>
            <a:r>
              <a:rPr lang="fr-FR" sz="1400" dirty="0" smtClean="0"/>
              <a:t>Famille B : Bâtiments-Infrastructures-Travaux-Espaces verts </a:t>
            </a:r>
            <a:r>
              <a:rPr lang="fr-FR" sz="1400" dirty="0"/>
              <a:t>; </a:t>
            </a:r>
          </a:p>
          <a:p>
            <a:r>
              <a:rPr lang="fr-FR" sz="1400" dirty="0"/>
              <a:t>- </a:t>
            </a:r>
            <a:r>
              <a:rPr lang="fr-FR" sz="1400" dirty="0" smtClean="0"/>
              <a:t>Famille I : Informatique-Télécommunications-Audiovisuel </a:t>
            </a:r>
            <a:endParaRPr lang="fr-FR" sz="1400" dirty="0"/>
          </a:p>
          <a:p>
            <a:r>
              <a:rPr lang="fr-FR" sz="1400" dirty="0"/>
              <a:t>- </a:t>
            </a:r>
            <a:r>
              <a:rPr lang="fr-FR" sz="1400" dirty="0" smtClean="0"/>
              <a:t>Famille C : Communication-Culture-Documentation</a:t>
            </a:r>
            <a:r>
              <a:rPr lang="fr-FR" sz="1400" dirty="0"/>
              <a:t> ; </a:t>
            </a:r>
          </a:p>
          <a:p>
            <a:r>
              <a:rPr lang="fr-FR" sz="1400" dirty="0"/>
              <a:t>- </a:t>
            </a:r>
            <a:r>
              <a:rPr lang="fr-FR" sz="1400" dirty="0" smtClean="0"/>
              <a:t>Famille A : </a:t>
            </a:r>
            <a:r>
              <a:rPr lang="fr-FR" sz="1400" dirty="0"/>
              <a:t>A</a:t>
            </a:r>
            <a:r>
              <a:rPr lang="fr-FR" sz="1400" dirty="0" smtClean="0"/>
              <a:t>pprovisionnements </a:t>
            </a:r>
            <a:r>
              <a:rPr lang="fr-FR" sz="1400" dirty="0"/>
              <a:t>généraux (alimentation, mobilier, fourniture de bureau, papier…) ; </a:t>
            </a:r>
          </a:p>
          <a:p>
            <a:r>
              <a:rPr lang="fr-FR" sz="1400" dirty="0"/>
              <a:t>- </a:t>
            </a:r>
            <a:r>
              <a:rPr lang="fr-FR" sz="1400" dirty="0" smtClean="0"/>
              <a:t>Famille D : Transport </a:t>
            </a:r>
            <a:r>
              <a:rPr lang="fr-FR" sz="1400" dirty="0"/>
              <a:t>et </a:t>
            </a:r>
            <a:r>
              <a:rPr lang="fr-FR" sz="1400" dirty="0" smtClean="0"/>
              <a:t>Hébergement </a:t>
            </a:r>
            <a:r>
              <a:rPr lang="fr-FR" sz="1400" dirty="0"/>
              <a:t>des </a:t>
            </a:r>
            <a:r>
              <a:rPr lang="fr-FR" sz="1400" dirty="0" smtClean="0"/>
              <a:t>personnes ;</a:t>
            </a:r>
          </a:p>
          <a:p>
            <a:r>
              <a:rPr lang="fr-FR" sz="1400" dirty="0" smtClean="0"/>
              <a:t>- Famille E : Etudes-Conseils-Assurances-PI-Ressources humaines</a:t>
            </a:r>
            <a:endParaRPr lang="fr-FR" sz="1400" dirty="0"/>
          </a:p>
          <a:p>
            <a:endParaRPr lang="fr-FR" sz="1400" dirty="0" smtClean="0">
              <a:latin typeface="Verdana" panose="020B0604030504040204" pitchFamily="34" charset="0"/>
              <a:ea typeface="Verdana" panose="020B0604030504040204" pitchFamily="34" charset="0"/>
              <a:cs typeface="Verdana" panose="020B0604030504040204" pitchFamily="34" charset="0"/>
            </a:endParaRPr>
          </a:p>
        </p:txBody>
      </p:sp>
      <p:pic>
        <p:nvPicPr>
          <p:cNvPr id="6" name="Image 5" descr="C:\Users\pgouyer\Desktop\univlyon2-logo-officiel201806.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6296" y="5686426"/>
            <a:ext cx="1576070" cy="885825"/>
          </a:xfrm>
          <a:prstGeom prst="rect">
            <a:avLst/>
          </a:prstGeom>
          <a:noFill/>
          <a:ln>
            <a:noFill/>
          </a:ln>
        </p:spPr>
      </p:pic>
    </p:spTree>
    <p:extLst>
      <p:ext uri="{BB962C8B-B14F-4D97-AF65-F5344CB8AC3E}">
        <p14:creationId xmlns:p14="http://schemas.microsoft.com/office/powerpoint/2010/main" val="14699527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body" idx="1"/>
          </p:nvPr>
        </p:nvSpPr>
        <p:spPr>
          <a:xfrm>
            <a:off x="395288" y="836613"/>
            <a:ext cx="8229600" cy="4670425"/>
          </a:xfrm>
        </p:spPr>
        <p:txBody>
          <a:bodyPr/>
          <a:lstStyle/>
          <a:p>
            <a:pPr marL="0" eaLnBrk="0" hangingPunct="0">
              <a:lnSpc>
                <a:spcPct val="150000"/>
              </a:lnSpc>
              <a:spcBef>
                <a:spcPct val="0"/>
              </a:spcBef>
              <a:buFontTx/>
              <a:buNone/>
              <a:defRPr/>
            </a:pPr>
            <a:r>
              <a:rPr lang="fr-FR" altLang="fr-FR" sz="1400" b="1" kern="1200" dirty="0" smtClean="0">
                <a:solidFill>
                  <a:srgbClr val="DD4026"/>
                </a:solidFill>
                <a:latin typeface="Verdana" panose="020B0604030504040204" pitchFamily="34" charset="0"/>
                <a:ea typeface="Verdana" panose="020B0604030504040204" pitchFamily="34" charset="0"/>
                <a:cs typeface="Verdana" panose="020B0604030504040204" pitchFamily="34" charset="0"/>
              </a:rPr>
              <a:t>Evolution des dépenses famille B de 2017 à 2021</a:t>
            </a:r>
            <a:endParaRPr lang="fr-FR" altLang="fr-FR" sz="1400" b="1" kern="1200" dirty="0">
              <a:solidFill>
                <a:srgbClr val="DD4026"/>
              </a:solidFill>
              <a:latin typeface="Verdana" panose="020B0604030504040204" pitchFamily="34" charset="0"/>
              <a:ea typeface="Verdana" panose="020B0604030504040204" pitchFamily="34" charset="0"/>
              <a:cs typeface="Verdana" panose="020B0604030504040204" pitchFamily="34" charset="0"/>
            </a:endParaRPr>
          </a:p>
        </p:txBody>
      </p:sp>
      <p:sp>
        <p:nvSpPr>
          <p:cNvPr id="6147" name="Text Box 5"/>
          <p:cNvSpPr txBox="1">
            <a:spLocks noChangeArrowheads="1"/>
          </p:cNvSpPr>
          <p:nvPr/>
        </p:nvSpPr>
        <p:spPr bwMode="auto">
          <a:xfrm>
            <a:off x="395288" y="260350"/>
            <a:ext cx="8280400" cy="396875"/>
          </a:xfrm>
          <a:prstGeom prst="rect">
            <a:avLst/>
          </a:prstGeom>
          <a:solidFill>
            <a:srgbClr val="DD402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FR" altLang="fr-FR"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ACHATS</a:t>
            </a:r>
            <a:endParaRPr lang="fr-FR" altLang="fr-FR"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3" name="Rectangle 2"/>
          <p:cNvSpPr/>
          <p:nvPr/>
        </p:nvSpPr>
        <p:spPr>
          <a:xfrm>
            <a:off x="395288" y="1772816"/>
            <a:ext cx="8280400" cy="954107"/>
          </a:xfrm>
          <a:prstGeom prst="rect">
            <a:avLst/>
          </a:prstGeom>
        </p:spPr>
        <p:txBody>
          <a:bodyPr wrap="square">
            <a:spAutoFit/>
          </a:bodyPr>
          <a:lstStyle/>
          <a:p>
            <a:endParaRPr lang="fr-FR" sz="1400" dirty="0">
              <a:latin typeface="Verdana" panose="020B0604030504040204" pitchFamily="34" charset="0"/>
              <a:ea typeface="Verdana" panose="020B0604030504040204" pitchFamily="34" charset="0"/>
              <a:cs typeface="Verdana" panose="020B0604030504040204" pitchFamily="34" charset="0"/>
            </a:endParaRPr>
          </a:p>
          <a:p>
            <a:endParaRPr lang="fr-FR" sz="1400" dirty="0" smtClean="0">
              <a:latin typeface="Verdana" panose="020B0604030504040204" pitchFamily="34" charset="0"/>
              <a:ea typeface="Verdana" panose="020B0604030504040204" pitchFamily="34" charset="0"/>
              <a:cs typeface="Verdana" panose="020B0604030504040204" pitchFamily="34" charset="0"/>
            </a:endParaRPr>
          </a:p>
          <a:p>
            <a:endParaRPr lang="fr-FR" sz="1400" dirty="0">
              <a:latin typeface="Verdana" panose="020B0604030504040204" pitchFamily="34" charset="0"/>
              <a:ea typeface="Verdana" panose="020B0604030504040204" pitchFamily="34" charset="0"/>
              <a:cs typeface="Verdana" panose="020B0604030504040204" pitchFamily="34" charset="0"/>
            </a:endParaRPr>
          </a:p>
          <a:p>
            <a:endParaRPr lang="fr-FR" sz="1400"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2" name="Tableau 1"/>
          <p:cNvGraphicFramePr>
            <a:graphicFrameLocks noGrp="1"/>
          </p:cNvGraphicFramePr>
          <p:nvPr>
            <p:extLst>
              <p:ext uri="{D42A27DB-BD31-4B8C-83A1-F6EECF244321}">
                <p14:modId xmlns:p14="http://schemas.microsoft.com/office/powerpoint/2010/main" val="2046248088"/>
              </p:ext>
            </p:extLst>
          </p:nvPr>
        </p:nvGraphicFramePr>
        <p:xfrm>
          <a:off x="1115616" y="1499595"/>
          <a:ext cx="6553200" cy="1095375"/>
        </p:xfrm>
        <a:graphic>
          <a:graphicData uri="http://schemas.openxmlformats.org/drawingml/2006/table">
            <a:tbl>
              <a:tblPr/>
              <a:tblGrid>
                <a:gridCol w="962025">
                  <a:extLst>
                    <a:ext uri="{9D8B030D-6E8A-4147-A177-3AD203B41FA5}">
                      <a16:colId xmlns:a16="http://schemas.microsoft.com/office/drawing/2014/main" val="2047451425"/>
                    </a:ext>
                  </a:extLst>
                </a:gridCol>
                <a:gridCol w="1276350">
                  <a:extLst>
                    <a:ext uri="{9D8B030D-6E8A-4147-A177-3AD203B41FA5}">
                      <a16:colId xmlns:a16="http://schemas.microsoft.com/office/drawing/2014/main" val="1208612643"/>
                    </a:ext>
                  </a:extLst>
                </a:gridCol>
                <a:gridCol w="952500">
                  <a:extLst>
                    <a:ext uri="{9D8B030D-6E8A-4147-A177-3AD203B41FA5}">
                      <a16:colId xmlns:a16="http://schemas.microsoft.com/office/drawing/2014/main" val="2594075455"/>
                    </a:ext>
                  </a:extLst>
                </a:gridCol>
                <a:gridCol w="1019175">
                  <a:extLst>
                    <a:ext uri="{9D8B030D-6E8A-4147-A177-3AD203B41FA5}">
                      <a16:colId xmlns:a16="http://schemas.microsoft.com/office/drawing/2014/main" val="1040204994"/>
                    </a:ext>
                  </a:extLst>
                </a:gridCol>
                <a:gridCol w="1323975">
                  <a:extLst>
                    <a:ext uri="{9D8B030D-6E8A-4147-A177-3AD203B41FA5}">
                      <a16:colId xmlns:a16="http://schemas.microsoft.com/office/drawing/2014/main" val="3828219636"/>
                    </a:ext>
                  </a:extLst>
                </a:gridCol>
                <a:gridCol w="1019175">
                  <a:extLst>
                    <a:ext uri="{9D8B030D-6E8A-4147-A177-3AD203B41FA5}">
                      <a16:colId xmlns:a16="http://schemas.microsoft.com/office/drawing/2014/main" val="2698874729"/>
                    </a:ext>
                  </a:extLst>
                </a:gridCol>
              </a:tblGrid>
              <a:tr h="200025">
                <a:tc gridSpan="6">
                  <a:txBody>
                    <a:bodyPr/>
                    <a:lstStyle/>
                    <a:p>
                      <a:pPr algn="ctr" fontAlgn="b"/>
                      <a:r>
                        <a:rPr lang="fr-FR" sz="1100" b="1" i="0" u="none" strike="noStrike">
                          <a:solidFill>
                            <a:srgbClr val="000000"/>
                          </a:solidFill>
                          <a:effectLst/>
                          <a:latin typeface="Calibri" panose="020F0502020204030204" pitchFamily="34" charset="0"/>
                        </a:rPr>
                        <a:t>BATIMENTS - INFRASTRUCTURES - TRAVAUX - ESPACES VERTS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735417042"/>
                  </a:ext>
                </a:extLst>
              </a:tr>
              <a:tr h="200025">
                <a:tc>
                  <a:txBody>
                    <a:bodyPr/>
                    <a:lstStyle/>
                    <a:p>
                      <a:pPr algn="ctr" fontAlgn="ctr"/>
                      <a:r>
                        <a:rPr lang="fr-FR" sz="1100" b="1" i="0" u="none" strike="noStrike">
                          <a:solidFill>
                            <a:srgbClr val="000000"/>
                          </a:solidFill>
                          <a:effectLst/>
                          <a:latin typeface="Calibri" panose="020F0502020204030204" pitchFamily="34" charset="0"/>
                        </a:rPr>
                        <a:t>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100" b="1" i="0" u="none" strike="noStrike">
                          <a:solidFill>
                            <a:srgbClr val="000000"/>
                          </a:solidFill>
                          <a:effectLst/>
                          <a:latin typeface="Calibri" panose="020F0502020204030204" pitchFamily="34" charset="0"/>
                        </a:rPr>
                        <a:t>2017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100" b="1" i="0" u="none" strike="noStrike">
                          <a:solidFill>
                            <a:srgbClr val="000000"/>
                          </a:solidFill>
                          <a:effectLst/>
                          <a:latin typeface="Calibri" panose="020F0502020204030204" pitchFamily="34" charset="0"/>
                        </a:rPr>
                        <a:t>2018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100" b="1" i="0" u="none" strike="noStrike">
                          <a:solidFill>
                            <a:srgbClr val="000000"/>
                          </a:solidFill>
                          <a:effectLst/>
                          <a:latin typeface="Calibri" panose="020F0502020204030204" pitchFamily="34" charset="0"/>
                        </a:rPr>
                        <a:t>2019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100" b="1" i="0" u="none" strike="noStrike">
                          <a:solidFill>
                            <a:srgbClr val="000000"/>
                          </a:solidFill>
                          <a:effectLst/>
                          <a:latin typeface="Calibri" panose="020F0502020204030204" pitchFamily="34" charset="0"/>
                        </a:rPr>
                        <a:t>2020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100" b="1" i="0" u="none" strike="noStrike">
                          <a:solidFill>
                            <a:srgbClr val="000000"/>
                          </a:solidFill>
                          <a:effectLst/>
                          <a:latin typeface="Calibri" panose="020F0502020204030204" pitchFamily="34" charset="0"/>
                        </a:rPr>
                        <a:t>2021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3263064"/>
                  </a:ext>
                </a:extLst>
              </a:tr>
              <a:tr h="190500">
                <a:tc>
                  <a:txBody>
                    <a:bodyPr/>
                    <a:lstStyle/>
                    <a:p>
                      <a:pPr algn="l" fontAlgn="b"/>
                      <a:r>
                        <a:rPr lang="fr-FR" sz="1100" b="0" i="0" u="none" strike="noStrike" dirty="0">
                          <a:solidFill>
                            <a:srgbClr val="000000"/>
                          </a:solidFill>
                          <a:effectLst/>
                          <a:latin typeface="Calibri" panose="020F0502020204030204" pitchFamily="34" charset="0"/>
                        </a:rPr>
                        <a:t>Marchés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panose="020F0502020204030204" pitchFamily="34" charset="0"/>
                        </a:rPr>
                        <a:t>            </a:t>
                      </a:r>
                      <a:r>
                        <a:rPr lang="fr-FR" sz="1100" b="0" i="0" u="none" strike="noStrike" dirty="0" smtClean="0">
                          <a:solidFill>
                            <a:srgbClr val="000000"/>
                          </a:solidFill>
                          <a:effectLst/>
                          <a:latin typeface="Calibri" panose="020F0502020204030204" pitchFamily="34" charset="0"/>
                        </a:rPr>
                        <a:t> </a:t>
                      </a:r>
                      <a:r>
                        <a:rPr lang="fr-FR" sz="1100" b="0" i="0" u="none" strike="noStrike" dirty="0">
                          <a:solidFill>
                            <a:srgbClr val="000000"/>
                          </a:solidFill>
                          <a:effectLst/>
                          <a:latin typeface="Calibri" panose="020F0502020204030204" pitchFamily="34" charset="0"/>
                        </a:rPr>
                        <a:t>4 365 069,74 €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panose="020F0502020204030204" pitchFamily="34" charset="0"/>
                        </a:rPr>
                        <a:t>  </a:t>
                      </a:r>
                      <a:r>
                        <a:rPr lang="fr-FR" sz="1100" b="0" i="0" u="none" strike="noStrike" dirty="0" smtClean="0">
                          <a:solidFill>
                            <a:srgbClr val="000000"/>
                          </a:solidFill>
                          <a:effectLst/>
                          <a:latin typeface="Calibri" panose="020F0502020204030204" pitchFamily="34" charset="0"/>
                        </a:rPr>
                        <a:t>2 </a:t>
                      </a:r>
                      <a:r>
                        <a:rPr lang="fr-FR" sz="1100" b="0" i="0" u="none" strike="noStrike" dirty="0">
                          <a:solidFill>
                            <a:srgbClr val="000000"/>
                          </a:solidFill>
                          <a:effectLst/>
                          <a:latin typeface="Calibri" panose="020F0502020204030204" pitchFamily="34" charset="0"/>
                        </a:rPr>
                        <a:t>313 850,71 €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panose="020F0502020204030204" pitchFamily="34" charset="0"/>
                        </a:rPr>
                        <a:t>    </a:t>
                      </a:r>
                      <a:r>
                        <a:rPr lang="fr-FR" sz="1100" b="0" i="0" u="none" strike="noStrike" dirty="0" smtClean="0">
                          <a:solidFill>
                            <a:srgbClr val="000000"/>
                          </a:solidFill>
                          <a:effectLst/>
                          <a:latin typeface="Calibri" panose="020F0502020204030204" pitchFamily="34" charset="0"/>
                        </a:rPr>
                        <a:t>5 </a:t>
                      </a:r>
                      <a:r>
                        <a:rPr lang="fr-FR" sz="1100" b="0" i="0" u="none" strike="noStrike" dirty="0">
                          <a:solidFill>
                            <a:srgbClr val="000000"/>
                          </a:solidFill>
                          <a:effectLst/>
                          <a:latin typeface="Calibri" panose="020F0502020204030204" pitchFamily="34" charset="0"/>
                        </a:rPr>
                        <a:t>734 664,45 €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panose="020F0502020204030204" pitchFamily="34" charset="0"/>
                        </a:rPr>
                        <a:t>             </a:t>
                      </a:r>
                      <a:r>
                        <a:rPr lang="fr-FR" sz="1100" b="0" i="0" u="none" strike="noStrike" dirty="0" smtClean="0">
                          <a:solidFill>
                            <a:srgbClr val="000000"/>
                          </a:solidFill>
                          <a:effectLst/>
                          <a:latin typeface="Calibri" panose="020F0502020204030204" pitchFamily="34" charset="0"/>
                        </a:rPr>
                        <a:t> </a:t>
                      </a:r>
                      <a:r>
                        <a:rPr lang="fr-FR" sz="1100" b="0" i="0" u="none" strike="noStrike" dirty="0">
                          <a:solidFill>
                            <a:srgbClr val="000000"/>
                          </a:solidFill>
                          <a:effectLst/>
                          <a:latin typeface="Calibri" panose="020F0502020204030204" pitchFamily="34" charset="0"/>
                        </a:rPr>
                        <a:t>7 755 498,04 €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panose="020F0502020204030204" pitchFamily="34" charset="0"/>
                        </a:rPr>
                        <a:t>  </a:t>
                      </a:r>
                      <a:r>
                        <a:rPr lang="fr-FR" sz="1100" b="0" i="0" u="none" strike="noStrike" dirty="0" smtClean="0">
                          <a:solidFill>
                            <a:srgbClr val="000000"/>
                          </a:solidFill>
                          <a:effectLst/>
                          <a:latin typeface="Calibri" panose="020F0502020204030204" pitchFamily="34" charset="0"/>
                        </a:rPr>
                        <a:t>11 </a:t>
                      </a:r>
                      <a:r>
                        <a:rPr lang="fr-FR" sz="1100" b="0" i="0" u="none" strike="noStrike" dirty="0">
                          <a:solidFill>
                            <a:srgbClr val="000000"/>
                          </a:solidFill>
                          <a:effectLst/>
                          <a:latin typeface="Calibri" panose="020F0502020204030204" pitchFamily="34" charset="0"/>
                        </a:rPr>
                        <a:t>411 963,92 €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1585866"/>
                  </a:ext>
                </a:extLst>
              </a:tr>
              <a:tr h="304800">
                <a:tc>
                  <a:txBody>
                    <a:bodyPr/>
                    <a:lstStyle/>
                    <a:p>
                      <a:pPr algn="l" fontAlgn="b"/>
                      <a:r>
                        <a:rPr lang="fr-FR" sz="1100" b="0" i="0" u="none" strike="noStrike">
                          <a:solidFill>
                            <a:srgbClr val="000000"/>
                          </a:solidFill>
                          <a:effectLst/>
                          <a:latin typeface="Calibri" panose="020F0502020204030204" pitchFamily="34" charset="0"/>
                        </a:rPr>
                        <a:t>Hors marchés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panose="020F0502020204030204" pitchFamily="34" charset="0"/>
                        </a:rPr>
                        <a:t>               </a:t>
                      </a:r>
                      <a:r>
                        <a:rPr lang="fr-FR" sz="1100" b="0" i="0" u="none" strike="noStrike" dirty="0" smtClean="0">
                          <a:solidFill>
                            <a:srgbClr val="000000"/>
                          </a:solidFill>
                          <a:effectLst/>
                          <a:latin typeface="Calibri" panose="020F0502020204030204" pitchFamily="34" charset="0"/>
                        </a:rPr>
                        <a:t> </a:t>
                      </a:r>
                      <a:r>
                        <a:rPr lang="fr-FR" sz="1100" b="0" i="0" u="none" strike="noStrike" dirty="0">
                          <a:solidFill>
                            <a:srgbClr val="000000"/>
                          </a:solidFill>
                          <a:effectLst/>
                          <a:latin typeface="Calibri" panose="020F0502020204030204" pitchFamily="34" charset="0"/>
                        </a:rPr>
                        <a:t>970 699,33 €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panose="020F0502020204030204" pitchFamily="34" charset="0"/>
                        </a:rPr>
                        <a:t>  </a:t>
                      </a:r>
                      <a:r>
                        <a:rPr lang="fr-FR" sz="1100" b="0" i="0" u="none" strike="noStrike" dirty="0" smtClean="0">
                          <a:solidFill>
                            <a:srgbClr val="000000"/>
                          </a:solidFill>
                          <a:effectLst/>
                          <a:latin typeface="Calibri" panose="020F0502020204030204" pitchFamily="34" charset="0"/>
                        </a:rPr>
                        <a:t>1 </a:t>
                      </a:r>
                      <a:r>
                        <a:rPr lang="fr-FR" sz="1100" b="0" i="0" u="none" strike="noStrike" dirty="0">
                          <a:solidFill>
                            <a:srgbClr val="000000"/>
                          </a:solidFill>
                          <a:effectLst/>
                          <a:latin typeface="Calibri" panose="020F0502020204030204" pitchFamily="34" charset="0"/>
                        </a:rPr>
                        <a:t>227 615,78 €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panose="020F0502020204030204" pitchFamily="34" charset="0"/>
                        </a:rPr>
                        <a:t>  </a:t>
                      </a:r>
                      <a:r>
                        <a:rPr lang="fr-FR" sz="1100" b="0" i="0" u="none" strike="noStrike" dirty="0" smtClean="0">
                          <a:solidFill>
                            <a:srgbClr val="000000"/>
                          </a:solidFill>
                          <a:effectLst/>
                          <a:latin typeface="Calibri" panose="020F0502020204030204" pitchFamily="34" charset="0"/>
                        </a:rPr>
                        <a:t>  </a:t>
                      </a:r>
                      <a:r>
                        <a:rPr lang="fr-FR" sz="1100" b="0" i="0" u="none" strike="noStrike" dirty="0">
                          <a:solidFill>
                            <a:srgbClr val="000000"/>
                          </a:solidFill>
                          <a:effectLst/>
                          <a:latin typeface="Calibri" panose="020F0502020204030204" pitchFamily="34" charset="0"/>
                        </a:rPr>
                        <a:t>6 209 422,77 €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panose="020F0502020204030204" pitchFamily="34" charset="0"/>
                        </a:rPr>
                        <a:t>            </a:t>
                      </a:r>
                      <a:r>
                        <a:rPr lang="fr-FR" sz="1100" b="0" i="0" u="none" strike="noStrike" dirty="0" smtClean="0">
                          <a:solidFill>
                            <a:srgbClr val="000000"/>
                          </a:solidFill>
                          <a:effectLst/>
                          <a:latin typeface="Calibri" panose="020F0502020204030204" pitchFamily="34" charset="0"/>
                        </a:rPr>
                        <a:t>  </a:t>
                      </a:r>
                      <a:r>
                        <a:rPr lang="fr-FR" sz="1100" b="0" i="0" u="none" strike="noStrike" dirty="0">
                          <a:solidFill>
                            <a:srgbClr val="000000"/>
                          </a:solidFill>
                          <a:effectLst/>
                          <a:latin typeface="Calibri" panose="020F0502020204030204" pitchFamily="34" charset="0"/>
                        </a:rPr>
                        <a:t>2 411 894,36 €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panose="020F0502020204030204" pitchFamily="34" charset="0"/>
                        </a:rPr>
                        <a:t>   </a:t>
                      </a:r>
                      <a:r>
                        <a:rPr lang="fr-FR" sz="1100" b="0" i="0" u="none" strike="noStrike" dirty="0" smtClean="0">
                          <a:solidFill>
                            <a:srgbClr val="000000"/>
                          </a:solidFill>
                          <a:effectLst/>
                          <a:latin typeface="Calibri" panose="020F0502020204030204" pitchFamily="34" charset="0"/>
                        </a:rPr>
                        <a:t> </a:t>
                      </a:r>
                      <a:r>
                        <a:rPr lang="fr-FR" sz="1100" b="0" i="0" u="none" strike="noStrike" dirty="0">
                          <a:solidFill>
                            <a:srgbClr val="000000"/>
                          </a:solidFill>
                          <a:effectLst/>
                          <a:latin typeface="Calibri" panose="020F0502020204030204" pitchFamily="34" charset="0"/>
                        </a:rPr>
                        <a:t>1 791 687,68 €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60579658"/>
                  </a:ext>
                </a:extLst>
              </a:tr>
              <a:tr h="200025">
                <a:tc>
                  <a:txBody>
                    <a:bodyPr/>
                    <a:lstStyle/>
                    <a:p>
                      <a:pPr algn="l" fontAlgn="b"/>
                      <a:r>
                        <a:rPr lang="fr-FR" sz="1100" b="0" i="0" u="none" strike="noStrike">
                          <a:solidFill>
                            <a:srgbClr val="000000"/>
                          </a:solidFill>
                          <a:effectLst/>
                          <a:latin typeface="Calibri" panose="020F0502020204030204" pitchFamily="34" charset="0"/>
                        </a:rPr>
                        <a:t>Total dépenses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panose="020F0502020204030204" pitchFamily="34" charset="0"/>
                        </a:rPr>
                        <a:t>         </a:t>
                      </a:r>
                      <a:r>
                        <a:rPr lang="fr-FR" sz="1100" b="0" i="0" u="none" strike="noStrike" dirty="0" smtClean="0">
                          <a:solidFill>
                            <a:srgbClr val="000000"/>
                          </a:solidFill>
                          <a:effectLst/>
                          <a:latin typeface="Calibri" panose="020F0502020204030204" pitchFamily="34" charset="0"/>
                        </a:rPr>
                        <a:t>    </a:t>
                      </a:r>
                      <a:r>
                        <a:rPr lang="fr-FR" sz="1100" b="0" i="0" u="none" strike="noStrike" dirty="0">
                          <a:solidFill>
                            <a:srgbClr val="000000"/>
                          </a:solidFill>
                          <a:effectLst/>
                          <a:latin typeface="Calibri" panose="020F0502020204030204" pitchFamily="34" charset="0"/>
                        </a:rPr>
                        <a:t>5 335 769,07 €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panose="020F0502020204030204" pitchFamily="34" charset="0"/>
                        </a:rPr>
                        <a:t> </a:t>
                      </a:r>
                      <a:r>
                        <a:rPr lang="fr-FR" sz="1100" b="0" i="0" u="none" strike="noStrike" dirty="0" smtClean="0">
                          <a:solidFill>
                            <a:srgbClr val="000000"/>
                          </a:solidFill>
                          <a:effectLst/>
                          <a:latin typeface="Calibri" panose="020F0502020204030204" pitchFamily="34" charset="0"/>
                        </a:rPr>
                        <a:t> </a:t>
                      </a:r>
                      <a:r>
                        <a:rPr lang="fr-FR" sz="1100" b="0" i="0" u="none" strike="noStrike" dirty="0">
                          <a:solidFill>
                            <a:srgbClr val="000000"/>
                          </a:solidFill>
                          <a:effectLst/>
                          <a:latin typeface="Calibri" panose="020F0502020204030204" pitchFamily="34" charset="0"/>
                        </a:rPr>
                        <a:t>3 541 466,49 €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panose="020F0502020204030204" pitchFamily="34" charset="0"/>
                        </a:rPr>
                        <a:t> </a:t>
                      </a:r>
                      <a:r>
                        <a:rPr lang="fr-FR" sz="1100" b="0" i="0" u="none" strike="noStrike" dirty="0" smtClean="0">
                          <a:solidFill>
                            <a:srgbClr val="000000"/>
                          </a:solidFill>
                          <a:effectLst/>
                          <a:latin typeface="Calibri" panose="020F0502020204030204" pitchFamily="34" charset="0"/>
                        </a:rPr>
                        <a:t> </a:t>
                      </a:r>
                      <a:r>
                        <a:rPr lang="fr-FR" sz="1100" b="0" i="0" u="none" strike="noStrike" dirty="0">
                          <a:solidFill>
                            <a:srgbClr val="000000"/>
                          </a:solidFill>
                          <a:effectLst/>
                          <a:latin typeface="Calibri" panose="020F0502020204030204" pitchFamily="34" charset="0"/>
                        </a:rPr>
                        <a:t>11 944 087,22 €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panose="020F0502020204030204" pitchFamily="34" charset="0"/>
                        </a:rPr>
                        <a:t>      </a:t>
                      </a:r>
                      <a:r>
                        <a:rPr lang="fr-FR" sz="1100" b="0" i="0" u="none" strike="noStrike" baseline="0" dirty="0" smtClean="0">
                          <a:solidFill>
                            <a:srgbClr val="000000"/>
                          </a:solidFill>
                          <a:effectLst/>
                          <a:latin typeface="Calibri" panose="020F0502020204030204" pitchFamily="34" charset="0"/>
                        </a:rPr>
                        <a:t> </a:t>
                      </a:r>
                      <a:r>
                        <a:rPr lang="fr-FR" sz="1100" b="0" i="0" u="none" strike="noStrike" dirty="0" smtClean="0">
                          <a:solidFill>
                            <a:srgbClr val="000000"/>
                          </a:solidFill>
                          <a:effectLst/>
                          <a:latin typeface="Calibri" panose="020F0502020204030204" pitchFamily="34" charset="0"/>
                        </a:rPr>
                        <a:t>     </a:t>
                      </a:r>
                      <a:r>
                        <a:rPr lang="fr-FR" sz="1100" b="0" i="0" u="none" strike="noStrike" dirty="0">
                          <a:solidFill>
                            <a:srgbClr val="000000"/>
                          </a:solidFill>
                          <a:effectLst/>
                          <a:latin typeface="Calibri" panose="020F0502020204030204" pitchFamily="34" charset="0"/>
                        </a:rPr>
                        <a:t>10 167 392,40 €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panose="020F0502020204030204" pitchFamily="34" charset="0"/>
                        </a:rPr>
                        <a:t>  </a:t>
                      </a:r>
                      <a:r>
                        <a:rPr lang="fr-FR" sz="1100" b="0" i="0" u="none" strike="noStrike" dirty="0" smtClean="0">
                          <a:solidFill>
                            <a:srgbClr val="000000"/>
                          </a:solidFill>
                          <a:effectLst/>
                          <a:latin typeface="Calibri" panose="020F0502020204030204" pitchFamily="34" charset="0"/>
                        </a:rPr>
                        <a:t>13 </a:t>
                      </a:r>
                      <a:r>
                        <a:rPr lang="fr-FR" sz="1100" b="0" i="0" u="none" strike="noStrike" dirty="0">
                          <a:solidFill>
                            <a:srgbClr val="000000"/>
                          </a:solidFill>
                          <a:effectLst/>
                          <a:latin typeface="Calibri" panose="020F0502020204030204" pitchFamily="34" charset="0"/>
                        </a:rPr>
                        <a:t>203 651,60 €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4834588"/>
                  </a:ext>
                </a:extLst>
              </a:tr>
            </a:tbl>
          </a:graphicData>
        </a:graphic>
      </p:graphicFrame>
      <p:pic>
        <p:nvPicPr>
          <p:cNvPr id="5" name="Image 4"/>
          <p:cNvPicPr>
            <a:picLocks noChangeAspect="1"/>
          </p:cNvPicPr>
          <p:nvPr/>
        </p:nvPicPr>
        <p:blipFill>
          <a:blip r:embed="rId3"/>
          <a:stretch>
            <a:fillRect/>
          </a:stretch>
        </p:blipFill>
        <p:spPr>
          <a:xfrm>
            <a:off x="1907704" y="3036821"/>
            <a:ext cx="5544616" cy="2743438"/>
          </a:xfrm>
          <a:prstGeom prst="rect">
            <a:avLst/>
          </a:prstGeom>
        </p:spPr>
      </p:pic>
    </p:spTree>
    <p:extLst>
      <p:ext uri="{BB962C8B-B14F-4D97-AF65-F5344CB8AC3E}">
        <p14:creationId xmlns:p14="http://schemas.microsoft.com/office/powerpoint/2010/main" val="1663501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body" idx="1"/>
          </p:nvPr>
        </p:nvSpPr>
        <p:spPr>
          <a:xfrm>
            <a:off x="395288" y="836613"/>
            <a:ext cx="8229600" cy="4670425"/>
          </a:xfrm>
        </p:spPr>
        <p:txBody>
          <a:bodyPr/>
          <a:lstStyle/>
          <a:p>
            <a:pPr marL="0" eaLnBrk="1" hangingPunct="1">
              <a:lnSpc>
                <a:spcPct val="150000"/>
              </a:lnSpc>
              <a:spcBef>
                <a:spcPts val="0"/>
              </a:spcBef>
              <a:spcAft>
                <a:spcPts val="0"/>
              </a:spcAft>
              <a:buFontTx/>
              <a:buNone/>
              <a:defRPr/>
            </a:pPr>
            <a:r>
              <a:rPr lang="fr-FR" altLang="fr-FR" sz="1400" b="1" dirty="0" smtClean="0">
                <a:latin typeface="Verdana" panose="020B0604030504040204" pitchFamily="34" charset="0"/>
                <a:ea typeface="Verdana" panose="020B0604030504040204" pitchFamily="34" charset="0"/>
                <a:cs typeface="Verdana" panose="020B0604030504040204" pitchFamily="34" charset="0"/>
              </a:rPr>
              <a:t/>
            </a:r>
            <a:br>
              <a:rPr lang="fr-FR" altLang="fr-FR" sz="1400" b="1" dirty="0" smtClean="0">
                <a:latin typeface="Verdana" panose="020B0604030504040204" pitchFamily="34" charset="0"/>
                <a:ea typeface="Verdana" panose="020B0604030504040204" pitchFamily="34" charset="0"/>
                <a:cs typeface="Verdana" panose="020B0604030504040204" pitchFamily="34" charset="0"/>
              </a:rPr>
            </a:br>
            <a:r>
              <a:rPr lang="fr-FR" altLang="fr-FR" sz="1400" dirty="0" smtClean="0">
                <a:latin typeface="Verdana" panose="020B0604030504040204" pitchFamily="34" charset="0"/>
                <a:ea typeface="Verdana" panose="020B0604030504040204" pitchFamily="34" charset="0"/>
                <a:cs typeface="Verdana" panose="020B0604030504040204" pitchFamily="34" charset="0"/>
              </a:rPr>
              <a:t/>
            </a:r>
            <a:br>
              <a:rPr lang="fr-FR" altLang="fr-FR" sz="1400" dirty="0" smtClean="0">
                <a:latin typeface="Verdana" panose="020B0604030504040204" pitchFamily="34" charset="0"/>
                <a:ea typeface="Verdana" panose="020B0604030504040204" pitchFamily="34" charset="0"/>
                <a:cs typeface="Verdana" panose="020B0604030504040204" pitchFamily="34" charset="0"/>
              </a:rPr>
            </a:br>
            <a:r>
              <a:rPr lang="fr-FR" altLang="fr-FR" sz="1400" dirty="0" smtClean="0">
                <a:latin typeface="Verdana" panose="020B0604030504040204" pitchFamily="34" charset="0"/>
                <a:ea typeface="Verdana" panose="020B0604030504040204" pitchFamily="34" charset="0"/>
                <a:cs typeface="Verdana" panose="020B0604030504040204" pitchFamily="34" charset="0"/>
              </a:rPr>
              <a:t/>
            </a:r>
            <a:br>
              <a:rPr lang="fr-FR" altLang="fr-FR" sz="1400" dirty="0" smtClean="0">
                <a:latin typeface="Verdana" panose="020B0604030504040204" pitchFamily="34" charset="0"/>
                <a:ea typeface="Verdana" panose="020B0604030504040204" pitchFamily="34" charset="0"/>
                <a:cs typeface="Verdana" panose="020B0604030504040204" pitchFamily="34" charset="0"/>
              </a:rPr>
            </a:br>
            <a:endParaRPr lang="fr-FR" altLang="fr-FR" sz="1400" dirty="0" smtClean="0">
              <a:latin typeface="Verdana" panose="020B0604030504040204" pitchFamily="34" charset="0"/>
              <a:ea typeface="Verdana" panose="020B0604030504040204" pitchFamily="34" charset="0"/>
              <a:cs typeface="Verdana" panose="020B0604030504040204" pitchFamily="34" charset="0"/>
            </a:endParaRPr>
          </a:p>
          <a:p>
            <a:pPr marL="0" eaLnBrk="1" hangingPunct="1">
              <a:lnSpc>
                <a:spcPct val="150000"/>
              </a:lnSpc>
              <a:spcBef>
                <a:spcPts val="500"/>
              </a:spcBef>
              <a:spcAft>
                <a:spcPts val="0"/>
              </a:spcAft>
              <a:buFontTx/>
              <a:buNone/>
              <a:defRPr/>
            </a:pPr>
            <a:endParaRPr lang="fr-FR" altLang="fr-FR" sz="140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6147" name="Text Box 5"/>
          <p:cNvSpPr txBox="1">
            <a:spLocks noChangeArrowheads="1"/>
          </p:cNvSpPr>
          <p:nvPr/>
        </p:nvSpPr>
        <p:spPr bwMode="auto">
          <a:xfrm>
            <a:off x="395288" y="260350"/>
            <a:ext cx="8280400" cy="396875"/>
          </a:xfrm>
          <a:prstGeom prst="rect">
            <a:avLst/>
          </a:prstGeom>
          <a:solidFill>
            <a:srgbClr val="DD402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FR" altLang="fr-FR"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ACHATS</a:t>
            </a:r>
            <a:endParaRPr lang="fr-FR" altLang="fr-FR"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 5" descr="C:\Users\pgouyer\Desktop\univlyon2-logo-officiel201806.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6296" y="5686426"/>
            <a:ext cx="1576070" cy="885825"/>
          </a:xfrm>
          <a:prstGeom prst="rect">
            <a:avLst/>
          </a:prstGeom>
          <a:noFill/>
          <a:ln>
            <a:noFill/>
          </a:ln>
        </p:spPr>
      </p:pic>
      <p:graphicFrame>
        <p:nvGraphicFramePr>
          <p:cNvPr id="2" name="Tableau 1"/>
          <p:cNvGraphicFramePr>
            <a:graphicFrameLocks noGrp="1"/>
          </p:cNvGraphicFramePr>
          <p:nvPr>
            <p:extLst>
              <p:ext uri="{D42A27DB-BD31-4B8C-83A1-F6EECF244321}">
                <p14:modId xmlns:p14="http://schemas.microsoft.com/office/powerpoint/2010/main" val="3157376438"/>
              </p:ext>
            </p:extLst>
          </p:nvPr>
        </p:nvGraphicFramePr>
        <p:xfrm>
          <a:off x="446087" y="764704"/>
          <a:ext cx="8178801" cy="2941512"/>
        </p:xfrm>
        <a:graphic>
          <a:graphicData uri="http://schemas.openxmlformats.org/drawingml/2006/table">
            <a:tbl>
              <a:tblPr/>
              <a:tblGrid>
                <a:gridCol w="473253">
                  <a:extLst>
                    <a:ext uri="{9D8B030D-6E8A-4147-A177-3AD203B41FA5}">
                      <a16:colId xmlns:a16="http://schemas.microsoft.com/office/drawing/2014/main" val="4280663120"/>
                    </a:ext>
                  </a:extLst>
                </a:gridCol>
                <a:gridCol w="2922070">
                  <a:extLst>
                    <a:ext uri="{9D8B030D-6E8A-4147-A177-3AD203B41FA5}">
                      <a16:colId xmlns:a16="http://schemas.microsoft.com/office/drawing/2014/main" val="1071633378"/>
                    </a:ext>
                  </a:extLst>
                </a:gridCol>
                <a:gridCol w="1306653">
                  <a:extLst>
                    <a:ext uri="{9D8B030D-6E8A-4147-A177-3AD203B41FA5}">
                      <a16:colId xmlns:a16="http://schemas.microsoft.com/office/drawing/2014/main" val="441158550"/>
                    </a:ext>
                  </a:extLst>
                </a:gridCol>
                <a:gridCol w="1152128">
                  <a:extLst>
                    <a:ext uri="{9D8B030D-6E8A-4147-A177-3AD203B41FA5}">
                      <a16:colId xmlns:a16="http://schemas.microsoft.com/office/drawing/2014/main" val="2588312565"/>
                    </a:ext>
                  </a:extLst>
                </a:gridCol>
                <a:gridCol w="1152128">
                  <a:extLst>
                    <a:ext uri="{9D8B030D-6E8A-4147-A177-3AD203B41FA5}">
                      <a16:colId xmlns:a16="http://schemas.microsoft.com/office/drawing/2014/main" val="3373117895"/>
                    </a:ext>
                  </a:extLst>
                </a:gridCol>
                <a:gridCol w="1172569">
                  <a:extLst>
                    <a:ext uri="{9D8B030D-6E8A-4147-A177-3AD203B41FA5}">
                      <a16:colId xmlns:a16="http://schemas.microsoft.com/office/drawing/2014/main" val="300552142"/>
                    </a:ext>
                  </a:extLst>
                </a:gridCol>
              </a:tblGrid>
              <a:tr h="165898">
                <a:tc gridSpan="6">
                  <a:txBody>
                    <a:bodyPr/>
                    <a:lstStyle/>
                    <a:p>
                      <a:pPr algn="ctr" fontAlgn="b"/>
                      <a:r>
                        <a:rPr lang="fr-FR" sz="1100" b="1" i="0" u="none" strike="noStrike" dirty="0">
                          <a:solidFill>
                            <a:srgbClr val="000000"/>
                          </a:solidFill>
                          <a:effectLst/>
                          <a:latin typeface="Calibri" panose="020F0502020204030204" pitchFamily="34" charset="0"/>
                        </a:rPr>
                        <a:t>EVOLUTION DES DEPENSES FAMILLE B : BATIMENTS - INFRASTRUCTURES - TRAVAUX - ESPACES VERTS</a:t>
                      </a:r>
                    </a:p>
                  </a:txBody>
                  <a:tcPr marL="9144" marR="9144" marT="9144" marB="0" anchor="b">
                    <a:lnL>
                      <a:noFill/>
                    </a:lnL>
                    <a:lnR>
                      <a:noFill/>
                    </a:lnR>
                    <a:lnT>
                      <a:noFill/>
                    </a:lnT>
                    <a:lnB>
                      <a:noFill/>
                    </a:lnB>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3664590611"/>
                  </a:ext>
                </a:extLst>
              </a:tr>
              <a:tr h="165898">
                <a:tc>
                  <a:txBody>
                    <a:bodyPr/>
                    <a:lstStyle/>
                    <a:p>
                      <a:pPr algn="l" fontAlgn="b"/>
                      <a:endParaRPr lang="fr-FR" sz="1100" b="0" i="0" u="none" strike="noStrike">
                        <a:solidFill>
                          <a:srgbClr val="000000"/>
                        </a:solidFill>
                        <a:effectLst/>
                        <a:latin typeface="Calibri" panose="020F0502020204030204" pitchFamily="34" charset="0"/>
                      </a:endParaRPr>
                    </a:p>
                  </a:txBody>
                  <a:tcPr marL="9144" marR="9144" marT="9144" marB="0" anchor="b">
                    <a:lnL>
                      <a:noFill/>
                    </a:lnL>
                    <a:lnR>
                      <a:noFill/>
                    </a:lnR>
                    <a:lnT>
                      <a:noFill/>
                    </a:lnT>
                    <a:lnB>
                      <a:noFill/>
                    </a:lnB>
                  </a:tcPr>
                </a:tc>
                <a:tc>
                  <a:txBody>
                    <a:bodyPr/>
                    <a:lstStyle/>
                    <a:p>
                      <a:pPr algn="l" fontAlgn="b"/>
                      <a:endParaRPr lang="fr-FR" sz="1100" b="0" i="0" u="none" strike="noStrike">
                        <a:solidFill>
                          <a:srgbClr val="000000"/>
                        </a:solidFill>
                        <a:effectLst/>
                        <a:latin typeface="Calibri" panose="020F0502020204030204" pitchFamily="34" charset="0"/>
                      </a:endParaRPr>
                    </a:p>
                  </a:txBody>
                  <a:tcPr marL="9144" marR="9144" marT="9144" marB="0" anchor="b">
                    <a:lnL>
                      <a:noFill/>
                    </a:lnL>
                    <a:lnR>
                      <a:noFill/>
                    </a:lnR>
                    <a:lnT>
                      <a:noFill/>
                    </a:lnT>
                    <a:lnB>
                      <a:noFill/>
                    </a:lnB>
                  </a:tcPr>
                </a:tc>
                <a:tc>
                  <a:txBody>
                    <a:bodyPr/>
                    <a:lstStyle/>
                    <a:p>
                      <a:pPr algn="l" fontAlgn="b"/>
                      <a:endParaRPr lang="fr-FR" sz="1100" b="0" i="0" u="none" strike="noStrike">
                        <a:solidFill>
                          <a:srgbClr val="000000"/>
                        </a:solidFill>
                        <a:effectLst/>
                        <a:latin typeface="Calibri" panose="020F0502020204030204" pitchFamily="34" charset="0"/>
                      </a:endParaRPr>
                    </a:p>
                  </a:txBody>
                  <a:tcPr marL="9144" marR="9144" marT="9144"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fr-FR" sz="1100" b="0" i="0" u="none" strike="noStrike">
                        <a:solidFill>
                          <a:srgbClr val="000000"/>
                        </a:solidFill>
                        <a:effectLst/>
                        <a:latin typeface="Calibri" panose="020F0502020204030204" pitchFamily="34" charset="0"/>
                      </a:endParaRPr>
                    </a:p>
                  </a:txBody>
                  <a:tcPr marL="9144" marR="9144" marT="9144"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fr-FR" sz="1100" b="0" i="0" u="none" strike="noStrike">
                        <a:solidFill>
                          <a:srgbClr val="000000"/>
                        </a:solidFill>
                        <a:effectLst/>
                        <a:latin typeface="Calibri" panose="020F0502020204030204" pitchFamily="34" charset="0"/>
                      </a:endParaRPr>
                    </a:p>
                  </a:txBody>
                  <a:tcPr marL="9144" marR="9144" marT="9144"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fr-FR" sz="1100" b="0" i="0" u="none" strike="noStrike">
                        <a:solidFill>
                          <a:srgbClr val="000000"/>
                        </a:solidFill>
                        <a:effectLst/>
                        <a:latin typeface="Calibri" panose="020F0502020204030204" pitchFamily="34" charset="0"/>
                      </a:endParaRPr>
                    </a:p>
                  </a:txBody>
                  <a:tcPr marL="9144" marR="9144" marT="9144"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68808364"/>
                  </a:ext>
                </a:extLst>
              </a:tr>
              <a:tr h="165898">
                <a:tc>
                  <a:txBody>
                    <a:bodyPr/>
                    <a:lstStyle/>
                    <a:p>
                      <a:pPr algn="l" fontAlgn="b"/>
                      <a:endParaRPr lang="fr-FR" sz="1100" b="0" i="0" u="none" strike="noStrike">
                        <a:solidFill>
                          <a:srgbClr val="000000"/>
                        </a:solidFill>
                        <a:effectLst/>
                        <a:latin typeface="Calibri" panose="020F0502020204030204" pitchFamily="34" charset="0"/>
                      </a:endParaRPr>
                    </a:p>
                  </a:txBody>
                  <a:tcPr marL="9144" marR="9144" marT="9144"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fr-FR" sz="1100" b="0" i="0" u="none" strike="noStrike">
                        <a:solidFill>
                          <a:srgbClr val="000000"/>
                        </a:solidFill>
                        <a:effectLst/>
                        <a:latin typeface="Calibri" panose="020F0502020204030204" pitchFamily="34" charset="0"/>
                      </a:endParaRPr>
                    </a:p>
                  </a:txBody>
                  <a:tcPr marL="9144" marR="9144" marT="9144"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fr-FR" sz="1100" b="1" i="0" u="none" strike="noStrike">
                          <a:solidFill>
                            <a:srgbClr val="000000"/>
                          </a:solidFill>
                          <a:effectLst/>
                          <a:latin typeface="Calibri" panose="020F0502020204030204" pitchFamily="34" charset="0"/>
                        </a:rPr>
                        <a:t>2018</a:t>
                      </a:r>
                    </a:p>
                  </a:txBody>
                  <a:tcPr marL="9144" marR="9144" marT="9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100" b="1" i="0" u="none" strike="noStrike">
                          <a:solidFill>
                            <a:srgbClr val="000000"/>
                          </a:solidFill>
                          <a:effectLst/>
                          <a:latin typeface="Calibri" panose="020F0502020204030204" pitchFamily="34" charset="0"/>
                        </a:rPr>
                        <a:t>2019</a:t>
                      </a:r>
                    </a:p>
                  </a:txBody>
                  <a:tcPr marL="9144" marR="9144" marT="9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100" b="1" i="0" u="none" strike="noStrike">
                          <a:solidFill>
                            <a:srgbClr val="000000"/>
                          </a:solidFill>
                          <a:effectLst/>
                          <a:latin typeface="Calibri" panose="020F0502020204030204" pitchFamily="34" charset="0"/>
                        </a:rPr>
                        <a:t>2020</a:t>
                      </a:r>
                    </a:p>
                  </a:txBody>
                  <a:tcPr marL="9144" marR="9144" marT="9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100" b="1" i="0" u="none" strike="noStrike">
                          <a:solidFill>
                            <a:srgbClr val="000000"/>
                          </a:solidFill>
                          <a:effectLst/>
                          <a:latin typeface="Calibri" panose="020F0502020204030204" pitchFamily="34" charset="0"/>
                        </a:rPr>
                        <a:t>2021</a:t>
                      </a:r>
                    </a:p>
                  </a:txBody>
                  <a:tcPr marL="9144" marR="9144" marT="9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61002641"/>
                  </a:ext>
                </a:extLst>
              </a:tr>
              <a:tr h="300276">
                <a:tc>
                  <a:txBody>
                    <a:bodyPr/>
                    <a:lstStyle/>
                    <a:p>
                      <a:pPr algn="l" fontAlgn="b"/>
                      <a:r>
                        <a:rPr lang="fr-FR" sz="1100" b="0" i="0" u="none" strike="noStrike">
                          <a:solidFill>
                            <a:srgbClr val="000000"/>
                          </a:solidFill>
                          <a:effectLst/>
                          <a:latin typeface="Calibri" panose="020F0502020204030204" pitchFamily="34" charset="0"/>
                        </a:rPr>
                        <a:t>BA</a:t>
                      </a:r>
                    </a:p>
                  </a:txBody>
                  <a:tcPr marL="9144" marR="9144" marT="9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Fluides et combustibles</a:t>
                      </a:r>
                    </a:p>
                  </a:txBody>
                  <a:tcPr marL="9144" marR="9144" marT="9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panose="020F0502020204030204" pitchFamily="34" charset="0"/>
                        </a:rPr>
                        <a:t>             </a:t>
                      </a:r>
                      <a:r>
                        <a:rPr lang="fr-FR" sz="1100" b="0" i="0" u="none" strike="noStrike" dirty="0" smtClean="0">
                          <a:solidFill>
                            <a:srgbClr val="000000"/>
                          </a:solidFill>
                          <a:effectLst/>
                          <a:latin typeface="Calibri" panose="020F0502020204030204" pitchFamily="34" charset="0"/>
                        </a:rPr>
                        <a:t>1 </a:t>
                      </a:r>
                      <a:r>
                        <a:rPr lang="fr-FR" sz="1100" b="0" i="0" u="none" strike="noStrike" dirty="0">
                          <a:solidFill>
                            <a:srgbClr val="000000"/>
                          </a:solidFill>
                          <a:effectLst/>
                          <a:latin typeface="Calibri" panose="020F0502020204030204" pitchFamily="34" charset="0"/>
                        </a:rPr>
                        <a:t>318 930,06 € </a:t>
                      </a:r>
                    </a:p>
                  </a:txBody>
                  <a:tcPr marL="9144" marR="9144" marT="9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panose="020F0502020204030204" pitchFamily="34" charset="0"/>
                        </a:rPr>
                        <a:t>      </a:t>
                      </a:r>
                      <a:r>
                        <a:rPr lang="fr-FR" sz="1100" b="0" i="0" u="none" strike="noStrike" dirty="0" smtClean="0">
                          <a:solidFill>
                            <a:srgbClr val="000000"/>
                          </a:solidFill>
                          <a:effectLst/>
                          <a:latin typeface="Calibri" panose="020F0502020204030204" pitchFamily="34" charset="0"/>
                        </a:rPr>
                        <a:t>   1 </a:t>
                      </a:r>
                      <a:r>
                        <a:rPr lang="fr-FR" sz="1100" b="0" i="0" u="none" strike="noStrike" dirty="0">
                          <a:solidFill>
                            <a:srgbClr val="000000"/>
                          </a:solidFill>
                          <a:effectLst/>
                          <a:latin typeface="Calibri" panose="020F0502020204030204" pitchFamily="34" charset="0"/>
                        </a:rPr>
                        <a:t>640 022,62 € </a:t>
                      </a:r>
                    </a:p>
                  </a:txBody>
                  <a:tcPr marL="9144" marR="9144" marT="9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panose="020F0502020204030204" pitchFamily="34" charset="0"/>
                        </a:rPr>
                        <a:t>        </a:t>
                      </a:r>
                      <a:r>
                        <a:rPr lang="fr-FR" sz="1100" b="0" i="0" u="none" strike="noStrike" dirty="0" smtClean="0">
                          <a:solidFill>
                            <a:srgbClr val="000000"/>
                          </a:solidFill>
                          <a:effectLst/>
                          <a:latin typeface="Calibri" panose="020F0502020204030204" pitchFamily="34" charset="0"/>
                        </a:rPr>
                        <a:t> </a:t>
                      </a:r>
                      <a:r>
                        <a:rPr lang="fr-FR" sz="1100" b="0" i="0" u="none" strike="noStrike" dirty="0">
                          <a:solidFill>
                            <a:srgbClr val="000000"/>
                          </a:solidFill>
                          <a:effectLst/>
                          <a:latin typeface="Calibri" panose="020F0502020204030204" pitchFamily="34" charset="0"/>
                        </a:rPr>
                        <a:t>1 214 635,98 € </a:t>
                      </a:r>
                    </a:p>
                  </a:txBody>
                  <a:tcPr marL="9144" marR="9144" marT="9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panose="020F0502020204030204" pitchFamily="34" charset="0"/>
                        </a:rPr>
                        <a:t>        </a:t>
                      </a:r>
                      <a:r>
                        <a:rPr lang="fr-FR" sz="1100" b="0" i="0" u="none" strike="noStrike" dirty="0" smtClean="0">
                          <a:solidFill>
                            <a:srgbClr val="000000"/>
                          </a:solidFill>
                          <a:effectLst/>
                          <a:latin typeface="Calibri" panose="020F0502020204030204" pitchFamily="34" charset="0"/>
                        </a:rPr>
                        <a:t> 1 </a:t>
                      </a:r>
                      <a:r>
                        <a:rPr lang="fr-FR" sz="1100" b="0" i="0" u="none" strike="noStrike" dirty="0">
                          <a:solidFill>
                            <a:srgbClr val="000000"/>
                          </a:solidFill>
                          <a:effectLst/>
                          <a:latin typeface="Calibri" panose="020F0502020204030204" pitchFamily="34" charset="0"/>
                        </a:rPr>
                        <a:t>329 243,87 € </a:t>
                      </a:r>
                    </a:p>
                  </a:txBody>
                  <a:tcPr marL="9144" marR="9144" marT="9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4715555"/>
                  </a:ext>
                </a:extLst>
              </a:tr>
              <a:tr h="331796">
                <a:tc>
                  <a:txBody>
                    <a:bodyPr/>
                    <a:lstStyle/>
                    <a:p>
                      <a:pPr algn="l" fontAlgn="b"/>
                      <a:r>
                        <a:rPr lang="fr-FR" sz="1100" b="0" i="0" u="none" strike="noStrike">
                          <a:solidFill>
                            <a:srgbClr val="000000"/>
                          </a:solidFill>
                          <a:effectLst/>
                          <a:latin typeface="Calibri" panose="020F0502020204030204" pitchFamily="34" charset="0"/>
                        </a:rPr>
                        <a:t>BB</a:t>
                      </a:r>
                    </a:p>
                  </a:txBody>
                  <a:tcPr marL="9144" marR="9144" marT="9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panose="020F0502020204030204" pitchFamily="34" charset="0"/>
                        </a:rPr>
                        <a:t>Fournitures, équipements et services pour</a:t>
                      </a:r>
                      <a:br>
                        <a:rPr lang="fr-FR" sz="1100" b="0" i="0" u="none" strike="noStrike" dirty="0">
                          <a:solidFill>
                            <a:srgbClr val="000000"/>
                          </a:solidFill>
                          <a:effectLst/>
                          <a:latin typeface="Calibri" panose="020F0502020204030204" pitchFamily="34" charset="0"/>
                        </a:rPr>
                      </a:br>
                      <a:r>
                        <a:rPr lang="fr-FR" sz="1100" b="0" i="0" u="none" strike="noStrike" dirty="0">
                          <a:solidFill>
                            <a:srgbClr val="000000"/>
                          </a:solidFill>
                          <a:effectLst/>
                          <a:latin typeface="Calibri" panose="020F0502020204030204" pitchFamily="34" charset="0"/>
                        </a:rPr>
                        <a:t>l'entretien des locaux et l'hygiène</a:t>
                      </a:r>
                    </a:p>
                  </a:txBody>
                  <a:tcPr marL="9144" marR="9144" marT="9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panose="020F0502020204030204" pitchFamily="34" charset="0"/>
                        </a:rPr>
                        <a:t>              </a:t>
                      </a:r>
                      <a:r>
                        <a:rPr lang="fr-FR" sz="1100" b="0" i="0" u="none" strike="noStrike" dirty="0" smtClean="0">
                          <a:solidFill>
                            <a:srgbClr val="000000"/>
                          </a:solidFill>
                          <a:effectLst/>
                          <a:latin typeface="Calibri" panose="020F0502020204030204" pitchFamily="34" charset="0"/>
                        </a:rPr>
                        <a:t>  </a:t>
                      </a:r>
                      <a:r>
                        <a:rPr lang="fr-FR" sz="1100" b="0" i="0" u="none" strike="noStrike" dirty="0">
                          <a:solidFill>
                            <a:srgbClr val="000000"/>
                          </a:solidFill>
                          <a:effectLst/>
                          <a:latin typeface="Calibri" panose="020F0502020204030204" pitchFamily="34" charset="0"/>
                        </a:rPr>
                        <a:t>440 923,97 € </a:t>
                      </a:r>
                    </a:p>
                  </a:txBody>
                  <a:tcPr marL="9144" marR="9144" marT="9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panose="020F0502020204030204" pitchFamily="34" charset="0"/>
                        </a:rPr>
                        <a:t>        </a:t>
                      </a:r>
                      <a:r>
                        <a:rPr lang="fr-FR" sz="1100" b="0" i="0" u="none" strike="noStrike" dirty="0" smtClean="0">
                          <a:solidFill>
                            <a:srgbClr val="000000"/>
                          </a:solidFill>
                          <a:effectLst/>
                          <a:latin typeface="Calibri" panose="020F0502020204030204" pitchFamily="34" charset="0"/>
                        </a:rPr>
                        <a:t>    </a:t>
                      </a:r>
                      <a:r>
                        <a:rPr lang="fr-FR" sz="1100" b="0" i="0" u="none" strike="noStrike" dirty="0">
                          <a:solidFill>
                            <a:srgbClr val="000000"/>
                          </a:solidFill>
                          <a:effectLst/>
                          <a:latin typeface="Calibri" panose="020F0502020204030204" pitchFamily="34" charset="0"/>
                        </a:rPr>
                        <a:t>648 686,82 € </a:t>
                      </a:r>
                    </a:p>
                  </a:txBody>
                  <a:tcPr marL="9144" marR="9144" marT="9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panose="020F0502020204030204" pitchFamily="34" charset="0"/>
                        </a:rPr>
                        <a:t>       </a:t>
                      </a:r>
                      <a:r>
                        <a:rPr lang="fr-FR" sz="1100" b="0" i="0" u="none" strike="noStrike" dirty="0" smtClean="0">
                          <a:solidFill>
                            <a:srgbClr val="000000"/>
                          </a:solidFill>
                          <a:effectLst/>
                          <a:latin typeface="Calibri" panose="020F0502020204030204" pitchFamily="34" charset="0"/>
                        </a:rPr>
                        <a:t>  </a:t>
                      </a:r>
                      <a:r>
                        <a:rPr lang="fr-FR" sz="1100" b="0" i="0" u="none" strike="noStrike" dirty="0">
                          <a:solidFill>
                            <a:srgbClr val="000000"/>
                          </a:solidFill>
                          <a:effectLst/>
                          <a:latin typeface="Calibri" panose="020F0502020204030204" pitchFamily="34" charset="0"/>
                        </a:rPr>
                        <a:t>1 422 614,51 € </a:t>
                      </a:r>
                    </a:p>
                  </a:txBody>
                  <a:tcPr marL="9144" marR="9144" marT="9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panose="020F0502020204030204" pitchFamily="34" charset="0"/>
                        </a:rPr>
                        <a:t>            </a:t>
                      </a:r>
                      <a:r>
                        <a:rPr lang="fr-FR" sz="1100" b="0" i="0" u="none" strike="noStrike" dirty="0" smtClean="0">
                          <a:solidFill>
                            <a:srgbClr val="000000"/>
                          </a:solidFill>
                          <a:effectLst/>
                          <a:latin typeface="Calibri" panose="020F0502020204030204" pitchFamily="34" charset="0"/>
                        </a:rPr>
                        <a:t> 706 </a:t>
                      </a:r>
                      <a:r>
                        <a:rPr lang="fr-FR" sz="1100" b="0" i="0" u="none" strike="noStrike" dirty="0">
                          <a:solidFill>
                            <a:srgbClr val="000000"/>
                          </a:solidFill>
                          <a:effectLst/>
                          <a:latin typeface="Calibri" panose="020F0502020204030204" pitchFamily="34" charset="0"/>
                        </a:rPr>
                        <a:t>449,29 € </a:t>
                      </a:r>
                    </a:p>
                  </a:txBody>
                  <a:tcPr marL="9144" marR="9144" marT="9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80595140"/>
                  </a:ext>
                </a:extLst>
              </a:tr>
              <a:tr h="300276">
                <a:tc>
                  <a:txBody>
                    <a:bodyPr/>
                    <a:lstStyle/>
                    <a:p>
                      <a:pPr algn="l" fontAlgn="b"/>
                      <a:r>
                        <a:rPr lang="fr-FR" sz="1100" b="0" i="0" u="none" strike="noStrike">
                          <a:solidFill>
                            <a:srgbClr val="000000"/>
                          </a:solidFill>
                          <a:effectLst/>
                          <a:latin typeface="Calibri" panose="020F0502020204030204" pitchFamily="34" charset="0"/>
                        </a:rPr>
                        <a:t>BC</a:t>
                      </a:r>
                    </a:p>
                  </a:txBody>
                  <a:tcPr marL="9144" marR="9144" marT="9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Autres services aux bâtiments</a:t>
                      </a:r>
                    </a:p>
                  </a:txBody>
                  <a:tcPr marL="9144" marR="9144" marT="9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panose="020F0502020204030204" pitchFamily="34" charset="0"/>
                        </a:rPr>
                        <a:t>               </a:t>
                      </a:r>
                      <a:r>
                        <a:rPr lang="fr-FR" sz="1100" b="0" i="0" u="none" strike="noStrike" dirty="0" smtClean="0">
                          <a:solidFill>
                            <a:srgbClr val="000000"/>
                          </a:solidFill>
                          <a:effectLst/>
                          <a:latin typeface="Calibri" panose="020F0502020204030204" pitchFamily="34" charset="0"/>
                        </a:rPr>
                        <a:t> </a:t>
                      </a:r>
                      <a:r>
                        <a:rPr lang="fr-FR" sz="1100" b="0" i="0" u="none" strike="noStrike" dirty="0">
                          <a:solidFill>
                            <a:srgbClr val="000000"/>
                          </a:solidFill>
                          <a:effectLst/>
                          <a:latin typeface="Calibri" panose="020F0502020204030204" pitchFamily="34" charset="0"/>
                        </a:rPr>
                        <a:t>214 405,97 € </a:t>
                      </a:r>
                    </a:p>
                  </a:txBody>
                  <a:tcPr marL="9144" marR="9144" marT="9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panose="020F0502020204030204" pitchFamily="34" charset="0"/>
                        </a:rPr>
                        <a:t>          </a:t>
                      </a:r>
                      <a:r>
                        <a:rPr lang="fr-FR" sz="1100" b="0" i="0" u="none" strike="noStrike" baseline="0" dirty="0" smtClean="0">
                          <a:solidFill>
                            <a:srgbClr val="000000"/>
                          </a:solidFill>
                          <a:effectLst/>
                          <a:latin typeface="Calibri" panose="020F0502020204030204" pitchFamily="34" charset="0"/>
                        </a:rPr>
                        <a:t> </a:t>
                      </a:r>
                      <a:r>
                        <a:rPr lang="fr-FR" sz="1100" b="0" i="0" u="none" strike="noStrike" dirty="0" smtClean="0">
                          <a:solidFill>
                            <a:srgbClr val="000000"/>
                          </a:solidFill>
                          <a:effectLst/>
                          <a:latin typeface="Calibri" panose="020F0502020204030204" pitchFamily="34" charset="0"/>
                        </a:rPr>
                        <a:t> 224 </a:t>
                      </a:r>
                      <a:r>
                        <a:rPr lang="fr-FR" sz="1100" b="0" i="0" u="none" strike="noStrike" dirty="0">
                          <a:solidFill>
                            <a:srgbClr val="000000"/>
                          </a:solidFill>
                          <a:effectLst/>
                          <a:latin typeface="Calibri" panose="020F0502020204030204" pitchFamily="34" charset="0"/>
                        </a:rPr>
                        <a:t>773,28 € </a:t>
                      </a:r>
                    </a:p>
                  </a:txBody>
                  <a:tcPr marL="9144" marR="9144" marT="9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panose="020F0502020204030204" pitchFamily="34" charset="0"/>
                        </a:rPr>
                        <a:t>           </a:t>
                      </a:r>
                      <a:r>
                        <a:rPr lang="fr-FR" sz="1100" b="0" i="0" u="none" strike="noStrike" dirty="0" smtClean="0">
                          <a:solidFill>
                            <a:srgbClr val="000000"/>
                          </a:solidFill>
                          <a:effectLst/>
                          <a:latin typeface="Calibri" panose="020F0502020204030204" pitchFamily="34" charset="0"/>
                        </a:rPr>
                        <a:t> </a:t>
                      </a:r>
                      <a:r>
                        <a:rPr lang="fr-FR" sz="1100" b="0" i="0" u="none" strike="noStrike" dirty="0">
                          <a:solidFill>
                            <a:srgbClr val="000000"/>
                          </a:solidFill>
                          <a:effectLst/>
                          <a:latin typeface="Calibri" panose="020F0502020204030204" pitchFamily="34" charset="0"/>
                        </a:rPr>
                        <a:t>258 533,41 € </a:t>
                      </a:r>
                    </a:p>
                  </a:txBody>
                  <a:tcPr marL="9144" marR="9144" marT="9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panose="020F0502020204030204" pitchFamily="34" charset="0"/>
                        </a:rPr>
                        <a:t>            </a:t>
                      </a:r>
                      <a:r>
                        <a:rPr lang="fr-FR" sz="1100" b="0" i="0" u="none" strike="noStrike" baseline="0" dirty="0" smtClean="0">
                          <a:solidFill>
                            <a:srgbClr val="000000"/>
                          </a:solidFill>
                          <a:effectLst/>
                          <a:latin typeface="Calibri" panose="020F0502020204030204" pitchFamily="34" charset="0"/>
                        </a:rPr>
                        <a:t> </a:t>
                      </a:r>
                      <a:r>
                        <a:rPr lang="fr-FR" sz="1100" b="0" i="0" u="none" strike="noStrike" dirty="0" smtClean="0">
                          <a:solidFill>
                            <a:srgbClr val="000000"/>
                          </a:solidFill>
                          <a:effectLst/>
                          <a:latin typeface="Calibri" panose="020F0502020204030204" pitchFamily="34" charset="0"/>
                        </a:rPr>
                        <a:t>180 </a:t>
                      </a:r>
                      <a:r>
                        <a:rPr lang="fr-FR" sz="1100" b="0" i="0" u="none" strike="noStrike" dirty="0">
                          <a:solidFill>
                            <a:srgbClr val="000000"/>
                          </a:solidFill>
                          <a:effectLst/>
                          <a:latin typeface="Calibri" panose="020F0502020204030204" pitchFamily="34" charset="0"/>
                        </a:rPr>
                        <a:t>160,88 € </a:t>
                      </a:r>
                    </a:p>
                  </a:txBody>
                  <a:tcPr marL="9144" marR="9144" marT="9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2741319"/>
                  </a:ext>
                </a:extLst>
              </a:tr>
              <a:tr h="323311">
                <a:tc>
                  <a:txBody>
                    <a:bodyPr/>
                    <a:lstStyle/>
                    <a:p>
                      <a:pPr algn="l" fontAlgn="b"/>
                      <a:r>
                        <a:rPr lang="fr-FR" sz="1100" b="0" i="0" u="none" strike="noStrike">
                          <a:solidFill>
                            <a:srgbClr val="000000"/>
                          </a:solidFill>
                          <a:effectLst/>
                          <a:latin typeface="Calibri" panose="020F0502020204030204" pitchFamily="34" charset="0"/>
                        </a:rPr>
                        <a:t>BD</a:t>
                      </a:r>
                    </a:p>
                  </a:txBody>
                  <a:tcPr marL="9144" marR="9144" marT="9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Founitures et matériel pour la construction</a:t>
                      </a:r>
                      <a:br>
                        <a:rPr lang="fr-FR" sz="1100" b="0" i="0" u="none" strike="noStrike">
                          <a:solidFill>
                            <a:srgbClr val="000000"/>
                          </a:solidFill>
                          <a:effectLst/>
                          <a:latin typeface="Calibri" panose="020F0502020204030204" pitchFamily="34" charset="0"/>
                        </a:rPr>
                      </a:br>
                      <a:r>
                        <a:rPr lang="fr-FR" sz="1100" b="0" i="0" u="none" strike="noStrike">
                          <a:solidFill>
                            <a:srgbClr val="000000"/>
                          </a:solidFill>
                          <a:effectLst/>
                          <a:latin typeface="Calibri" panose="020F0502020204030204" pitchFamily="34" charset="0"/>
                        </a:rPr>
                        <a:t>l'aménagement, l'équipement et l'entretien</a:t>
                      </a:r>
                    </a:p>
                  </a:txBody>
                  <a:tcPr marL="9144" marR="9144" marT="9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panose="020F0502020204030204" pitchFamily="34" charset="0"/>
                        </a:rPr>
                        <a:t>              </a:t>
                      </a:r>
                      <a:r>
                        <a:rPr lang="fr-FR" sz="1100" b="0" i="0" u="none" strike="noStrike" dirty="0" smtClean="0">
                          <a:solidFill>
                            <a:srgbClr val="000000"/>
                          </a:solidFill>
                          <a:effectLst/>
                          <a:latin typeface="Calibri" panose="020F0502020204030204" pitchFamily="34" charset="0"/>
                        </a:rPr>
                        <a:t>  </a:t>
                      </a:r>
                      <a:r>
                        <a:rPr lang="fr-FR" sz="1100" b="0" i="0" u="none" strike="noStrike" dirty="0">
                          <a:solidFill>
                            <a:srgbClr val="000000"/>
                          </a:solidFill>
                          <a:effectLst/>
                          <a:latin typeface="Calibri" panose="020F0502020204030204" pitchFamily="34" charset="0"/>
                        </a:rPr>
                        <a:t>411 745,70 € </a:t>
                      </a:r>
                    </a:p>
                  </a:txBody>
                  <a:tcPr marL="9144" marR="9144" marT="9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panose="020F0502020204030204" pitchFamily="34" charset="0"/>
                        </a:rPr>
                        <a:t>           </a:t>
                      </a:r>
                      <a:r>
                        <a:rPr lang="fr-FR" sz="1100" b="0" i="0" u="none" strike="noStrike" dirty="0" smtClean="0">
                          <a:solidFill>
                            <a:srgbClr val="000000"/>
                          </a:solidFill>
                          <a:effectLst/>
                          <a:latin typeface="Calibri" panose="020F0502020204030204" pitchFamily="34" charset="0"/>
                        </a:rPr>
                        <a:t> 722 </a:t>
                      </a:r>
                      <a:r>
                        <a:rPr lang="fr-FR" sz="1100" b="0" i="0" u="none" strike="noStrike" dirty="0">
                          <a:solidFill>
                            <a:srgbClr val="000000"/>
                          </a:solidFill>
                          <a:effectLst/>
                          <a:latin typeface="Calibri" panose="020F0502020204030204" pitchFamily="34" charset="0"/>
                        </a:rPr>
                        <a:t>469,28 € </a:t>
                      </a:r>
                    </a:p>
                  </a:txBody>
                  <a:tcPr marL="9144" marR="9144" marT="9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panose="020F0502020204030204" pitchFamily="34" charset="0"/>
                        </a:rPr>
                        <a:t>      </a:t>
                      </a:r>
                      <a:r>
                        <a:rPr lang="fr-FR" sz="1100" b="0" i="0" u="none" strike="noStrike" baseline="0" dirty="0" smtClean="0">
                          <a:solidFill>
                            <a:srgbClr val="000000"/>
                          </a:solidFill>
                          <a:effectLst/>
                          <a:latin typeface="Calibri" panose="020F0502020204030204" pitchFamily="34" charset="0"/>
                        </a:rPr>
                        <a:t> </a:t>
                      </a:r>
                      <a:r>
                        <a:rPr lang="fr-FR" sz="1100" b="0" i="0" u="none" strike="noStrike" dirty="0" smtClean="0">
                          <a:solidFill>
                            <a:srgbClr val="000000"/>
                          </a:solidFill>
                          <a:effectLst/>
                          <a:latin typeface="Calibri" panose="020F0502020204030204" pitchFamily="34" charset="0"/>
                        </a:rPr>
                        <a:t>  </a:t>
                      </a:r>
                      <a:r>
                        <a:rPr lang="fr-FR" sz="1100" b="0" i="0" u="none" strike="noStrike" dirty="0">
                          <a:solidFill>
                            <a:srgbClr val="000000"/>
                          </a:solidFill>
                          <a:effectLst/>
                          <a:latin typeface="Calibri" panose="020F0502020204030204" pitchFamily="34" charset="0"/>
                        </a:rPr>
                        <a:t>1 218 626,09 € </a:t>
                      </a:r>
                    </a:p>
                  </a:txBody>
                  <a:tcPr marL="9144" marR="9144" marT="9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panose="020F0502020204030204" pitchFamily="34" charset="0"/>
                        </a:rPr>
                        <a:t>            </a:t>
                      </a:r>
                      <a:r>
                        <a:rPr lang="fr-FR" sz="1100" b="0" i="0" u="none" strike="noStrike" dirty="0" smtClean="0">
                          <a:solidFill>
                            <a:srgbClr val="000000"/>
                          </a:solidFill>
                          <a:effectLst/>
                          <a:latin typeface="Calibri" panose="020F0502020204030204" pitchFamily="34" charset="0"/>
                        </a:rPr>
                        <a:t> </a:t>
                      </a:r>
                      <a:r>
                        <a:rPr lang="fr-FR" sz="1100" b="0" i="0" u="none" strike="noStrike" dirty="0">
                          <a:solidFill>
                            <a:srgbClr val="000000"/>
                          </a:solidFill>
                          <a:effectLst/>
                          <a:latin typeface="Calibri" panose="020F0502020204030204" pitchFamily="34" charset="0"/>
                        </a:rPr>
                        <a:t>494 401,91 € </a:t>
                      </a:r>
                    </a:p>
                  </a:txBody>
                  <a:tcPr marL="9144" marR="9144" marT="9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2312240"/>
                  </a:ext>
                </a:extLst>
              </a:tr>
              <a:tr h="331796">
                <a:tc>
                  <a:txBody>
                    <a:bodyPr/>
                    <a:lstStyle/>
                    <a:p>
                      <a:pPr algn="l" fontAlgn="b"/>
                      <a:r>
                        <a:rPr lang="fr-FR" sz="1100" b="0" i="0" u="none" strike="noStrike">
                          <a:solidFill>
                            <a:srgbClr val="000000"/>
                          </a:solidFill>
                          <a:effectLst/>
                          <a:latin typeface="Calibri" panose="020F0502020204030204" pitchFamily="34" charset="0"/>
                        </a:rPr>
                        <a:t>BE</a:t>
                      </a:r>
                    </a:p>
                  </a:txBody>
                  <a:tcPr marL="9144" marR="9144" marT="9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Travaux d'aménagement et de maintenance des bâtiments </a:t>
                      </a:r>
                    </a:p>
                  </a:txBody>
                  <a:tcPr marL="9144" marR="9144" marT="9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panose="020F0502020204030204" pitchFamily="34" charset="0"/>
                        </a:rPr>
                        <a:t>              </a:t>
                      </a:r>
                      <a:r>
                        <a:rPr lang="fr-FR" sz="1100" b="0" i="0" u="none" strike="noStrike" dirty="0" smtClean="0">
                          <a:solidFill>
                            <a:srgbClr val="000000"/>
                          </a:solidFill>
                          <a:effectLst/>
                          <a:latin typeface="Calibri" panose="020F0502020204030204" pitchFamily="34" charset="0"/>
                        </a:rPr>
                        <a:t>  </a:t>
                      </a:r>
                      <a:r>
                        <a:rPr lang="fr-FR" sz="1100" b="0" i="0" u="none" strike="noStrike" dirty="0">
                          <a:solidFill>
                            <a:srgbClr val="000000"/>
                          </a:solidFill>
                          <a:effectLst/>
                          <a:latin typeface="Calibri" panose="020F0502020204030204" pitchFamily="34" charset="0"/>
                        </a:rPr>
                        <a:t>936 025,25 € </a:t>
                      </a:r>
                    </a:p>
                  </a:txBody>
                  <a:tcPr marL="9144" marR="9144" marT="9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panose="020F0502020204030204" pitchFamily="34" charset="0"/>
                        </a:rPr>
                        <a:t>        </a:t>
                      </a:r>
                      <a:r>
                        <a:rPr lang="fr-FR" sz="1100" b="0" i="0" u="none" strike="noStrike" dirty="0" smtClean="0">
                          <a:solidFill>
                            <a:srgbClr val="000000"/>
                          </a:solidFill>
                          <a:effectLst/>
                          <a:latin typeface="Calibri" panose="020F0502020204030204" pitchFamily="34" charset="0"/>
                        </a:rPr>
                        <a:t> </a:t>
                      </a:r>
                      <a:r>
                        <a:rPr lang="fr-FR" sz="1100" b="0" i="0" u="none" strike="noStrike" dirty="0">
                          <a:solidFill>
                            <a:srgbClr val="000000"/>
                          </a:solidFill>
                          <a:effectLst/>
                          <a:latin typeface="Calibri" panose="020F0502020204030204" pitchFamily="34" charset="0"/>
                        </a:rPr>
                        <a:t>3 637 097,44 € </a:t>
                      </a:r>
                    </a:p>
                  </a:txBody>
                  <a:tcPr marL="9144" marR="9144" marT="9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panose="020F0502020204030204" pitchFamily="34" charset="0"/>
                        </a:rPr>
                        <a:t>         </a:t>
                      </a:r>
                      <a:r>
                        <a:rPr lang="fr-FR" sz="1100" b="0" i="0" u="none" strike="noStrike" dirty="0" smtClean="0">
                          <a:solidFill>
                            <a:srgbClr val="000000"/>
                          </a:solidFill>
                          <a:effectLst/>
                          <a:latin typeface="Calibri" panose="020F0502020204030204" pitchFamily="34" charset="0"/>
                        </a:rPr>
                        <a:t>2 </a:t>
                      </a:r>
                      <a:r>
                        <a:rPr lang="fr-FR" sz="1100" b="0" i="0" u="none" strike="noStrike" dirty="0">
                          <a:solidFill>
                            <a:srgbClr val="000000"/>
                          </a:solidFill>
                          <a:effectLst/>
                          <a:latin typeface="Calibri" panose="020F0502020204030204" pitchFamily="34" charset="0"/>
                        </a:rPr>
                        <a:t>780 247,74 € </a:t>
                      </a:r>
                    </a:p>
                  </a:txBody>
                  <a:tcPr marL="9144" marR="9144" marT="9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panose="020F0502020204030204" pitchFamily="34" charset="0"/>
                        </a:rPr>
                        <a:t>         </a:t>
                      </a:r>
                      <a:r>
                        <a:rPr lang="fr-FR" sz="1100" b="0" i="0" u="none" strike="noStrike" dirty="0" smtClean="0">
                          <a:solidFill>
                            <a:srgbClr val="000000"/>
                          </a:solidFill>
                          <a:effectLst/>
                          <a:latin typeface="Calibri" panose="020F0502020204030204" pitchFamily="34" charset="0"/>
                        </a:rPr>
                        <a:t>2 </a:t>
                      </a:r>
                      <a:r>
                        <a:rPr lang="fr-FR" sz="1100" b="0" i="0" u="none" strike="noStrike" dirty="0">
                          <a:solidFill>
                            <a:srgbClr val="000000"/>
                          </a:solidFill>
                          <a:effectLst/>
                          <a:latin typeface="Calibri" panose="020F0502020204030204" pitchFamily="34" charset="0"/>
                        </a:rPr>
                        <a:t>637 744,03 € </a:t>
                      </a:r>
                    </a:p>
                  </a:txBody>
                  <a:tcPr marL="9144" marR="9144" marT="9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91765671"/>
                  </a:ext>
                </a:extLst>
              </a:tr>
              <a:tr h="300276">
                <a:tc>
                  <a:txBody>
                    <a:bodyPr/>
                    <a:lstStyle/>
                    <a:p>
                      <a:pPr algn="l" fontAlgn="b"/>
                      <a:r>
                        <a:rPr lang="fr-FR" sz="1100" b="0" i="0" u="none" strike="noStrike">
                          <a:solidFill>
                            <a:srgbClr val="000000"/>
                          </a:solidFill>
                          <a:effectLst/>
                          <a:latin typeface="Calibri" panose="020F0502020204030204" pitchFamily="34" charset="0"/>
                        </a:rPr>
                        <a:t>BF</a:t>
                      </a:r>
                    </a:p>
                  </a:txBody>
                  <a:tcPr marL="9144" marR="9144" marT="9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Travaux de construction et services connexes</a:t>
                      </a:r>
                    </a:p>
                  </a:txBody>
                  <a:tcPr marL="9144" marR="9144" marT="9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panose="020F0502020204030204" pitchFamily="34" charset="0"/>
                        </a:rPr>
                        <a:t>                </a:t>
                      </a:r>
                      <a:r>
                        <a:rPr lang="fr-FR" sz="1100" b="0" i="0" u="none" strike="noStrike" dirty="0" smtClean="0">
                          <a:solidFill>
                            <a:srgbClr val="000000"/>
                          </a:solidFill>
                          <a:effectLst/>
                          <a:latin typeface="Calibri" panose="020F0502020204030204" pitchFamily="34" charset="0"/>
                        </a:rPr>
                        <a:t>146 </a:t>
                      </a:r>
                      <a:r>
                        <a:rPr lang="fr-FR" sz="1100" b="0" i="0" u="none" strike="noStrike" dirty="0">
                          <a:solidFill>
                            <a:srgbClr val="000000"/>
                          </a:solidFill>
                          <a:effectLst/>
                          <a:latin typeface="Calibri" panose="020F0502020204030204" pitchFamily="34" charset="0"/>
                        </a:rPr>
                        <a:t>363,08 € </a:t>
                      </a:r>
                    </a:p>
                  </a:txBody>
                  <a:tcPr marL="9144" marR="9144" marT="9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panose="020F0502020204030204" pitchFamily="34" charset="0"/>
                        </a:rPr>
                        <a:t>        </a:t>
                      </a:r>
                      <a:r>
                        <a:rPr lang="fr-FR" sz="1100" b="0" i="0" u="none" strike="noStrike" dirty="0" smtClean="0">
                          <a:solidFill>
                            <a:srgbClr val="000000"/>
                          </a:solidFill>
                          <a:effectLst/>
                          <a:latin typeface="Calibri" panose="020F0502020204030204" pitchFamily="34" charset="0"/>
                        </a:rPr>
                        <a:t> </a:t>
                      </a:r>
                      <a:r>
                        <a:rPr lang="fr-FR" sz="1100" b="0" i="0" u="none" strike="noStrike" dirty="0">
                          <a:solidFill>
                            <a:srgbClr val="000000"/>
                          </a:solidFill>
                          <a:effectLst/>
                          <a:latin typeface="Calibri" panose="020F0502020204030204" pitchFamily="34" charset="0"/>
                        </a:rPr>
                        <a:t>5 035 748,24 € </a:t>
                      </a:r>
                    </a:p>
                  </a:txBody>
                  <a:tcPr marL="9144" marR="9144" marT="9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panose="020F0502020204030204" pitchFamily="34" charset="0"/>
                        </a:rPr>
                        <a:t>        </a:t>
                      </a:r>
                      <a:r>
                        <a:rPr lang="fr-FR" sz="1100" b="0" i="0" u="none" strike="noStrike" dirty="0" smtClean="0">
                          <a:solidFill>
                            <a:srgbClr val="000000"/>
                          </a:solidFill>
                          <a:effectLst/>
                          <a:latin typeface="Calibri" panose="020F0502020204030204" pitchFamily="34" charset="0"/>
                        </a:rPr>
                        <a:t> </a:t>
                      </a:r>
                      <a:r>
                        <a:rPr lang="fr-FR" sz="1100" b="0" i="0" u="none" strike="noStrike" dirty="0">
                          <a:solidFill>
                            <a:srgbClr val="000000"/>
                          </a:solidFill>
                          <a:effectLst/>
                          <a:latin typeface="Calibri" panose="020F0502020204030204" pitchFamily="34" charset="0"/>
                        </a:rPr>
                        <a:t>3 482 037,09 € </a:t>
                      </a:r>
                    </a:p>
                  </a:txBody>
                  <a:tcPr marL="9144" marR="9144" marT="9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panose="020F0502020204030204" pitchFamily="34" charset="0"/>
                        </a:rPr>
                        <a:t>        </a:t>
                      </a:r>
                      <a:r>
                        <a:rPr lang="fr-FR" sz="1100" b="0" i="0" u="none" strike="noStrike" dirty="0" smtClean="0">
                          <a:solidFill>
                            <a:srgbClr val="000000"/>
                          </a:solidFill>
                          <a:effectLst/>
                          <a:latin typeface="Calibri" panose="020F0502020204030204" pitchFamily="34" charset="0"/>
                        </a:rPr>
                        <a:t> 7 </a:t>
                      </a:r>
                      <a:r>
                        <a:rPr lang="fr-FR" sz="1100" b="0" i="0" u="none" strike="noStrike" dirty="0">
                          <a:solidFill>
                            <a:srgbClr val="000000"/>
                          </a:solidFill>
                          <a:effectLst/>
                          <a:latin typeface="Calibri" panose="020F0502020204030204" pitchFamily="34" charset="0"/>
                        </a:rPr>
                        <a:t>834 455,23 € </a:t>
                      </a:r>
                    </a:p>
                  </a:txBody>
                  <a:tcPr marL="9144" marR="9144" marT="9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6680696"/>
                  </a:ext>
                </a:extLst>
              </a:tr>
              <a:tr h="300276">
                <a:tc>
                  <a:txBody>
                    <a:bodyPr/>
                    <a:lstStyle/>
                    <a:p>
                      <a:pPr algn="l" fontAlgn="b"/>
                      <a:r>
                        <a:rPr lang="fr-FR" sz="1100" b="0" i="0" u="none" strike="noStrike">
                          <a:solidFill>
                            <a:srgbClr val="000000"/>
                          </a:solidFill>
                          <a:effectLst/>
                          <a:latin typeface="Calibri" panose="020F0502020204030204" pitchFamily="34" charset="0"/>
                        </a:rPr>
                        <a:t>BG</a:t>
                      </a:r>
                    </a:p>
                  </a:txBody>
                  <a:tcPr marL="9144" marR="9144" marT="9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Espaces verts</a:t>
                      </a:r>
                    </a:p>
                  </a:txBody>
                  <a:tcPr marL="9144" marR="9144" marT="9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panose="020F0502020204030204" pitchFamily="34" charset="0"/>
                        </a:rPr>
                        <a:t>                  </a:t>
                      </a:r>
                      <a:r>
                        <a:rPr lang="fr-FR" sz="1100" b="0" i="0" u="none" strike="noStrike" dirty="0" smtClean="0">
                          <a:solidFill>
                            <a:srgbClr val="000000"/>
                          </a:solidFill>
                          <a:effectLst/>
                          <a:latin typeface="Calibri" panose="020F0502020204030204" pitchFamily="34" charset="0"/>
                        </a:rPr>
                        <a:t>72 </a:t>
                      </a:r>
                      <a:r>
                        <a:rPr lang="fr-FR" sz="1100" b="0" i="0" u="none" strike="noStrike" dirty="0">
                          <a:solidFill>
                            <a:srgbClr val="000000"/>
                          </a:solidFill>
                          <a:effectLst/>
                          <a:latin typeface="Calibri" panose="020F0502020204030204" pitchFamily="34" charset="0"/>
                        </a:rPr>
                        <a:t>902,47 € </a:t>
                      </a:r>
                    </a:p>
                  </a:txBody>
                  <a:tcPr marL="9144" marR="9144" marT="9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panose="020F0502020204030204" pitchFamily="34" charset="0"/>
                        </a:rPr>
                        <a:t>             </a:t>
                      </a:r>
                      <a:r>
                        <a:rPr lang="fr-FR" sz="1100" b="0" i="0" u="none" strike="noStrike" dirty="0" smtClean="0">
                          <a:solidFill>
                            <a:srgbClr val="000000"/>
                          </a:solidFill>
                          <a:effectLst/>
                          <a:latin typeface="Calibri" panose="020F0502020204030204" pitchFamily="34" charset="0"/>
                        </a:rPr>
                        <a:t> 26 </a:t>
                      </a:r>
                      <a:r>
                        <a:rPr lang="fr-FR" sz="1100" b="0" i="0" u="none" strike="noStrike" dirty="0">
                          <a:solidFill>
                            <a:srgbClr val="000000"/>
                          </a:solidFill>
                          <a:effectLst/>
                          <a:latin typeface="Calibri" panose="020F0502020204030204" pitchFamily="34" charset="0"/>
                        </a:rPr>
                        <a:t>405,15 € </a:t>
                      </a:r>
                    </a:p>
                  </a:txBody>
                  <a:tcPr marL="9144" marR="9144" marT="9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panose="020F0502020204030204" pitchFamily="34" charset="0"/>
                        </a:rPr>
                        <a:t>            </a:t>
                      </a:r>
                      <a:r>
                        <a:rPr lang="fr-FR" sz="1100" b="0" i="0" u="none" strike="noStrike" dirty="0" smtClean="0">
                          <a:solidFill>
                            <a:srgbClr val="000000"/>
                          </a:solidFill>
                          <a:effectLst/>
                          <a:latin typeface="Calibri" panose="020F0502020204030204" pitchFamily="34" charset="0"/>
                        </a:rPr>
                        <a:t>  30 </a:t>
                      </a:r>
                      <a:r>
                        <a:rPr lang="fr-FR" sz="1100" b="0" i="0" u="none" strike="noStrike" dirty="0">
                          <a:solidFill>
                            <a:srgbClr val="000000"/>
                          </a:solidFill>
                          <a:effectLst/>
                          <a:latin typeface="Calibri" panose="020F0502020204030204" pitchFamily="34" charset="0"/>
                        </a:rPr>
                        <a:t>892,33 € </a:t>
                      </a:r>
                    </a:p>
                  </a:txBody>
                  <a:tcPr marL="9144" marR="9144" marT="9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panose="020F0502020204030204" pitchFamily="34" charset="0"/>
                        </a:rPr>
                        <a:t>               </a:t>
                      </a:r>
                      <a:r>
                        <a:rPr lang="fr-FR" sz="1100" b="0" i="0" u="none" strike="noStrike" dirty="0" smtClean="0">
                          <a:solidFill>
                            <a:srgbClr val="000000"/>
                          </a:solidFill>
                          <a:effectLst/>
                          <a:latin typeface="Calibri" panose="020F0502020204030204" pitchFamily="34" charset="0"/>
                        </a:rPr>
                        <a:t>38 </a:t>
                      </a:r>
                      <a:r>
                        <a:rPr lang="fr-FR" sz="1100" b="0" i="0" u="none" strike="noStrike" dirty="0">
                          <a:solidFill>
                            <a:srgbClr val="000000"/>
                          </a:solidFill>
                          <a:effectLst/>
                          <a:latin typeface="Calibri" panose="020F0502020204030204" pitchFamily="34" charset="0"/>
                        </a:rPr>
                        <a:t>789,69 € </a:t>
                      </a:r>
                    </a:p>
                  </a:txBody>
                  <a:tcPr marL="9144" marR="9144" marT="9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0017054"/>
                  </a:ext>
                </a:extLst>
              </a:tr>
              <a:tr h="158575">
                <a:tc>
                  <a:txBody>
                    <a:bodyPr/>
                    <a:lstStyle/>
                    <a:p>
                      <a:pPr algn="l" fontAlgn="b"/>
                      <a:r>
                        <a:rPr lang="fr-FR" sz="1100" b="0" i="0" u="none" strike="noStrike">
                          <a:solidFill>
                            <a:srgbClr val="000000"/>
                          </a:solidFill>
                          <a:effectLst/>
                          <a:latin typeface="Calibri" panose="020F0502020204030204" pitchFamily="34" charset="0"/>
                        </a:rPr>
                        <a:t> </a:t>
                      </a:r>
                    </a:p>
                  </a:txBody>
                  <a:tcPr marL="9144" marR="9144" marT="9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a:t>
                      </a:r>
                    </a:p>
                  </a:txBody>
                  <a:tcPr marL="9144" marR="9144" marT="9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1" i="0" u="none" strike="noStrike" dirty="0">
                          <a:solidFill>
                            <a:srgbClr val="000000"/>
                          </a:solidFill>
                          <a:effectLst/>
                          <a:latin typeface="Calibri" panose="020F0502020204030204" pitchFamily="34" charset="0"/>
                        </a:rPr>
                        <a:t>            </a:t>
                      </a:r>
                      <a:r>
                        <a:rPr lang="fr-FR" sz="1100" b="1" i="0" u="none" strike="noStrike" dirty="0" smtClean="0">
                          <a:solidFill>
                            <a:srgbClr val="000000"/>
                          </a:solidFill>
                          <a:effectLst/>
                          <a:latin typeface="Calibri" panose="020F0502020204030204" pitchFamily="34" charset="0"/>
                        </a:rPr>
                        <a:t> </a:t>
                      </a:r>
                      <a:r>
                        <a:rPr lang="fr-FR" sz="1100" b="1" i="0" u="none" strike="noStrike" dirty="0">
                          <a:solidFill>
                            <a:srgbClr val="000000"/>
                          </a:solidFill>
                          <a:effectLst/>
                          <a:latin typeface="Calibri" panose="020F0502020204030204" pitchFamily="34" charset="0"/>
                        </a:rPr>
                        <a:t>3 541 296,50 € </a:t>
                      </a:r>
                    </a:p>
                  </a:txBody>
                  <a:tcPr marL="9144" marR="9144" marT="9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1" i="0" u="none" strike="noStrike" dirty="0">
                          <a:solidFill>
                            <a:srgbClr val="000000"/>
                          </a:solidFill>
                          <a:effectLst/>
                          <a:latin typeface="Calibri" panose="020F0502020204030204" pitchFamily="34" charset="0"/>
                        </a:rPr>
                        <a:t>      </a:t>
                      </a:r>
                      <a:r>
                        <a:rPr lang="fr-FR" sz="1100" b="1" i="0" u="none" strike="noStrike" dirty="0" smtClean="0">
                          <a:solidFill>
                            <a:srgbClr val="000000"/>
                          </a:solidFill>
                          <a:effectLst/>
                          <a:latin typeface="Calibri" panose="020F0502020204030204" pitchFamily="34" charset="0"/>
                        </a:rPr>
                        <a:t>11 </a:t>
                      </a:r>
                      <a:r>
                        <a:rPr lang="fr-FR" sz="1100" b="1" i="0" u="none" strike="noStrike" dirty="0">
                          <a:solidFill>
                            <a:srgbClr val="000000"/>
                          </a:solidFill>
                          <a:effectLst/>
                          <a:latin typeface="Calibri" panose="020F0502020204030204" pitchFamily="34" charset="0"/>
                        </a:rPr>
                        <a:t>935 202,83 € </a:t>
                      </a:r>
                    </a:p>
                  </a:txBody>
                  <a:tcPr marL="9144" marR="9144" marT="9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1" i="0" u="none" strike="noStrike" dirty="0">
                          <a:solidFill>
                            <a:srgbClr val="000000"/>
                          </a:solidFill>
                          <a:effectLst/>
                          <a:latin typeface="Calibri" panose="020F0502020204030204" pitchFamily="34" charset="0"/>
                        </a:rPr>
                        <a:t>      </a:t>
                      </a:r>
                      <a:r>
                        <a:rPr lang="fr-FR" sz="1100" b="1" i="0" u="none" strike="noStrike" dirty="0" smtClean="0">
                          <a:solidFill>
                            <a:srgbClr val="000000"/>
                          </a:solidFill>
                          <a:effectLst/>
                          <a:latin typeface="Calibri" panose="020F0502020204030204" pitchFamily="34" charset="0"/>
                        </a:rPr>
                        <a:t>10 </a:t>
                      </a:r>
                      <a:r>
                        <a:rPr lang="fr-FR" sz="1100" b="1" i="0" u="none" strike="noStrike" dirty="0">
                          <a:solidFill>
                            <a:srgbClr val="000000"/>
                          </a:solidFill>
                          <a:effectLst/>
                          <a:latin typeface="Calibri" panose="020F0502020204030204" pitchFamily="34" charset="0"/>
                        </a:rPr>
                        <a:t>407 587,15 € </a:t>
                      </a:r>
                    </a:p>
                  </a:txBody>
                  <a:tcPr marL="9144" marR="9144" marT="9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1" i="0" u="none" strike="noStrike" dirty="0">
                          <a:solidFill>
                            <a:srgbClr val="000000"/>
                          </a:solidFill>
                          <a:effectLst/>
                          <a:latin typeface="Calibri" panose="020F0502020204030204" pitchFamily="34" charset="0"/>
                        </a:rPr>
                        <a:t>       </a:t>
                      </a:r>
                      <a:r>
                        <a:rPr lang="fr-FR" sz="1100" b="1" i="0" u="none" strike="noStrike" dirty="0" smtClean="0">
                          <a:solidFill>
                            <a:srgbClr val="000000"/>
                          </a:solidFill>
                          <a:effectLst/>
                          <a:latin typeface="Calibri" panose="020F0502020204030204" pitchFamily="34" charset="0"/>
                        </a:rPr>
                        <a:t>13 </a:t>
                      </a:r>
                      <a:r>
                        <a:rPr lang="fr-FR" sz="1100" b="1" i="0" u="none" strike="noStrike" dirty="0">
                          <a:solidFill>
                            <a:srgbClr val="000000"/>
                          </a:solidFill>
                          <a:effectLst/>
                          <a:latin typeface="Calibri" panose="020F0502020204030204" pitchFamily="34" charset="0"/>
                        </a:rPr>
                        <a:t>221 244,90 € </a:t>
                      </a:r>
                    </a:p>
                  </a:txBody>
                  <a:tcPr marL="9144" marR="9144" marT="9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35022762"/>
                  </a:ext>
                </a:extLst>
              </a:tr>
            </a:tbl>
          </a:graphicData>
        </a:graphic>
      </p:graphicFrame>
      <p:pic>
        <p:nvPicPr>
          <p:cNvPr id="5" name="Image 4"/>
          <p:cNvPicPr>
            <a:picLocks noChangeAspect="1"/>
          </p:cNvPicPr>
          <p:nvPr/>
        </p:nvPicPr>
        <p:blipFill>
          <a:blip r:embed="rId4"/>
          <a:stretch>
            <a:fillRect/>
          </a:stretch>
        </p:blipFill>
        <p:spPr>
          <a:xfrm>
            <a:off x="1403648" y="3724741"/>
            <a:ext cx="4608512" cy="3121899"/>
          </a:xfrm>
          <a:prstGeom prst="rect">
            <a:avLst/>
          </a:prstGeom>
        </p:spPr>
      </p:pic>
    </p:spTree>
    <p:extLst>
      <p:ext uri="{BB962C8B-B14F-4D97-AF65-F5344CB8AC3E}">
        <p14:creationId xmlns:p14="http://schemas.microsoft.com/office/powerpoint/2010/main" val="33844347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body" idx="1"/>
          </p:nvPr>
        </p:nvSpPr>
        <p:spPr>
          <a:xfrm>
            <a:off x="395288" y="836613"/>
            <a:ext cx="8229600" cy="4670425"/>
          </a:xfrm>
        </p:spPr>
        <p:txBody>
          <a:bodyPr/>
          <a:lstStyle/>
          <a:p>
            <a:pPr marL="0" eaLnBrk="1" hangingPunct="1">
              <a:lnSpc>
                <a:spcPct val="150000"/>
              </a:lnSpc>
              <a:spcBef>
                <a:spcPts val="0"/>
              </a:spcBef>
              <a:spcAft>
                <a:spcPts val="0"/>
              </a:spcAft>
              <a:buFontTx/>
              <a:buNone/>
              <a:defRPr/>
            </a:pPr>
            <a:r>
              <a:rPr lang="fr-FR" altLang="fr-FR" sz="1400" b="1" dirty="0" smtClean="0">
                <a:latin typeface="Verdana" panose="020B0604030504040204" pitchFamily="34" charset="0"/>
                <a:ea typeface="Verdana" panose="020B0604030504040204" pitchFamily="34" charset="0"/>
                <a:cs typeface="Verdana" panose="020B0604030504040204" pitchFamily="34" charset="0"/>
              </a:rPr>
              <a:t/>
            </a:r>
            <a:br>
              <a:rPr lang="fr-FR" altLang="fr-FR" sz="1400" b="1" dirty="0" smtClean="0">
                <a:latin typeface="Verdana" panose="020B0604030504040204" pitchFamily="34" charset="0"/>
                <a:ea typeface="Verdana" panose="020B0604030504040204" pitchFamily="34" charset="0"/>
                <a:cs typeface="Verdana" panose="020B0604030504040204" pitchFamily="34" charset="0"/>
              </a:rPr>
            </a:br>
            <a:r>
              <a:rPr lang="fr-FR" altLang="fr-FR" sz="1400" dirty="0" smtClean="0">
                <a:latin typeface="Verdana" panose="020B0604030504040204" pitchFamily="34" charset="0"/>
                <a:ea typeface="Verdana" panose="020B0604030504040204" pitchFamily="34" charset="0"/>
                <a:cs typeface="Verdana" panose="020B0604030504040204" pitchFamily="34" charset="0"/>
              </a:rPr>
              <a:t/>
            </a:r>
            <a:br>
              <a:rPr lang="fr-FR" altLang="fr-FR" sz="1400" dirty="0" smtClean="0">
                <a:latin typeface="Verdana" panose="020B0604030504040204" pitchFamily="34" charset="0"/>
                <a:ea typeface="Verdana" panose="020B0604030504040204" pitchFamily="34" charset="0"/>
                <a:cs typeface="Verdana" panose="020B0604030504040204" pitchFamily="34" charset="0"/>
              </a:rPr>
            </a:br>
            <a:r>
              <a:rPr lang="fr-FR" altLang="fr-FR" sz="1400" dirty="0" smtClean="0">
                <a:latin typeface="Verdana" panose="020B0604030504040204" pitchFamily="34" charset="0"/>
                <a:ea typeface="Verdana" panose="020B0604030504040204" pitchFamily="34" charset="0"/>
                <a:cs typeface="Verdana" panose="020B0604030504040204" pitchFamily="34" charset="0"/>
              </a:rPr>
              <a:t/>
            </a:r>
            <a:br>
              <a:rPr lang="fr-FR" altLang="fr-FR" sz="1400" dirty="0" smtClean="0">
                <a:latin typeface="Verdana" panose="020B0604030504040204" pitchFamily="34" charset="0"/>
                <a:ea typeface="Verdana" panose="020B0604030504040204" pitchFamily="34" charset="0"/>
                <a:cs typeface="Verdana" panose="020B0604030504040204" pitchFamily="34" charset="0"/>
              </a:rPr>
            </a:br>
            <a:endParaRPr lang="fr-FR" altLang="fr-FR" sz="1400" dirty="0" smtClean="0">
              <a:latin typeface="Verdana" panose="020B0604030504040204" pitchFamily="34" charset="0"/>
              <a:ea typeface="Verdana" panose="020B0604030504040204" pitchFamily="34" charset="0"/>
              <a:cs typeface="Verdana" panose="020B0604030504040204" pitchFamily="34" charset="0"/>
            </a:endParaRPr>
          </a:p>
          <a:p>
            <a:pPr marL="0" eaLnBrk="1" hangingPunct="1">
              <a:lnSpc>
                <a:spcPct val="150000"/>
              </a:lnSpc>
              <a:spcBef>
                <a:spcPts val="500"/>
              </a:spcBef>
              <a:spcAft>
                <a:spcPts val="0"/>
              </a:spcAft>
              <a:buFontTx/>
              <a:buNone/>
              <a:defRPr/>
            </a:pPr>
            <a:endParaRPr lang="fr-FR" altLang="fr-FR" sz="140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6147" name="Text Box 5"/>
          <p:cNvSpPr txBox="1">
            <a:spLocks noChangeArrowheads="1"/>
          </p:cNvSpPr>
          <p:nvPr/>
        </p:nvSpPr>
        <p:spPr bwMode="auto">
          <a:xfrm>
            <a:off x="395288" y="260350"/>
            <a:ext cx="8280400" cy="396875"/>
          </a:xfrm>
          <a:prstGeom prst="rect">
            <a:avLst/>
          </a:prstGeom>
          <a:solidFill>
            <a:srgbClr val="DD402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FR" altLang="fr-FR"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ACHATS</a:t>
            </a:r>
            <a:endParaRPr lang="fr-FR" altLang="fr-FR"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 5" descr="C:\Users\pgouyer\Desktop\univlyon2-logo-officiel201806.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6296" y="5686426"/>
            <a:ext cx="1576070" cy="885825"/>
          </a:xfrm>
          <a:prstGeom prst="rect">
            <a:avLst/>
          </a:prstGeom>
          <a:noFill/>
          <a:ln>
            <a:noFill/>
          </a:ln>
        </p:spPr>
      </p:pic>
      <p:pic>
        <p:nvPicPr>
          <p:cNvPr id="5" name="Image 4"/>
          <p:cNvPicPr>
            <a:picLocks noChangeAspect="1"/>
          </p:cNvPicPr>
          <p:nvPr/>
        </p:nvPicPr>
        <p:blipFill>
          <a:blip r:embed="rId4"/>
          <a:stretch>
            <a:fillRect/>
          </a:stretch>
        </p:blipFill>
        <p:spPr>
          <a:xfrm>
            <a:off x="326540" y="836613"/>
            <a:ext cx="4104852" cy="2743438"/>
          </a:xfrm>
          <a:prstGeom prst="rect">
            <a:avLst/>
          </a:prstGeom>
        </p:spPr>
      </p:pic>
      <p:pic>
        <p:nvPicPr>
          <p:cNvPr id="7" name="Image 6"/>
          <p:cNvPicPr>
            <a:picLocks noChangeAspect="1"/>
          </p:cNvPicPr>
          <p:nvPr/>
        </p:nvPicPr>
        <p:blipFill>
          <a:blip r:embed="rId5"/>
          <a:stretch>
            <a:fillRect/>
          </a:stretch>
        </p:blipFill>
        <p:spPr>
          <a:xfrm>
            <a:off x="4788024" y="836613"/>
            <a:ext cx="4176465" cy="2743438"/>
          </a:xfrm>
          <a:prstGeom prst="rect">
            <a:avLst/>
          </a:prstGeom>
        </p:spPr>
      </p:pic>
      <p:pic>
        <p:nvPicPr>
          <p:cNvPr id="8" name="Image 7"/>
          <p:cNvPicPr>
            <a:picLocks noChangeAspect="1"/>
          </p:cNvPicPr>
          <p:nvPr/>
        </p:nvPicPr>
        <p:blipFill>
          <a:blip r:embed="rId6"/>
          <a:stretch>
            <a:fillRect/>
          </a:stretch>
        </p:blipFill>
        <p:spPr>
          <a:xfrm>
            <a:off x="326540" y="3828813"/>
            <a:ext cx="4104852" cy="2743438"/>
          </a:xfrm>
          <a:prstGeom prst="rect">
            <a:avLst/>
          </a:prstGeom>
        </p:spPr>
      </p:pic>
      <p:pic>
        <p:nvPicPr>
          <p:cNvPr id="9" name="Image 8"/>
          <p:cNvPicPr>
            <a:picLocks noChangeAspect="1"/>
          </p:cNvPicPr>
          <p:nvPr/>
        </p:nvPicPr>
        <p:blipFill>
          <a:blip r:embed="rId7"/>
          <a:stretch>
            <a:fillRect/>
          </a:stretch>
        </p:blipFill>
        <p:spPr>
          <a:xfrm>
            <a:off x="4775676" y="3828813"/>
            <a:ext cx="4188814" cy="2743438"/>
          </a:xfrm>
          <a:prstGeom prst="rect">
            <a:avLst/>
          </a:prstGeom>
        </p:spPr>
      </p:pic>
    </p:spTree>
    <p:extLst>
      <p:ext uri="{BB962C8B-B14F-4D97-AF65-F5344CB8AC3E}">
        <p14:creationId xmlns:p14="http://schemas.microsoft.com/office/powerpoint/2010/main" val="23371852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body" idx="1"/>
          </p:nvPr>
        </p:nvSpPr>
        <p:spPr>
          <a:xfrm>
            <a:off x="395288" y="836613"/>
            <a:ext cx="8229600" cy="4670425"/>
          </a:xfrm>
        </p:spPr>
        <p:txBody>
          <a:bodyPr/>
          <a:lstStyle/>
          <a:p>
            <a:pPr marL="0" eaLnBrk="1" hangingPunct="1">
              <a:lnSpc>
                <a:spcPct val="150000"/>
              </a:lnSpc>
              <a:spcBef>
                <a:spcPts val="0"/>
              </a:spcBef>
              <a:spcAft>
                <a:spcPts val="0"/>
              </a:spcAft>
              <a:buFontTx/>
              <a:buNone/>
              <a:defRPr/>
            </a:pPr>
            <a:r>
              <a:rPr lang="fr-FR" altLang="fr-FR" sz="1400" b="1" dirty="0" smtClean="0">
                <a:latin typeface="Verdana" panose="020B0604030504040204" pitchFamily="34" charset="0"/>
                <a:ea typeface="Verdana" panose="020B0604030504040204" pitchFamily="34" charset="0"/>
                <a:cs typeface="Verdana" panose="020B0604030504040204" pitchFamily="34" charset="0"/>
              </a:rPr>
              <a:t/>
            </a:r>
            <a:br>
              <a:rPr lang="fr-FR" altLang="fr-FR" sz="1400" b="1" dirty="0" smtClean="0">
                <a:latin typeface="Verdana" panose="020B0604030504040204" pitchFamily="34" charset="0"/>
                <a:ea typeface="Verdana" panose="020B0604030504040204" pitchFamily="34" charset="0"/>
                <a:cs typeface="Verdana" panose="020B0604030504040204" pitchFamily="34" charset="0"/>
              </a:rPr>
            </a:br>
            <a:r>
              <a:rPr lang="fr-FR" altLang="fr-FR" sz="1400" dirty="0" smtClean="0">
                <a:latin typeface="Verdana" panose="020B0604030504040204" pitchFamily="34" charset="0"/>
                <a:ea typeface="Verdana" panose="020B0604030504040204" pitchFamily="34" charset="0"/>
                <a:cs typeface="Verdana" panose="020B0604030504040204" pitchFamily="34" charset="0"/>
              </a:rPr>
              <a:t/>
            </a:r>
            <a:br>
              <a:rPr lang="fr-FR" altLang="fr-FR" sz="1400" dirty="0" smtClean="0">
                <a:latin typeface="Verdana" panose="020B0604030504040204" pitchFamily="34" charset="0"/>
                <a:ea typeface="Verdana" panose="020B0604030504040204" pitchFamily="34" charset="0"/>
                <a:cs typeface="Verdana" panose="020B0604030504040204" pitchFamily="34" charset="0"/>
              </a:rPr>
            </a:br>
            <a:r>
              <a:rPr lang="fr-FR" altLang="fr-FR" sz="1400" dirty="0" smtClean="0">
                <a:latin typeface="Verdana" panose="020B0604030504040204" pitchFamily="34" charset="0"/>
                <a:ea typeface="Verdana" panose="020B0604030504040204" pitchFamily="34" charset="0"/>
                <a:cs typeface="Verdana" panose="020B0604030504040204" pitchFamily="34" charset="0"/>
              </a:rPr>
              <a:t/>
            </a:r>
            <a:br>
              <a:rPr lang="fr-FR" altLang="fr-FR" sz="1400" dirty="0" smtClean="0">
                <a:latin typeface="Verdana" panose="020B0604030504040204" pitchFamily="34" charset="0"/>
                <a:ea typeface="Verdana" panose="020B0604030504040204" pitchFamily="34" charset="0"/>
                <a:cs typeface="Verdana" panose="020B0604030504040204" pitchFamily="34" charset="0"/>
              </a:rPr>
            </a:br>
            <a:endParaRPr lang="fr-FR" altLang="fr-FR" sz="1400" dirty="0" smtClean="0">
              <a:latin typeface="Verdana" panose="020B0604030504040204" pitchFamily="34" charset="0"/>
              <a:ea typeface="Verdana" panose="020B0604030504040204" pitchFamily="34" charset="0"/>
              <a:cs typeface="Verdana" panose="020B0604030504040204" pitchFamily="34" charset="0"/>
            </a:endParaRPr>
          </a:p>
          <a:p>
            <a:pPr marL="0" eaLnBrk="1" hangingPunct="1">
              <a:lnSpc>
                <a:spcPct val="150000"/>
              </a:lnSpc>
              <a:spcBef>
                <a:spcPts val="500"/>
              </a:spcBef>
              <a:spcAft>
                <a:spcPts val="0"/>
              </a:spcAft>
              <a:buFontTx/>
              <a:buNone/>
              <a:defRPr/>
            </a:pPr>
            <a:endParaRPr lang="fr-FR" altLang="fr-FR" sz="140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6147" name="Text Box 5"/>
          <p:cNvSpPr txBox="1">
            <a:spLocks noChangeArrowheads="1"/>
          </p:cNvSpPr>
          <p:nvPr/>
        </p:nvSpPr>
        <p:spPr bwMode="auto">
          <a:xfrm>
            <a:off x="395288" y="260350"/>
            <a:ext cx="8280400" cy="396875"/>
          </a:xfrm>
          <a:prstGeom prst="rect">
            <a:avLst/>
          </a:prstGeom>
          <a:solidFill>
            <a:srgbClr val="DD402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FR" altLang="fr-FR"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ACHATS</a:t>
            </a:r>
            <a:endParaRPr lang="fr-FR" altLang="fr-FR"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 5" descr="C:\Users\pgouyer\Desktop\univlyon2-logo-officiel201806.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6296" y="5686426"/>
            <a:ext cx="1576070" cy="885825"/>
          </a:xfrm>
          <a:prstGeom prst="rect">
            <a:avLst/>
          </a:prstGeom>
          <a:noFill/>
          <a:ln>
            <a:noFill/>
          </a:ln>
        </p:spPr>
      </p:pic>
      <p:pic>
        <p:nvPicPr>
          <p:cNvPr id="2" name="Image 1"/>
          <p:cNvPicPr>
            <a:picLocks noChangeAspect="1"/>
          </p:cNvPicPr>
          <p:nvPr/>
        </p:nvPicPr>
        <p:blipFill>
          <a:blip r:embed="rId4"/>
          <a:stretch>
            <a:fillRect/>
          </a:stretch>
        </p:blipFill>
        <p:spPr>
          <a:xfrm>
            <a:off x="179512" y="836613"/>
            <a:ext cx="4572396" cy="2743438"/>
          </a:xfrm>
          <a:prstGeom prst="rect">
            <a:avLst/>
          </a:prstGeom>
        </p:spPr>
      </p:pic>
      <p:pic>
        <p:nvPicPr>
          <p:cNvPr id="3" name="Image 2"/>
          <p:cNvPicPr>
            <a:picLocks noChangeAspect="1"/>
          </p:cNvPicPr>
          <p:nvPr/>
        </p:nvPicPr>
        <p:blipFill>
          <a:blip r:embed="rId5"/>
          <a:stretch>
            <a:fillRect/>
          </a:stretch>
        </p:blipFill>
        <p:spPr>
          <a:xfrm>
            <a:off x="4796250" y="841731"/>
            <a:ext cx="4240246" cy="2743438"/>
          </a:xfrm>
          <a:prstGeom prst="rect">
            <a:avLst/>
          </a:prstGeom>
        </p:spPr>
      </p:pic>
      <p:pic>
        <p:nvPicPr>
          <p:cNvPr id="4" name="Image 3"/>
          <p:cNvPicPr>
            <a:picLocks noChangeAspect="1"/>
          </p:cNvPicPr>
          <p:nvPr/>
        </p:nvPicPr>
        <p:blipFill>
          <a:blip r:embed="rId6"/>
          <a:stretch>
            <a:fillRect/>
          </a:stretch>
        </p:blipFill>
        <p:spPr>
          <a:xfrm>
            <a:off x="2510052" y="3830818"/>
            <a:ext cx="4572396" cy="2743438"/>
          </a:xfrm>
          <a:prstGeom prst="rect">
            <a:avLst/>
          </a:prstGeom>
        </p:spPr>
      </p:pic>
    </p:spTree>
    <p:extLst>
      <p:ext uri="{BB962C8B-B14F-4D97-AF65-F5344CB8AC3E}">
        <p14:creationId xmlns:p14="http://schemas.microsoft.com/office/powerpoint/2010/main" val="27278463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body" idx="1"/>
          </p:nvPr>
        </p:nvSpPr>
        <p:spPr>
          <a:xfrm>
            <a:off x="395288" y="836613"/>
            <a:ext cx="8229600" cy="4670425"/>
          </a:xfrm>
        </p:spPr>
        <p:txBody>
          <a:bodyPr/>
          <a:lstStyle/>
          <a:p>
            <a:pPr marL="0" eaLnBrk="1" hangingPunct="1">
              <a:lnSpc>
                <a:spcPct val="150000"/>
              </a:lnSpc>
              <a:spcBef>
                <a:spcPts val="0"/>
              </a:spcBef>
              <a:spcAft>
                <a:spcPts val="0"/>
              </a:spcAft>
              <a:buFontTx/>
              <a:buNone/>
              <a:defRPr/>
            </a:pPr>
            <a:r>
              <a:rPr lang="fr-FR" altLang="fr-FR" sz="1400" b="1" dirty="0" smtClean="0">
                <a:latin typeface="Verdana" panose="020B0604030504040204" pitchFamily="34" charset="0"/>
                <a:ea typeface="Verdana" panose="020B0604030504040204" pitchFamily="34" charset="0"/>
                <a:cs typeface="Verdana" panose="020B0604030504040204" pitchFamily="34" charset="0"/>
              </a:rPr>
              <a:t/>
            </a:r>
            <a:br>
              <a:rPr lang="fr-FR" altLang="fr-FR" sz="1400" b="1" dirty="0" smtClean="0">
                <a:latin typeface="Verdana" panose="020B0604030504040204" pitchFamily="34" charset="0"/>
                <a:ea typeface="Verdana" panose="020B0604030504040204" pitchFamily="34" charset="0"/>
                <a:cs typeface="Verdana" panose="020B0604030504040204" pitchFamily="34" charset="0"/>
              </a:rPr>
            </a:br>
            <a:r>
              <a:rPr lang="fr-FR" altLang="fr-FR" sz="1400" dirty="0" smtClean="0">
                <a:latin typeface="Verdana" panose="020B0604030504040204" pitchFamily="34" charset="0"/>
                <a:ea typeface="Verdana" panose="020B0604030504040204" pitchFamily="34" charset="0"/>
                <a:cs typeface="Verdana" panose="020B0604030504040204" pitchFamily="34" charset="0"/>
              </a:rPr>
              <a:t/>
            </a:r>
            <a:br>
              <a:rPr lang="fr-FR" altLang="fr-FR" sz="1400" dirty="0" smtClean="0">
                <a:latin typeface="Verdana" panose="020B0604030504040204" pitchFamily="34" charset="0"/>
                <a:ea typeface="Verdana" panose="020B0604030504040204" pitchFamily="34" charset="0"/>
                <a:cs typeface="Verdana" panose="020B0604030504040204" pitchFamily="34" charset="0"/>
              </a:rPr>
            </a:br>
            <a:r>
              <a:rPr lang="fr-FR" altLang="fr-FR" sz="1400" dirty="0" smtClean="0">
                <a:latin typeface="Verdana" panose="020B0604030504040204" pitchFamily="34" charset="0"/>
                <a:ea typeface="Verdana" panose="020B0604030504040204" pitchFamily="34" charset="0"/>
                <a:cs typeface="Verdana" panose="020B0604030504040204" pitchFamily="34" charset="0"/>
              </a:rPr>
              <a:t/>
            </a:r>
            <a:br>
              <a:rPr lang="fr-FR" altLang="fr-FR" sz="1400" dirty="0" smtClean="0">
                <a:latin typeface="Verdana" panose="020B0604030504040204" pitchFamily="34" charset="0"/>
                <a:ea typeface="Verdana" panose="020B0604030504040204" pitchFamily="34" charset="0"/>
                <a:cs typeface="Verdana" panose="020B0604030504040204" pitchFamily="34" charset="0"/>
              </a:rPr>
            </a:br>
            <a:endParaRPr lang="fr-FR" altLang="fr-FR" sz="1400" dirty="0" smtClean="0">
              <a:latin typeface="Verdana" panose="020B0604030504040204" pitchFamily="34" charset="0"/>
              <a:ea typeface="Verdana" panose="020B0604030504040204" pitchFamily="34" charset="0"/>
              <a:cs typeface="Verdana" panose="020B0604030504040204" pitchFamily="34" charset="0"/>
            </a:endParaRPr>
          </a:p>
          <a:p>
            <a:pPr marL="0" eaLnBrk="1" hangingPunct="1">
              <a:lnSpc>
                <a:spcPct val="150000"/>
              </a:lnSpc>
              <a:spcBef>
                <a:spcPts val="500"/>
              </a:spcBef>
              <a:spcAft>
                <a:spcPts val="0"/>
              </a:spcAft>
              <a:buFontTx/>
              <a:buNone/>
              <a:defRPr/>
            </a:pPr>
            <a:endParaRPr lang="fr-FR" altLang="fr-FR" sz="140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6147" name="Text Box 5"/>
          <p:cNvSpPr txBox="1">
            <a:spLocks noChangeArrowheads="1"/>
          </p:cNvSpPr>
          <p:nvPr/>
        </p:nvSpPr>
        <p:spPr bwMode="auto">
          <a:xfrm>
            <a:off x="395288" y="260350"/>
            <a:ext cx="8280400" cy="396875"/>
          </a:xfrm>
          <a:prstGeom prst="rect">
            <a:avLst/>
          </a:prstGeom>
          <a:solidFill>
            <a:srgbClr val="DD402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FR" altLang="fr-FR"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ACHATS</a:t>
            </a:r>
            <a:endParaRPr lang="fr-FR" altLang="fr-FR"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3" name="Rectangle 2"/>
          <p:cNvSpPr/>
          <p:nvPr/>
        </p:nvSpPr>
        <p:spPr>
          <a:xfrm>
            <a:off x="344488" y="1196752"/>
            <a:ext cx="8280400" cy="3354765"/>
          </a:xfrm>
          <a:prstGeom prst="rect">
            <a:avLst/>
          </a:prstGeom>
          <a:solidFill>
            <a:schemeClr val="accent5"/>
          </a:solidFill>
        </p:spPr>
        <p:txBody>
          <a:bodyPr wrap="square">
            <a:spAutoFit/>
          </a:bodyPr>
          <a:lstStyle/>
          <a:p>
            <a:r>
              <a:rPr lang="fr-FR" sz="1600" b="1" dirty="0" smtClean="0">
                <a:solidFill>
                  <a:srgbClr val="DD4026"/>
                </a:solidFill>
                <a:latin typeface="Verdana" panose="020B0604030504040204" pitchFamily="34" charset="0"/>
                <a:ea typeface="Verdana" panose="020B0604030504040204" pitchFamily="34" charset="0"/>
                <a:cs typeface="Verdana" panose="020B0604030504040204" pitchFamily="34" charset="0"/>
              </a:rPr>
              <a:t>Famille B </a:t>
            </a:r>
            <a:endParaRPr lang="fr-FR" sz="1600" b="1" dirty="0">
              <a:solidFill>
                <a:srgbClr val="DD4026"/>
              </a:solidFill>
              <a:latin typeface="Verdana" panose="020B0604030504040204" pitchFamily="34" charset="0"/>
              <a:ea typeface="Verdana" panose="020B0604030504040204" pitchFamily="34" charset="0"/>
              <a:cs typeface="Verdana" panose="020B0604030504040204" pitchFamily="34" charset="0"/>
            </a:endParaRPr>
          </a:p>
          <a:p>
            <a:pPr algn="just"/>
            <a:endParaRPr lang="fr-FR" sz="1400" dirty="0" smtClean="0">
              <a:latin typeface="Verdana" panose="020B0604030504040204" pitchFamily="34" charset="0"/>
              <a:ea typeface="Verdana" panose="020B0604030504040204" pitchFamily="34" charset="0"/>
              <a:cs typeface="Verdana" panose="020B0604030504040204" pitchFamily="34" charset="0"/>
            </a:endParaRPr>
          </a:p>
          <a:p>
            <a:pPr algn="just"/>
            <a:r>
              <a:rPr lang="fr-FR" sz="1400" dirty="0" smtClean="0">
                <a:latin typeface="Verdana" panose="020B0604030504040204" pitchFamily="34" charset="0"/>
                <a:ea typeface="Verdana" panose="020B0604030504040204" pitchFamily="34" charset="0"/>
                <a:cs typeface="Verdana" panose="020B0604030504040204" pitchFamily="34" charset="0"/>
              </a:rPr>
              <a:t>+ 9% pour les dépenses de fluides en 2021 après une baisse importante en 2020 (-29%) en raison d’une occupation moindre des campus par les étudiants et les personnels.</a:t>
            </a:r>
          </a:p>
          <a:p>
            <a:pPr algn="just"/>
            <a:endParaRPr lang="fr-FR" sz="1400" dirty="0" smtClean="0">
              <a:latin typeface="Verdana" panose="020B0604030504040204" pitchFamily="34" charset="0"/>
              <a:ea typeface="Verdana" panose="020B0604030504040204" pitchFamily="34" charset="0"/>
              <a:cs typeface="Verdana" panose="020B0604030504040204" pitchFamily="34" charset="0"/>
            </a:endParaRPr>
          </a:p>
          <a:p>
            <a:r>
              <a:rPr lang="fr-FR" sz="1400" dirty="0" smtClean="0">
                <a:latin typeface="Verdana" panose="020B0604030504040204" pitchFamily="34" charset="0"/>
                <a:ea typeface="Verdana" panose="020B0604030504040204" pitchFamily="34" charset="0"/>
                <a:cs typeface="Verdana" panose="020B0604030504040204" pitchFamily="34" charset="0"/>
              </a:rPr>
              <a:t>- 50% pour les dépenses de la sous-famille BB (Fournitures</a:t>
            </a:r>
            <a:r>
              <a:rPr lang="fr-FR" sz="1400" dirty="0">
                <a:latin typeface="Verdana" panose="020B0604030504040204" pitchFamily="34" charset="0"/>
                <a:ea typeface="Verdana" panose="020B0604030504040204" pitchFamily="34" charset="0"/>
                <a:cs typeface="Verdana" panose="020B0604030504040204" pitchFamily="34" charset="0"/>
              </a:rPr>
              <a:t>, équipements et services </a:t>
            </a:r>
            <a:r>
              <a:rPr lang="fr-FR" sz="1400" dirty="0" smtClean="0">
                <a:latin typeface="Verdana" panose="020B0604030504040204" pitchFamily="34" charset="0"/>
                <a:ea typeface="Verdana" panose="020B0604030504040204" pitchFamily="34" charset="0"/>
                <a:cs typeface="Verdana" panose="020B0604030504040204" pitchFamily="34" charset="0"/>
              </a:rPr>
              <a:t>pour l'entretien </a:t>
            </a:r>
            <a:r>
              <a:rPr lang="fr-FR" sz="1400" dirty="0">
                <a:latin typeface="Verdana" panose="020B0604030504040204" pitchFamily="34" charset="0"/>
                <a:ea typeface="Verdana" panose="020B0604030504040204" pitchFamily="34" charset="0"/>
                <a:cs typeface="Verdana" panose="020B0604030504040204" pitchFamily="34" charset="0"/>
              </a:rPr>
              <a:t>des locaux et </a:t>
            </a:r>
            <a:r>
              <a:rPr lang="fr-FR" sz="1400" dirty="0" smtClean="0">
                <a:latin typeface="Verdana" panose="020B0604030504040204" pitchFamily="34" charset="0"/>
                <a:ea typeface="Verdana" panose="020B0604030504040204" pitchFamily="34" charset="0"/>
                <a:cs typeface="Verdana" panose="020B0604030504040204" pitchFamily="34" charset="0"/>
              </a:rPr>
              <a:t>l'hygiène)</a:t>
            </a:r>
            <a:r>
              <a:rPr lang="fr-FR" sz="1400" dirty="0">
                <a:latin typeface="Verdana" panose="020B0604030504040204" pitchFamily="34" charset="0"/>
                <a:ea typeface="Verdana" panose="020B0604030504040204" pitchFamily="34" charset="0"/>
                <a:cs typeface="Verdana" panose="020B0604030504040204" pitchFamily="34" charset="0"/>
              </a:rPr>
              <a:t> </a:t>
            </a:r>
            <a:r>
              <a:rPr lang="fr-FR" sz="1400" dirty="0" smtClean="0">
                <a:latin typeface="Verdana" panose="020B0604030504040204" pitchFamily="34" charset="0"/>
                <a:ea typeface="Verdana" panose="020B0604030504040204" pitchFamily="34" charset="0"/>
                <a:cs typeface="Verdana" panose="020B0604030504040204" pitchFamily="34" charset="0"/>
              </a:rPr>
              <a:t>en 2021 après une très importante augmentation en 2020 générée par la crise sanitaire avec achat de masques de protection, gel hydro alcoolique, lingettes désinfectantes, pose de protections plexiglas, prestations de nettoyage supplémentaires, etc.</a:t>
            </a:r>
          </a:p>
          <a:p>
            <a:endParaRPr lang="fr-FR" sz="1400" dirty="0" smtClean="0">
              <a:latin typeface="Verdana" panose="020B0604030504040204" pitchFamily="34" charset="0"/>
              <a:ea typeface="Verdana" panose="020B0604030504040204" pitchFamily="34" charset="0"/>
              <a:cs typeface="Verdana" panose="020B0604030504040204" pitchFamily="34" charset="0"/>
            </a:endParaRPr>
          </a:p>
          <a:p>
            <a:pPr algn="just"/>
            <a:r>
              <a:rPr lang="fr-FR" sz="1400" dirty="0" smtClean="0">
                <a:latin typeface="Verdana" panose="020B0604030504040204" pitchFamily="34" charset="0"/>
                <a:ea typeface="Verdana" panose="020B0604030504040204" pitchFamily="34" charset="0"/>
                <a:cs typeface="Verdana" panose="020B0604030504040204" pitchFamily="34" charset="0"/>
              </a:rPr>
              <a:t>+ 125% entre 2021 et 2021 pour les dépenses de travaux de construction malgré un taux de réalisation budgétaire affecté comme en 2020 par la validation tardive de l’avant projet définitif (APD2) de la Ruche, ce qui a retardé le lancement des marchés et occasionné le report des principales opérations en 2022.</a:t>
            </a:r>
          </a:p>
        </p:txBody>
      </p:sp>
      <p:pic>
        <p:nvPicPr>
          <p:cNvPr id="6" name="Image 5" descr="C:\Users\pgouyer\Desktop\univlyon2-logo-officiel201806.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6296" y="5686426"/>
            <a:ext cx="1576070" cy="885825"/>
          </a:xfrm>
          <a:prstGeom prst="rect">
            <a:avLst/>
          </a:prstGeom>
          <a:noFill/>
          <a:ln>
            <a:noFill/>
          </a:ln>
        </p:spPr>
      </p:pic>
    </p:spTree>
    <p:extLst>
      <p:ext uri="{BB962C8B-B14F-4D97-AF65-F5344CB8AC3E}">
        <p14:creationId xmlns:p14="http://schemas.microsoft.com/office/powerpoint/2010/main" val="41410545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body" idx="1"/>
          </p:nvPr>
        </p:nvSpPr>
        <p:spPr>
          <a:xfrm>
            <a:off x="395288" y="836613"/>
            <a:ext cx="8229600" cy="4670425"/>
          </a:xfrm>
        </p:spPr>
        <p:txBody>
          <a:bodyPr/>
          <a:lstStyle/>
          <a:p>
            <a:pPr marL="0" eaLnBrk="0" hangingPunct="0">
              <a:lnSpc>
                <a:spcPct val="150000"/>
              </a:lnSpc>
              <a:spcBef>
                <a:spcPct val="0"/>
              </a:spcBef>
              <a:buFontTx/>
              <a:buNone/>
              <a:defRPr/>
            </a:pPr>
            <a:r>
              <a:rPr lang="fr-FR" altLang="fr-FR" sz="1400" b="1" kern="1200" dirty="0" smtClean="0">
                <a:solidFill>
                  <a:srgbClr val="DD4026"/>
                </a:solidFill>
                <a:latin typeface="Verdana" panose="020B0604030504040204" pitchFamily="34" charset="0"/>
                <a:ea typeface="Verdana" panose="020B0604030504040204" pitchFamily="34" charset="0"/>
                <a:cs typeface="Verdana" panose="020B0604030504040204" pitchFamily="34" charset="0"/>
              </a:rPr>
              <a:t>Evolution des dépenses famille I de 2017 à 2021</a:t>
            </a:r>
            <a:endParaRPr lang="fr-FR" altLang="fr-FR" sz="1400" b="1" kern="1200" dirty="0">
              <a:solidFill>
                <a:srgbClr val="DD4026"/>
              </a:solidFill>
              <a:latin typeface="Verdana" panose="020B0604030504040204" pitchFamily="34" charset="0"/>
              <a:ea typeface="Verdana" panose="020B0604030504040204" pitchFamily="34" charset="0"/>
              <a:cs typeface="Verdana" panose="020B0604030504040204" pitchFamily="34" charset="0"/>
            </a:endParaRPr>
          </a:p>
        </p:txBody>
      </p:sp>
      <p:sp>
        <p:nvSpPr>
          <p:cNvPr id="6147" name="Text Box 5"/>
          <p:cNvSpPr txBox="1">
            <a:spLocks noChangeArrowheads="1"/>
          </p:cNvSpPr>
          <p:nvPr/>
        </p:nvSpPr>
        <p:spPr bwMode="auto">
          <a:xfrm>
            <a:off x="395288" y="260350"/>
            <a:ext cx="8280400" cy="396875"/>
          </a:xfrm>
          <a:prstGeom prst="rect">
            <a:avLst/>
          </a:prstGeom>
          <a:solidFill>
            <a:srgbClr val="DD402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FR" altLang="fr-FR"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ACHATS</a:t>
            </a:r>
            <a:endParaRPr lang="fr-FR" altLang="fr-FR"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3" name="Rectangle 2"/>
          <p:cNvSpPr/>
          <p:nvPr/>
        </p:nvSpPr>
        <p:spPr>
          <a:xfrm>
            <a:off x="395288" y="1772816"/>
            <a:ext cx="8280400" cy="954107"/>
          </a:xfrm>
          <a:prstGeom prst="rect">
            <a:avLst/>
          </a:prstGeom>
        </p:spPr>
        <p:txBody>
          <a:bodyPr wrap="square">
            <a:spAutoFit/>
          </a:bodyPr>
          <a:lstStyle/>
          <a:p>
            <a:endParaRPr lang="fr-FR" sz="1400" dirty="0">
              <a:latin typeface="Verdana" panose="020B0604030504040204" pitchFamily="34" charset="0"/>
              <a:ea typeface="Verdana" panose="020B0604030504040204" pitchFamily="34" charset="0"/>
              <a:cs typeface="Verdana" panose="020B0604030504040204" pitchFamily="34" charset="0"/>
            </a:endParaRPr>
          </a:p>
          <a:p>
            <a:endParaRPr lang="fr-FR" sz="1400" dirty="0" smtClean="0">
              <a:latin typeface="Verdana" panose="020B0604030504040204" pitchFamily="34" charset="0"/>
              <a:ea typeface="Verdana" panose="020B0604030504040204" pitchFamily="34" charset="0"/>
              <a:cs typeface="Verdana" panose="020B0604030504040204" pitchFamily="34" charset="0"/>
            </a:endParaRPr>
          </a:p>
          <a:p>
            <a:endParaRPr lang="fr-FR" sz="1400" dirty="0">
              <a:latin typeface="Verdana" panose="020B0604030504040204" pitchFamily="34" charset="0"/>
              <a:ea typeface="Verdana" panose="020B0604030504040204" pitchFamily="34" charset="0"/>
              <a:cs typeface="Verdana" panose="020B0604030504040204" pitchFamily="34" charset="0"/>
            </a:endParaRPr>
          </a:p>
          <a:p>
            <a:endParaRPr lang="fr-FR" sz="1400"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2" name="Tableau 1"/>
          <p:cNvGraphicFramePr>
            <a:graphicFrameLocks noGrp="1"/>
          </p:cNvGraphicFramePr>
          <p:nvPr>
            <p:extLst>
              <p:ext uri="{D42A27DB-BD31-4B8C-83A1-F6EECF244321}">
                <p14:modId xmlns:p14="http://schemas.microsoft.com/office/powerpoint/2010/main" val="3175363989"/>
              </p:ext>
            </p:extLst>
          </p:nvPr>
        </p:nvGraphicFramePr>
        <p:xfrm>
          <a:off x="1233488" y="1365176"/>
          <a:ext cx="6553200" cy="1209675"/>
        </p:xfrm>
        <a:graphic>
          <a:graphicData uri="http://schemas.openxmlformats.org/drawingml/2006/table">
            <a:tbl>
              <a:tblPr/>
              <a:tblGrid>
                <a:gridCol w="964733">
                  <a:extLst>
                    <a:ext uri="{9D8B030D-6E8A-4147-A177-3AD203B41FA5}">
                      <a16:colId xmlns:a16="http://schemas.microsoft.com/office/drawing/2014/main" val="1523356009"/>
                    </a:ext>
                  </a:extLst>
                </a:gridCol>
                <a:gridCol w="1275732">
                  <a:extLst>
                    <a:ext uri="{9D8B030D-6E8A-4147-A177-3AD203B41FA5}">
                      <a16:colId xmlns:a16="http://schemas.microsoft.com/office/drawing/2014/main" val="2827266531"/>
                    </a:ext>
                  </a:extLst>
                </a:gridCol>
                <a:gridCol w="952039">
                  <a:extLst>
                    <a:ext uri="{9D8B030D-6E8A-4147-A177-3AD203B41FA5}">
                      <a16:colId xmlns:a16="http://schemas.microsoft.com/office/drawing/2014/main" val="1183411130"/>
                    </a:ext>
                  </a:extLst>
                </a:gridCol>
                <a:gridCol w="1018681">
                  <a:extLst>
                    <a:ext uri="{9D8B030D-6E8A-4147-A177-3AD203B41FA5}">
                      <a16:colId xmlns:a16="http://schemas.microsoft.com/office/drawing/2014/main" val="2536763941"/>
                    </a:ext>
                  </a:extLst>
                </a:gridCol>
                <a:gridCol w="1323334">
                  <a:extLst>
                    <a:ext uri="{9D8B030D-6E8A-4147-A177-3AD203B41FA5}">
                      <a16:colId xmlns:a16="http://schemas.microsoft.com/office/drawing/2014/main" val="3473195114"/>
                    </a:ext>
                  </a:extLst>
                </a:gridCol>
                <a:gridCol w="1018681">
                  <a:extLst>
                    <a:ext uri="{9D8B030D-6E8A-4147-A177-3AD203B41FA5}">
                      <a16:colId xmlns:a16="http://schemas.microsoft.com/office/drawing/2014/main" val="2296462022"/>
                    </a:ext>
                  </a:extLst>
                </a:gridCol>
              </a:tblGrid>
              <a:tr h="314325">
                <a:tc gridSpan="6">
                  <a:txBody>
                    <a:bodyPr/>
                    <a:lstStyle/>
                    <a:p>
                      <a:pPr algn="ctr" fontAlgn="b"/>
                      <a:r>
                        <a:rPr lang="fr-FR" sz="1100" b="1" i="0" u="none" strike="noStrike">
                          <a:solidFill>
                            <a:srgbClr val="000000"/>
                          </a:solidFill>
                          <a:effectLst/>
                          <a:latin typeface="Calibri" panose="020F0502020204030204" pitchFamily="34" charset="0"/>
                        </a:rPr>
                        <a:t>INFORMATIQUE - TELECOMMUNICATIONS - AUDIOVISUEL</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97980625"/>
                  </a:ext>
                </a:extLst>
              </a:tr>
              <a:tr h="200025">
                <a:tc>
                  <a:txBody>
                    <a:bodyPr/>
                    <a:lstStyle/>
                    <a:p>
                      <a:pPr algn="l" fontAlgn="b"/>
                      <a:r>
                        <a:rPr lang="fr-FR"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100" b="1" i="0" u="none" strike="noStrike">
                          <a:solidFill>
                            <a:srgbClr val="000000"/>
                          </a:solidFill>
                          <a:effectLst/>
                          <a:latin typeface="Calibri" panose="020F0502020204030204" pitchFamily="34" charset="0"/>
                        </a:rPr>
                        <a:t>2017</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100" b="1" i="0" u="none" strike="noStrike">
                          <a:solidFill>
                            <a:srgbClr val="000000"/>
                          </a:solidFill>
                          <a:effectLst/>
                          <a:latin typeface="Calibri" panose="020F0502020204030204" pitchFamily="34" charset="0"/>
                        </a:rPr>
                        <a:t>2018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100" b="1" i="0" u="none" strike="noStrike">
                          <a:solidFill>
                            <a:srgbClr val="000000"/>
                          </a:solidFill>
                          <a:effectLst/>
                          <a:latin typeface="Calibri" panose="020F0502020204030204" pitchFamily="34" charset="0"/>
                        </a:rPr>
                        <a:t>2019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100" b="1" i="0" u="none" strike="noStrike">
                          <a:solidFill>
                            <a:srgbClr val="000000"/>
                          </a:solidFill>
                          <a:effectLst/>
                          <a:latin typeface="Calibri" panose="020F0502020204030204" pitchFamily="34" charset="0"/>
                        </a:rPr>
                        <a:t>2020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100" b="1" i="0" u="none" strike="noStrike">
                          <a:solidFill>
                            <a:srgbClr val="000000"/>
                          </a:solidFill>
                          <a:effectLst/>
                          <a:latin typeface="Calibri" panose="020F0502020204030204" pitchFamily="34" charset="0"/>
                        </a:rPr>
                        <a:t>2021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55315774"/>
                  </a:ext>
                </a:extLst>
              </a:tr>
              <a:tr h="190500">
                <a:tc>
                  <a:txBody>
                    <a:bodyPr/>
                    <a:lstStyle/>
                    <a:p>
                      <a:pPr algn="l" fontAlgn="b"/>
                      <a:r>
                        <a:rPr lang="fr-FR" sz="1100" b="0" i="0" u="none" strike="noStrike">
                          <a:solidFill>
                            <a:srgbClr val="000000"/>
                          </a:solidFill>
                          <a:effectLst/>
                          <a:latin typeface="Calibri" panose="020F0502020204030204" pitchFamily="34" charset="0"/>
                        </a:rPr>
                        <a:t>Marchés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panose="020F0502020204030204" pitchFamily="34" charset="0"/>
                        </a:rPr>
                        <a:t>            </a:t>
                      </a:r>
                      <a:r>
                        <a:rPr lang="fr-FR" sz="1100" b="0" i="0" u="none" strike="noStrike" dirty="0" smtClean="0">
                          <a:solidFill>
                            <a:srgbClr val="000000"/>
                          </a:solidFill>
                          <a:effectLst/>
                          <a:latin typeface="Calibri" panose="020F0502020204030204" pitchFamily="34" charset="0"/>
                        </a:rPr>
                        <a:t>2 </a:t>
                      </a:r>
                      <a:r>
                        <a:rPr lang="fr-FR" sz="1100" b="0" i="0" u="none" strike="noStrike" dirty="0">
                          <a:solidFill>
                            <a:srgbClr val="000000"/>
                          </a:solidFill>
                          <a:effectLst/>
                          <a:latin typeface="Calibri" panose="020F0502020204030204" pitchFamily="34" charset="0"/>
                        </a:rPr>
                        <a:t>738 395,66 €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panose="020F0502020204030204" pitchFamily="34" charset="0"/>
                        </a:rPr>
                        <a:t>  </a:t>
                      </a:r>
                      <a:r>
                        <a:rPr lang="fr-FR" sz="1100" b="0" i="0" u="none" strike="noStrike" dirty="0" smtClean="0">
                          <a:solidFill>
                            <a:srgbClr val="000000"/>
                          </a:solidFill>
                          <a:effectLst/>
                          <a:latin typeface="Calibri" panose="020F0502020204030204" pitchFamily="34" charset="0"/>
                        </a:rPr>
                        <a:t>2 </a:t>
                      </a:r>
                      <a:r>
                        <a:rPr lang="fr-FR" sz="1100" b="0" i="0" u="none" strike="noStrike" dirty="0">
                          <a:solidFill>
                            <a:srgbClr val="000000"/>
                          </a:solidFill>
                          <a:effectLst/>
                          <a:latin typeface="Calibri" panose="020F0502020204030204" pitchFamily="34" charset="0"/>
                        </a:rPr>
                        <a:t>861 793,13 €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panose="020F0502020204030204" pitchFamily="34" charset="0"/>
                        </a:rPr>
                        <a:t>    </a:t>
                      </a:r>
                      <a:r>
                        <a:rPr lang="fr-FR" sz="1100" b="0" i="0" u="none" strike="noStrike" dirty="0" smtClean="0">
                          <a:solidFill>
                            <a:srgbClr val="000000"/>
                          </a:solidFill>
                          <a:effectLst/>
                          <a:latin typeface="Calibri" panose="020F0502020204030204" pitchFamily="34" charset="0"/>
                        </a:rPr>
                        <a:t>4 </a:t>
                      </a:r>
                      <a:r>
                        <a:rPr lang="fr-FR" sz="1100" b="0" i="0" u="none" strike="noStrike" dirty="0">
                          <a:solidFill>
                            <a:srgbClr val="000000"/>
                          </a:solidFill>
                          <a:effectLst/>
                          <a:latin typeface="Calibri" panose="020F0502020204030204" pitchFamily="34" charset="0"/>
                        </a:rPr>
                        <a:t>082 695,89 €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panose="020F0502020204030204" pitchFamily="34" charset="0"/>
                        </a:rPr>
                        <a:t>              </a:t>
                      </a:r>
                      <a:r>
                        <a:rPr lang="fr-FR" sz="1100" b="0" i="0" u="none" strike="noStrike" dirty="0" smtClean="0">
                          <a:solidFill>
                            <a:srgbClr val="000000"/>
                          </a:solidFill>
                          <a:effectLst/>
                          <a:latin typeface="Calibri" panose="020F0502020204030204" pitchFamily="34" charset="0"/>
                        </a:rPr>
                        <a:t>3 </a:t>
                      </a:r>
                      <a:r>
                        <a:rPr lang="fr-FR" sz="1100" b="0" i="0" u="none" strike="noStrike" dirty="0">
                          <a:solidFill>
                            <a:srgbClr val="000000"/>
                          </a:solidFill>
                          <a:effectLst/>
                          <a:latin typeface="Calibri" panose="020F0502020204030204" pitchFamily="34" charset="0"/>
                        </a:rPr>
                        <a:t>073 083,31 €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900" b="0" i="0" u="none" strike="noStrike">
                          <a:solidFill>
                            <a:srgbClr val="333333"/>
                          </a:solidFill>
                          <a:effectLst/>
                          <a:latin typeface="Arial" panose="020B0604020202020204" pitchFamily="34" charset="0"/>
                        </a:rPr>
                        <a:t>     2 707 417,45 €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81088127"/>
                  </a:ext>
                </a:extLst>
              </a:tr>
              <a:tr h="190500">
                <a:tc>
                  <a:txBody>
                    <a:bodyPr/>
                    <a:lstStyle/>
                    <a:p>
                      <a:pPr algn="l" fontAlgn="b"/>
                      <a:r>
                        <a:rPr lang="fr-FR" sz="1100" b="0" i="0" u="none" strike="noStrike">
                          <a:solidFill>
                            <a:srgbClr val="000000"/>
                          </a:solidFill>
                          <a:effectLst/>
                          <a:latin typeface="Calibri" panose="020F0502020204030204" pitchFamily="34" charset="0"/>
                        </a:rPr>
                        <a:t>Hors marchés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panose="020F0502020204030204" pitchFamily="34" charset="0"/>
                        </a:rPr>
                        <a:t>              </a:t>
                      </a:r>
                      <a:r>
                        <a:rPr lang="fr-FR" sz="1100" b="0" i="0" u="none" strike="noStrike" dirty="0" smtClean="0">
                          <a:solidFill>
                            <a:srgbClr val="000000"/>
                          </a:solidFill>
                          <a:effectLst/>
                          <a:latin typeface="Calibri" panose="020F0502020204030204" pitchFamily="34" charset="0"/>
                        </a:rPr>
                        <a:t>  </a:t>
                      </a:r>
                      <a:r>
                        <a:rPr lang="fr-FR" sz="1100" b="0" i="0" u="none" strike="noStrike" dirty="0">
                          <a:solidFill>
                            <a:srgbClr val="000000"/>
                          </a:solidFill>
                          <a:effectLst/>
                          <a:latin typeface="Calibri" panose="020F0502020204030204" pitchFamily="34" charset="0"/>
                        </a:rPr>
                        <a:t>995 873,32 €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670 231,49 €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757 606,73 €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panose="020F0502020204030204" pitchFamily="34" charset="0"/>
                        </a:rPr>
                        <a:t>             </a:t>
                      </a:r>
                      <a:r>
                        <a:rPr lang="fr-FR" sz="1100" b="0" i="0" u="none" strike="noStrike" dirty="0" smtClean="0">
                          <a:solidFill>
                            <a:srgbClr val="000000"/>
                          </a:solidFill>
                          <a:effectLst/>
                          <a:latin typeface="Calibri" panose="020F0502020204030204" pitchFamily="34" charset="0"/>
                        </a:rPr>
                        <a:t>    </a:t>
                      </a:r>
                      <a:r>
                        <a:rPr lang="fr-FR" sz="1100" b="0" i="0" u="none" strike="noStrike" dirty="0">
                          <a:solidFill>
                            <a:srgbClr val="000000"/>
                          </a:solidFill>
                          <a:effectLst/>
                          <a:latin typeface="Calibri" panose="020F0502020204030204" pitchFamily="34" charset="0"/>
                        </a:rPr>
                        <a:t>769 139,76 €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621 142,78 €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6725115"/>
                  </a:ext>
                </a:extLst>
              </a:tr>
              <a:tr h="314325">
                <a:tc>
                  <a:txBody>
                    <a:bodyPr/>
                    <a:lstStyle/>
                    <a:p>
                      <a:pPr algn="l" fontAlgn="ctr"/>
                      <a:r>
                        <a:rPr lang="fr-FR" sz="1100" b="0" i="0" u="none" strike="noStrike">
                          <a:solidFill>
                            <a:srgbClr val="000000"/>
                          </a:solidFill>
                          <a:effectLst/>
                          <a:latin typeface="Calibri" panose="020F0502020204030204" pitchFamily="34" charset="0"/>
                        </a:rPr>
                        <a:t>Total dépenses</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900" b="0" i="0" u="none" strike="noStrike">
                          <a:solidFill>
                            <a:srgbClr val="333333"/>
                          </a:solidFill>
                          <a:effectLst/>
                          <a:latin typeface="Arial" panose="020B0604020202020204" pitchFamily="34" charset="0"/>
                        </a:rPr>
                        <a:t>              3 734 268,98 €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1100" b="0" i="0" u="none" strike="noStrike" dirty="0">
                          <a:solidFill>
                            <a:srgbClr val="000000"/>
                          </a:solidFill>
                          <a:effectLst/>
                          <a:latin typeface="Calibri" panose="020F0502020204030204" pitchFamily="34" charset="0"/>
                        </a:rPr>
                        <a:t>  </a:t>
                      </a:r>
                      <a:r>
                        <a:rPr lang="fr-FR" sz="1100" b="0" i="0" u="none" strike="noStrike" dirty="0" smtClean="0">
                          <a:solidFill>
                            <a:srgbClr val="000000"/>
                          </a:solidFill>
                          <a:effectLst/>
                          <a:latin typeface="Calibri" panose="020F0502020204030204" pitchFamily="34" charset="0"/>
                        </a:rPr>
                        <a:t>3 </a:t>
                      </a:r>
                      <a:r>
                        <a:rPr lang="fr-FR" sz="1100" b="0" i="0" u="none" strike="noStrike" dirty="0">
                          <a:solidFill>
                            <a:srgbClr val="000000"/>
                          </a:solidFill>
                          <a:effectLst/>
                          <a:latin typeface="Calibri" panose="020F0502020204030204" pitchFamily="34" charset="0"/>
                        </a:rPr>
                        <a:t>532 024,62 €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panose="020F0502020204030204" pitchFamily="34" charset="0"/>
                        </a:rPr>
                        <a:t>    </a:t>
                      </a:r>
                      <a:r>
                        <a:rPr lang="fr-FR" sz="1100" b="0" i="0" u="none" strike="noStrike" dirty="0" smtClean="0">
                          <a:solidFill>
                            <a:srgbClr val="000000"/>
                          </a:solidFill>
                          <a:effectLst/>
                          <a:latin typeface="Calibri" panose="020F0502020204030204" pitchFamily="34" charset="0"/>
                        </a:rPr>
                        <a:t>4 </a:t>
                      </a:r>
                      <a:r>
                        <a:rPr lang="fr-FR" sz="1100" b="0" i="0" u="none" strike="noStrike" dirty="0">
                          <a:solidFill>
                            <a:srgbClr val="000000"/>
                          </a:solidFill>
                          <a:effectLst/>
                          <a:latin typeface="Calibri" panose="020F0502020204030204" pitchFamily="34" charset="0"/>
                        </a:rPr>
                        <a:t>840 302,62 €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panose="020F0502020204030204" pitchFamily="34" charset="0"/>
                        </a:rPr>
                        <a:t>           </a:t>
                      </a:r>
                      <a:r>
                        <a:rPr lang="fr-FR" sz="1100" b="0" i="0" u="none" strike="noStrike" dirty="0" smtClean="0">
                          <a:solidFill>
                            <a:srgbClr val="000000"/>
                          </a:solidFill>
                          <a:effectLst/>
                          <a:latin typeface="Calibri" panose="020F0502020204030204" pitchFamily="34" charset="0"/>
                        </a:rPr>
                        <a:t>   </a:t>
                      </a:r>
                      <a:r>
                        <a:rPr lang="fr-FR" sz="1100" b="0" i="0" u="none" strike="noStrike" dirty="0">
                          <a:solidFill>
                            <a:srgbClr val="000000"/>
                          </a:solidFill>
                          <a:effectLst/>
                          <a:latin typeface="Calibri" panose="020F0502020204030204" pitchFamily="34" charset="0"/>
                        </a:rPr>
                        <a:t>3 842 223,07 €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panose="020F0502020204030204" pitchFamily="34" charset="0"/>
                        </a:rPr>
                        <a:t>   </a:t>
                      </a:r>
                      <a:r>
                        <a:rPr lang="fr-FR" sz="1100" b="0" i="0" u="none" strike="noStrike" dirty="0" smtClean="0">
                          <a:solidFill>
                            <a:srgbClr val="000000"/>
                          </a:solidFill>
                          <a:effectLst/>
                          <a:latin typeface="Calibri" panose="020F0502020204030204" pitchFamily="34" charset="0"/>
                        </a:rPr>
                        <a:t> </a:t>
                      </a:r>
                      <a:r>
                        <a:rPr lang="fr-FR" sz="1100" b="0" i="0" u="none" strike="noStrike" dirty="0">
                          <a:solidFill>
                            <a:srgbClr val="000000"/>
                          </a:solidFill>
                          <a:effectLst/>
                          <a:latin typeface="Calibri" panose="020F0502020204030204" pitchFamily="34" charset="0"/>
                        </a:rPr>
                        <a:t>3 328 560,23 €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63552478"/>
                  </a:ext>
                </a:extLst>
              </a:tr>
            </a:tbl>
          </a:graphicData>
        </a:graphic>
      </p:graphicFrame>
      <p:pic>
        <p:nvPicPr>
          <p:cNvPr id="4" name="Image 3"/>
          <p:cNvPicPr>
            <a:picLocks noChangeAspect="1"/>
          </p:cNvPicPr>
          <p:nvPr/>
        </p:nvPicPr>
        <p:blipFill>
          <a:blip r:embed="rId3"/>
          <a:stretch>
            <a:fillRect/>
          </a:stretch>
        </p:blipFill>
        <p:spPr>
          <a:xfrm>
            <a:off x="1979712" y="3080485"/>
            <a:ext cx="5432007" cy="2743438"/>
          </a:xfrm>
          <a:prstGeom prst="rect">
            <a:avLst/>
          </a:prstGeom>
        </p:spPr>
      </p:pic>
    </p:spTree>
    <p:extLst>
      <p:ext uri="{BB962C8B-B14F-4D97-AF65-F5344CB8AC3E}">
        <p14:creationId xmlns:p14="http://schemas.microsoft.com/office/powerpoint/2010/main" val="22376170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5"/>
          <p:cNvSpPr txBox="1">
            <a:spLocks noChangeArrowheads="1"/>
          </p:cNvSpPr>
          <p:nvPr/>
        </p:nvSpPr>
        <p:spPr bwMode="auto">
          <a:xfrm>
            <a:off x="395288" y="260350"/>
            <a:ext cx="8280400" cy="396875"/>
          </a:xfrm>
          <a:prstGeom prst="rect">
            <a:avLst/>
          </a:prstGeom>
          <a:solidFill>
            <a:srgbClr val="DD402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FR" altLang="fr-FR"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ACHATS</a:t>
            </a:r>
            <a:endParaRPr lang="fr-FR" altLang="fr-FR"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3" name="Rectangle 2"/>
          <p:cNvSpPr/>
          <p:nvPr/>
        </p:nvSpPr>
        <p:spPr>
          <a:xfrm>
            <a:off x="395288" y="1772816"/>
            <a:ext cx="8280400" cy="954107"/>
          </a:xfrm>
          <a:prstGeom prst="rect">
            <a:avLst/>
          </a:prstGeom>
        </p:spPr>
        <p:txBody>
          <a:bodyPr wrap="square">
            <a:spAutoFit/>
          </a:bodyPr>
          <a:lstStyle/>
          <a:p>
            <a:endParaRPr lang="fr-FR" sz="1400" dirty="0">
              <a:latin typeface="Verdana" panose="020B0604030504040204" pitchFamily="34" charset="0"/>
              <a:ea typeface="Verdana" panose="020B0604030504040204" pitchFamily="34" charset="0"/>
              <a:cs typeface="Verdana" panose="020B0604030504040204" pitchFamily="34" charset="0"/>
            </a:endParaRPr>
          </a:p>
          <a:p>
            <a:endParaRPr lang="fr-FR" sz="1400" dirty="0" smtClean="0">
              <a:latin typeface="Verdana" panose="020B0604030504040204" pitchFamily="34" charset="0"/>
              <a:ea typeface="Verdana" panose="020B0604030504040204" pitchFamily="34" charset="0"/>
              <a:cs typeface="Verdana" panose="020B0604030504040204" pitchFamily="34" charset="0"/>
            </a:endParaRPr>
          </a:p>
          <a:p>
            <a:endParaRPr lang="fr-FR" sz="1400" dirty="0">
              <a:latin typeface="Verdana" panose="020B0604030504040204" pitchFamily="34" charset="0"/>
              <a:ea typeface="Verdana" panose="020B0604030504040204" pitchFamily="34" charset="0"/>
              <a:cs typeface="Verdana" panose="020B0604030504040204" pitchFamily="34" charset="0"/>
            </a:endParaRPr>
          </a:p>
          <a:p>
            <a:endParaRPr lang="fr-FR" sz="1400"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2" name="Tableau 1"/>
          <p:cNvGraphicFramePr>
            <a:graphicFrameLocks noGrp="1"/>
          </p:cNvGraphicFramePr>
          <p:nvPr>
            <p:extLst>
              <p:ext uri="{D42A27DB-BD31-4B8C-83A1-F6EECF244321}">
                <p14:modId xmlns:p14="http://schemas.microsoft.com/office/powerpoint/2010/main" val="997949485"/>
              </p:ext>
            </p:extLst>
          </p:nvPr>
        </p:nvGraphicFramePr>
        <p:xfrm>
          <a:off x="899592" y="1196752"/>
          <a:ext cx="6934200" cy="3456385"/>
        </p:xfrm>
        <a:graphic>
          <a:graphicData uri="http://schemas.openxmlformats.org/drawingml/2006/table">
            <a:tbl>
              <a:tblPr/>
              <a:tblGrid>
                <a:gridCol w="381000">
                  <a:extLst>
                    <a:ext uri="{9D8B030D-6E8A-4147-A177-3AD203B41FA5}">
                      <a16:colId xmlns:a16="http://schemas.microsoft.com/office/drawing/2014/main" val="257600980"/>
                    </a:ext>
                  </a:extLst>
                </a:gridCol>
                <a:gridCol w="4686300">
                  <a:extLst>
                    <a:ext uri="{9D8B030D-6E8A-4147-A177-3AD203B41FA5}">
                      <a16:colId xmlns:a16="http://schemas.microsoft.com/office/drawing/2014/main" val="1935325527"/>
                    </a:ext>
                  </a:extLst>
                </a:gridCol>
                <a:gridCol w="1104900">
                  <a:extLst>
                    <a:ext uri="{9D8B030D-6E8A-4147-A177-3AD203B41FA5}">
                      <a16:colId xmlns:a16="http://schemas.microsoft.com/office/drawing/2014/main" val="3014544783"/>
                    </a:ext>
                  </a:extLst>
                </a:gridCol>
                <a:gridCol w="762000">
                  <a:extLst>
                    <a:ext uri="{9D8B030D-6E8A-4147-A177-3AD203B41FA5}">
                      <a16:colId xmlns:a16="http://schemas.microsoft.com/office/drawing/2014/main" val="3394879877"/>
                    </a:ext>
                  </a:extLst>
                </a:gridCol>
              </a:tblGrid>
              <a:tr h="218620">
                <a:tc gridSpan="4">
                  <a:txBody>
                    <a:bodyPr/>
                    <a:lstStyle/>
                    <a:p>
                      <a:pPr algn="ctr" fontAlgn="b"/>
                      <a:r>
                        <a:rPr lang="fr-FR" sz="1100" b="1" i="0" u="none" strike="noStrike">
                          <a:solidFill>
                            <a:srgbClr val="000000"/>
                          </a:solidFill>
                          <a:effectLst/>
                          <a:latin typeface="Calibri" panose="020F0502020204030204" pitchFamily="34" charset="0"/>
                        </a:rPr>
                        <a:t>FAMILLE I : INFORMATIQUE TELECOMMUNICATIONS AUDIOVISUEL</a:t>
                      </a:r>
                    </a:p>
                  </a:txBody>
                  <a:tcPr marL="9525" marR="9525" marT="9525" marB="0" anchor="b">
                    <a:lnL>
                      <a:noFill/>
                    </a:lnL>
                    <a:lnR>
                      <a:noFill/>
                    </a:lnR>
                    <a:lnT>
                      <a:noFill/>
                    </a:lnT>
                    <a:lnB>
                      <a:noFill/>
                    </a:lnB>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436367115"/>
                  </a:ext>
                </a:extLst>
              </a:tr>
              <a:tr h="218620">
                <a:tc>
                  <a:txBody>
                    <a:bodyPr/>
                    <a:lstStyle/>
                    <a:p>
                      <a:pPr algn="l" fontAlgn="b"/>
                      <a:endParaRPr lang="fr-FR"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fr-FR"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fr-FR"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fr-FR"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28269964"/>
                  </a:ext>
                </a:extLst>
              </a:tr>
              <a:tr h="218620">
                <a:tc>
                  <a:txBody>
                    <a:bodyPr/>
                    <a:lstStyle/>
                    <a:p>
                      <a:pPr algn="l" fontAlgn="b"/>
                      <a:r>
                        <a:rPr lang="fr-FR"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100" b="1" i="0" u="none" strike="noStrike">
                          <a:solidFill>
                            <a:srgbClr val="000000"/>
                          </a:solidFill>
                          <a:effectLst/>
                          <a:latin typeface="Calibri" panose="020F0502020204030204" pitchFamily="34" charset="0"/>
                        </a:rPr>
                        <a:t>Montants en € HT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100" b="1" i="0" u="none" strike="noStrike">
                          <a:solidFill>
                            <a:srgbClr val="000000"/>
                          </a:solidFill>
                          <a:effectLst/>
                          <a:latin typeface="Calibri" panose="020F0502020204030204" pitchFamily="34" charset="0"/>
                        </a:rPr>
                        <a: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57623191"/>
                  </a:ext>
                </a:extLst>
              </a:tr>
              <a:tr h="437241">
                <a:tc>
                  <a:txBody>
                    <a:bodyPr/>
                    <a:lstStyle/>
                    <a:p>
                      <a:pPr algn="l" fontAlgn="b"/>
                      <a:r>
                        <a:rPr lang="fr-FR" sz="1100" b="0" i="0" u="none" strike="noStrike">
                          <a:solidFill>
                            <a:srgbClr val="000000"/>
                          </a:solidFill>
                          <a:effectLst/>
                          <a:latin typeface="Calibri" panose="020F0502020204030204" pitchFamily="34" charset="0"/>
                        </a:rPr>
                        <a:t>IA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Informatique : équipement, consommables et pièces détachées pour l'informatique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panose="020F0502020204030204" pitchFamily="34" charset="0"/>
                        </a:rPr>
                        <a:t>      </a:t>
                      </a:r>
                      <a:r>
                        <a:rPr lang="fr-FR" sz="1100" b="0" i="0" u="none" strike="noStrike" dirty="0" smtClean="0">
                          <a:solidFill>
                            <a:srgbClr val="000000"/>
                          </a:solidFill>
                          <a:effectLst/>
                          <a:latin typeface="Calibri" panose="020F0502020204030204" pitchFamily="34" charset="0"/>
                        </a:rPr>
                        <a:t> </a:t>
                      </a:r>
                      <a:r>
                        <a:rPr lang="fr-FR" sz="1100" b="0" i="0" u="none" strike="noStrike" dirty="0">
                          <a:solidFill>
                            <a:srgbClr val="000000"/>
                          </a:solidFill>
                          <a:effectLst/>
                          <a:latin typeface="Calibri" panose="020F0502020204030204" pitchFamily="34" charset="0"/>
                        </a:rPr>
                        <a:t>1 705 275,93 €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panose="020F0502020204030204" pitchFamily="34" charset="0"/>
                        </a:rPr>
                        <a:t>51,2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9066624"/>
                  </a:ext>
                </a:extLst>
              </a:tr>
              <a:tr h="218620">
                <a:tc>
                  <a:txBody>
                    <a:bodyPr/>
                    <a:lstStyle/>
                    <a:p>
                      <a:pPr algn="l" fontAlgn="b"/>
                      <a:r>
                        <a:rPr lang="fr-FR" sz="1100" b="0" i="0" u="none" strike="noStrike">
                          <a:solidFill>
                            <a:srgbClr val="000000"/>
                          </a:solidFill>
                          <a:effectLst/>
                          <a:latin typeface="Calibri" panose="020F0502020204030204" pitchFamily="34" charset="0"/>
                        </a:rPr>
                        <a:t>IB</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Informatique : logiciels standards et spécifiques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panose="020F0502020204030204" pitchFamily="34" charset="0"/>
                        </a:rPr>
                        <a:t>        </a:t>
                      </a:r>
                      <a:r>
                        <a:rPr lang="fr-FR" sz="1100" b="0" i="0" u="none" strike="noStrike" dirty="0" smtClean="0">
                          <a:solidFill>
                            <a:srgbClr val="000000"/>
                          </a:solidFill>
                          <a:effectLst/>
                          <a:latin typeface="Calibri" panose="020F0502020204030204" pitchFamily="34" charset="0"/>
                        </a:rPr>
                        <a:t>  </a:t>
                      </a:r>
                      <a:r>
                        <a:rPr lang="fr-FR" sz="1100" b="0" i="0" u="none" strike="noStrike" dirty="0">
                          <a:solidFill>
                            <a:srgbClr val="000000"/>
                          </a:solidFill>
                          <a:effectLst/>
                          <a:latin typeface="Calibri" panose="020F0502020204030204" pitchFamily="34" charset="0"/>
                        </a:rPr>
                        <a:t>783 837,69 €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panose="020F0502020204030204" pitchFamily="34" charset="0"/>
                        </a:rPr>
                        <a:t>23,5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7515441"/>
                  </a:ext>
                </a:extLst>
              </a:tr>
              <a:tr h="395703">
                <a:tc>
                  <a:txBody>
                    <a:bodyPr/>
                    <a:lstStyle/>
                    <a:p>
                      <a:pPr algn="l" fontAlgn="b"/>
                      <a:r>
                        <a:rPr lang="fr-FR" sz="1100" b="0" i="0" u="none" strike="noStrike">
                          <a:solidFill>
                            <a:srgbClr val="000000"/>
                          </a:solidFill>
                          <a:effectLst/>
                          <a:latin typeface="Calibri" panose="020F0502020204030204" pitchFamily="34" charset="0"/>
                        </a:rPr>
                        <a:t>IC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Informatique : maintenance, entretien et réparation des équipements informatiques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panose="020F0502020204030204" pitchFamily="34" charset="0"/>
                        </a:rPr>
                        <a:t>           </a:t>
                      </a:r>
                      <a:r>
                        <a:rPr lang="fr-FR" sz="1100" b="0" i="0" u="none" strike="noStrike" dirty="0" smtClean="0">
                          <a:solidFill>
                            <a:srgbClr val="000000"/>
                          </a:solidFill>
                          <a:effectLst/>
                          <a:latin typeface="Calibri" panose="020F0502020204030204" pitchFamily="34" charset="0"/>
                        </a:rPr>
                        <a:t>  </a:t>
                      </a:r>
                      <a:r>
                        <a:rPr lang="fr-FR" sz="1100" b="0" i="0" u="none" strike="noStrike" dirty="0">
                          <a:solidFill>
                            <a:srgbClr val="000000"/>
                          </a:solidFill>
                          <a:effectLst/>
                          <a:latin typeface="Calibri" panose="020F0502020204030204" pitchFamily="34" charset="0"/>
                        </a:rPr>
                        <a:t>60 332,70 €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panose="020F0502020204030204" pitchFamily="34" charset="0"/>
                        </a:rPr>
                        <a:t>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49522391"/>
                  </a:ext>
                </a:extLst>
              </a:tr>
              <a:tr h="218620">
                <a:tc>
                  <a:txBody>
                    <a:bodyPr/>
                    <a:lstStyle/>
                    <a:p>
                      <a:pPr algn="l" fontAlgn="b"/>
                      <a:r>
                        <a:rPr lang="fr-FR" sz="1100" b="0" i="0" u="none" strike="noStrike">
                          <a:solidFill>
                            <a:srgbClr val="000000"/>
                          </a:solidFill>
                          <a:effectLst/>
                          <a:latin typeface="Calibri" panose="020F0502020204030204" pitchFamily="34" charset="0"/>
                        </a:rPr>
                        <a:t>ID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Informatique : services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panose="020F0502020204030204" pitchFamily="34" charset="0"/>
                        </a:rPr>
                        <a:t>           </a:t>
                      </a:r>
                      <a:r>
                        <a:rPr lang="fr-FR" sz="1100" b="0" i="0" u="none" strike="noStrike" dirty="0" smtClean="0">
                          <a:solidFill>
                            <a:srgbClr val="000000"/>
                          </a:solidFill>
                          <a:effectLst/>
                          <a:latin typeface="Calibri" panose="020F0502020204030204" pitchFamily="34" charset="0"/>
                        </a:rPr>
                        <a:t>  </a:t>
                      </a:r>
                      <a:r>
                        <a:rPr lang="fr-FR" sz="1100" b="0" i="0" u="none" strike="noStrike" dirty="0">
                          <a:solidFill>
                            <a:srgbClr val="000000"/>
                          </a:solidFill>
                          <a:effectLst/>
                          <a:latin typeface="Calibri" panose="020F0502020204030204" pitchFamily="34" charset="0"/>
                        </a:rPr>
                        <a:t>87 735,63 €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panose="020F0502020204030204" pitchFamily="34" charset="0"/>
                        </a:rPr>
                        <a:t>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8338427"/>
                  </a:ext>
                </a:extLst>
              </a:tr>
              <a:tr h="218620">
                <a:tc>
                  <a:txBody>
                    <a:bodyPr/>
                    <a:lstStyle/>
                    <a:p>
                      <a:pPr algn="l" fontAlgn="b"/>
                      <a:r>
                        <a:rPr lang="fr-FR" sz="1100" b="0" i="0" u="none" strike="noStrike">
                          <a:solidFill>
                            <a:srgbClr val="000000"/>
                          </a:solidFill>
                          <a:effectLst/>
                          <a:latin typeface="Calibri" panose="020F0502020204030204" pitchFamily="34" charset="0"/>
                        </a:rPr>
                        <a:t>IE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Audiovisuel : équipements, consommables et pièces détachées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panose="020F0502020204030204" pitchFamily="34" charset="0"/>
                        </a:rPr>
                        <a:t>        </a:t>
                      </a:r>
                      <a:r>
                        <a:rPr lang="fr-FR" sz="1100" b="0" i="0" u="none" strike="noStrike" dirty="0" smtClean="0">
                          <a:solidFill>
                            <a:srgbClr val="000000"/>
                          </a:solidFill>
                          <a:effectLst/>
                          <a:latin typeface="Calibri" panose="020F0502020204030204" pitchFamily="34" charset="0"/>
                        </a:rPr>
                        <a:t>  </a:t>
                      </a:r>
                      <a:r>
                        <a:rPr lang="fr-FR" sz="1100" b="0" i="0" u="none" strike="noStrike" dirty="0">
                          <a:solidFill>
                            <a:srgbClr val="000000"/>
                          </a:solidFill>
                          <a:effectLst/>
                          <a:latin typeface="Calibri" panose="020F0502020204030204" pitchFamily="34" charset="0"/>
                        </a:rPr>
                        <a:t>550 430,63 €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panose="020F0502020204030204" pitchFamily="34" charset="0"/>
                        </a:rPr>
                        <a:t>16,5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4976175"/>
                  </a:ext>
                </a:extLst>
              </a:tr>
              <a:tr h="437241">
                <a:tc>
                  <a:txBody>
                    <a:bodyPr/>
                    <a:lstStyle/>
                    <a:p>
                      <a:pPr algn="l" fontAlgn="b"/>
                      <a:r>
                        <a:rPr lang="fr-FR" sz="1100" b="0" i="0" u="none" strike="noStrike">
                          <a:solidFill>
                            <a:srgbClr val="000000"/>
                          </a:solidFill>
                          <a:effectLst/>
                          <a:latin typeface="Calibri" panose="020F0502020204030204" pitchFamily="34" charset="0"/>
                        </a:rPr>
                        <a:t>IF</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Audiovisuel : maintenance, entretien et réparation des équipements audiovisuels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panose="020F0502020204030204" pitchFamily="34" charset="0"/>
                        </a:rPr>
                        <a:t>           </a:t>
                      </a:r>
                      <a:r>
                        <a:rPr lang="fr-FR" sz="1100" b="0" i="0" u="none" strike="noStrike" dirty="0" smtClean="0">
                          <a:solidFill>
                            <a:srgbClr val="000000"/>
                          </a:solidFill>
                          <a:effectLst/>
                          <a:latin typeface="Calibri" panose="020F0502020204030204" pitchFamily="34" charset="0"/>
                        </a:rPr>
                        <a:t>  </a:t>
                      </a:r>
                      <a:r>
                        <a:rPr lang="fr-FR" sz="1100" b="0" i="0" u="none" strike="noStrike" dirty="0">
                          <a:solidFill>
                            <a:srgbClr val="000000"/>
                          </a:solidFill>
                          <a:effectLst/>
                          <a:latin typeface="Calibri" panose="020F0502020204030204" pitchFamily="34" charset="0"/>
                        </a:rPr>
                        <a:t>24 719,84 €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panose="020F0502020204030204" pitchFamily="34" charset="0"/>
                        </a:rPr>
                        <a:t>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7041243"/>
                  </a:ext>
                </a:extLst>
              </a:tr>
              <a:tr h="218620">
                <a:tc>
                  <a:txBody>
                    <a:bodyPr/>
                    <a:lstStyle/>
                    <a:p>
                      <a:pPr algn="l" fontAlgn="b"/>
                      <a:r>
                        <a:rPr lang="fr-FR" sz="1100" b="0" i="0" u="none" strike="noStrike">
                          <a:solidFill>
                            <a:srgbClr val="000000"/>
                          </a:solidFill>
                          <a:effectLst/>
                          <a:latin typeface="Calibri" panose="020F0502020204030204" pitchFamily="34" charset="0"/>
                        </a:rPr>
                        <a:t>IG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Télécommunications : matériel et gros équipements de télécommunication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panose="020F0502020204030204" pitchFamily="34" charset="0"/>
                        </a:rPr>
                        <a:t>            </a:t>
                      </a:r>
                      <a:r>
                        <a:rPr lang="fr-FR" sz="1100" b="0" i="0" u="none" strike="noStrike" dirty="0" smtClean="0">
                          <a:solidFill>
                            <a:srgbClr val="000000"/>
                          </a:solidFill>
                          <a:effectLst/>
                          <a:latin typeface="Calibri" panose="020F0502020204030204" pitchFamily="34" charset="0"/>
                        </a:rPr>
                        <a:t> </a:t>
                      </a:r>
                      <a:r>
                        <a:rPr lang="fr-FR" sz="1100" b="0" i="0" u="none" strike="noStrike" dirty="0">
                          <a:solidFill>
                            <a:srgbClr val="000000"/>
                          </a:solidFill>
                          <a:effectLst/>
                          <a:latin typeface="Calibri" panose="020F0502020204030204" pitchFamily="34" charset="0"/>
                        </a:rPr>
                        <a:t>35 135,43 €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panose="020F0502020204030204" pitchFamily="34" charset="0"/>
                        </a:rPr>
                        <a:t>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85693342"/>
                  </a:ext>
                </a:extLst>
              </a:tr>
              <a:tr h="218620">
                <a:tc>
                  <a:txBody>
                    <a:bodyPr/>
                    <a:lstStyle/>
                    <a:p>
                      <a:pPr algn="l" fontAlgn="b"/>
                      <a:r>
                        <a:rPr lang="fr-FR" sz="1100" b="0" i="0" u="none" strike="noStrike">
                          <a:solidFill>
                            <a:srgbClr val="000000"/>
                          </a:solidFill>
                          <a:effectLst/>
                          <a:latin typeface="Calibri" panose="020F0502020204030204" pitchFamily="34" charset="0"/>
                        </a:rPr>
                        <a:t>IH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Télécommunications : maintenance, entretien et réparation des équipements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panose="020F0502020204030204" pitchFamily="34" charset="0"/>
                        </a:rPr>
                        <a:t>            </a:t>
                      </a:r>
                      <a:r>
                        <a:rPr lang="fr-FR" sz="1100" b="0" i="0" u="none" strike="noStrike" dirty="0" smtClean="0">
                          <a:solidFill>
                            <a:srgbClr val="000000"/>
                          </a:solidFill>
                          <a:effectLst/>
                          <a:latin typeface="Calibri" panose="020F0502020204030204" pitchFamily="34" charset="0"/>
                        </a:rPr>
                        <a:t>   </a:t>
                      </a:r>
                      <a:r>
                        <a:rPr lang="fr-FR" sz="1100" b="0" i="0" u="none" strike="noStrike" dirty="0">
                          <a:solidFill>
                            <a:srgbClr val="000000"/>
                          </a:solidFill>
                          <a:effectLst/>
                          <a:latin typeface="Calibri" panose="020F0502020204030204" pitchFamily="34" charset="0"/>
                        </a:rPr>
                        <a:t>3 382,92 €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panose="020F0502020204030204" pitchFamily="34" charset="0"/>
                        </a:rPr>
                        <a:t>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2106745"/>
                  </a:ext>
                </a:extLst>
              </a:tr>
              <a:tr h="218620">
                <a:tc>
                  <a:txBody>
                    <a:bodyPr/>
                    <a:lstStyle/>
                    <a:p>
                      <a:pPr algn="l" fontAlgn="b"/>
                      <a:r>
                        <a:rPr lang="fr-FR" sz="1100" b="0" i="0" u="none" strike="noStrike">
                          <a:solidFill>
                            <a:srgbClr val="000000"/>
                          </a:solidFill>
                          <a:effectLst/>
                          <a:latin typeface="Calibri" panose="020F0502020204030204" pitchFamily="34" charset="0"/>
                        </a:rPr>
                        <a:t>II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Télécommunications : services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panose="020F0502020204030204" pitchFamily="34" charset="0"/>
                        </a:rPr>
                        <a:t>           </a:t>
                      </a:r>
                      <a:r>
                        <a:rPr lang="fr-FR" sz="1100" b="0" i="0" u="none" strike="noStrike" dirty="0" smtClean="0">
                          <a:solidFill>
                            <a:srgbClr val="000000"/>
                          </a:solidFill>
                          <a:effectLst/>
                          <a:latin typeface="Calibri" panose="020F0502020204030204" pitchFamily="34" charset="0"/>
                        </a:rPr>
                        <a:t>  </a:t>
                      </a:r>
                      <a:r>
                        <a:rPr lang="fr-FR" sz="1100" b="0" i="0" u="none" strike="noStrike" dirty="0">
                          <a:solidFill>
                            <a:srgbClr val="000000"/>
                          </a:solidFill>
                          <a:effectLst/>
                          <a:latin typeface="Calibri" panose="020F0502020204030204" pitchFamily="34" charset="0"/>
                        </a:rPr>
                        <a:t>77 684,54 €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panose="020F0502020204030204" pitchFamily="34" charset="0"/>
                        </a:rPr>
                        <a:t>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32690012"/>
                  </a:ext>
                </a:extLst>
              </a:tr>
              <a:tr h="218620">
                <a:tc>
                  <a:txBody>
                    <a:bodyPr/>
                    <a:lstStyle/>
                    <a:p>
                      <a:pPr algn="l" fontAlgn="b"/>
                      <a:r>
                        <a:rPr lang="fr-FR"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1" i="0" u="none" strike="noStrike" dirty="0">
                          <a:solidFill>
                            <a:srgbClr val="000000"/>
                          </a:solidFill>
                          <a:effectLst/>
                          <a:latin typeface="Calibri" panose="020F0502020204030204" pitchFamily="34" charset="0"/>
                        </a:rPr>
                        <a:t>      </a:t>
                      </a:r>
                      <a:r>
                        <a:rPr lang="fr-FR" sz="1100" b="1" i="0" u="none" strike="noStrike" dirty="0" smtClean="0">
                          <a:solidFill>
                            <a:srgbClr val="000000"/>
                          </a:solidFill>
                          <a:effectLst/>
                          <a:latin typeface="Calibri" panose="020F0502020204030204" pitchFamily="34" charset="0"/>
                        </a:rPr>
                        <a:t> </a:t>
                      </a:r>
                      <a:r>
                        <a:rPr lang="fr-FR" sz="1100" b="1" i="0" u="none" strike="noStrike" dirty="0">
                          <a:solidFill>
                            <a:srgbClr val="000000"/>
                          </a:solidFill>
                          <a:effectLst/>
                          <a:latin typeface="Calibri" panose="020F0502020204030204" pitchFamily="34" charset="0"/>
                        </a:rPr>
                        <a:t>3 328 535,31 €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1" i="0" u="none" strike="noStrike" dirty="0">
                          <a:solidFill>
                            <a:srgbClr val="000000"/>
                          </a:solidFill>
                          <a:effectLst/>
                          <a:latin typeface="Calibri" panose="020F0502020204030204" pitchFamily="34" charset="0"/>
                        </a:rPr>
                        <a:t>100,0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05015029"/>
                  </a:ext>
                </a:extLst>
              </a:tr>
            </a:tbl>
          </a:graphicData>
        </a:graphic>
      </p:graphicFrame>
    </p:spTree>
    <p:extLst>
      <p:ext uri="{BB962C8B-B14F-4D97-AF65-F5344CB8AC3E}">
        <p14:creationId xmlns:p14="http://schemas.microsoft.com/office/powerpoint/2010/main" val="33928295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5"/>
          <p:cNvSpPr txBox="1">
            <a:spLocks noChangeArrowheads="1"/>
          </p:cNvSpPr>
          <p:nvPr/>
        </p:nvSpPr>
        <p:spPr bwMode="auto">
          <a:xfrm>
            <a:off x="395288" y="260350"/>
            <a:ext cx="8280400" cy="396875"/>
          </a:xfrm>
          <a:prstGeom prst="rect">
            <a:avLst/>
          </a:prstGeom>
          <a:solidFill>
            <a:srgbClr val="DD402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FR" altLang="fr-FR"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ACHATS</a:t>
            </a:r>
            <a:endParaRPr lang="fr-FR" altLang="fr-FR"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3" name="Rectangle 2"/>
          <p:cNvSpPr/>
          <p:nvPr/>
        </p:nvSpPr>
        <p:spPr>
          <a:xfrm>
            <a:off x="395288" y="1772816"/>
            <a:ext cx="8280400" cy="954107"/>
          </a:xfrm>
          <a:prstGeom prst="rect">
            <a:avLst/>
          </a:prstGeom>
        </p:spPr>
        <p:txBody>
          <a:bodyPr wrap="square">
            <a:spAutoFit/>
          </a:bodyPr>
          <a:lstStyle/>
          <a:p>
            <a:endParaRPr lang="fr-FR" sz="1400" dirty="0">
              <a:latin typeface="Verdana" panose="020B0604030504040204" pitchFamily="34" charset="0"/>
              <a:ea typeface="Verdana" panose="020B0604030504040204" pitchFamily="34" charset="0"/>
              <a:cs typeface="Verdana" panose="020B0604030504040204" pitchFamily="34" charset="0"/>
            </a:endParaRPr>
          </a:p>
          <a:p>
            <a:endParaRPr lang="fr-FR" sz="1400" dirty="0" smtClean="0">
              <a:latin typeface="Verdana" panose="020B0604030504040204" pitchFamily="34" charset="0"/>
              <a:ea typeface="Verdana" panose="020B0604030504040204" pitchFamily="34" charset="0"/>
              <a:cs typeface="Verdana" panose="020B0604030504040204" pitchFamily="34" charset="0"/>
            </a:endParaRPr>
          </a:p>
          <a:p>
            <a:endParaRPr lang="fr-FR" sz="1400" dirty="0">
              <a:latin typeface="Verdana" panose="020B0604030504040204" pitchFamily="34" charset="0"/>
              <a:ea typeface="Verdana" panose="020B0604030504040204" pitchFamily="34" charset="0"/>
              <a:cs typeface="Verdana" panose="020B0604030504040204" pitchFamily="34" charset="0"/>
            </a:endParaRPr>
          </a:p>
          <a:p>
            <a:endParaRPr lang="fr-FR" sz="1400" dirty="0">
              <a:latin typeface="Verdana" panose="020B0604030504040204" pitchFamily="34" charset="0"/>
              <a:ea typeface="Verdana" panose="020B0604030504040204" pitchFamily="34" charset="0"/>
              <a:cs typeface="Verdana" panose="020B0604030504040204" pitchFamily="34" charset="0"/>
            </a:endParaRPr>
          </a:p>
        </p:txBody>
      </p:sp>
      <p:pic>
        <p:nvPicPr>
          <p:cNvPr id="4" name="Image 3"/>
          <p:cNvPicPr>
            <a:picLocks noChangeAspect="1"/>
          </p:cNvPicPr>
          <p:nvPr/>
        </p:nvPicPr>
        <p:blipFill>
          <a:blip r:embed="rId3"/>
          <a:stretch>
            <a:fillRect/>
          </a:stretch>
        </p:blipFill>
        <p:spPr>
          <a:xfrm>
            <a:off x="971600" y="1133656"/>
            <a:ext cx="7560839" cy="5103656"/>
          </a:xfrm>
          <a:prstGeom prst="rect">
            <a:avLst/>
          </a:prstGeom>
        </p:spPr>
      </p:pic>
    </p:spTree>
    <p:extLst>
      <p:ext uri="{BB962C8B-B14F-4D97-AF65-F5344CB8AC3E}">
        <p14:creationId xmlns:p14="http://schemas.microsoft.com/office/powerpoint/2010/main" val="12232661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7" name="Text Box 5"/>
          <p:cNvSpPr txBox="1">
            <a:spLocks noChangeArrowheads="1"/>
          </p:cNvSpPr>
          <p:nvPr/>
        </p:nvSpPr>
        <p:spPr bwMode="auto">
          <a:xfrm>
            <a:off x="395288" y="260350"/>
            <a:ext cx="8280400" cy="396875"/>
          </a:xfrm>
          <a:prstGeom prst="rect">
            <a:avLst/>
          </a:prstGeom>
          <a:solidFill>
            <a:srgbClr val="DD402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FR" altLang="fr-FR"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ACHATS</a:t>
            </a:r>
            <a:endParaRPr lang="fr-FR" altLang="fr-FR"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3" name="Rectangle 2"/>
          <p:cNvSpPr/>
          <p:nvPr/>
        </p:nvSpPr>
        <p:spPr>
          <a:xfrm>
            <a:off x="395288" y="1772816"/>
            <a:ext cx="8280400" cy="954107"/>
          </a:xfrm>
          <a:prstGeom prst="rect">
            <a:avLst/>
          </a:prstGeom>
        </p:spPr>
        <p:txBody>
          <a:bodyPr wrap="square">
            <a:spAutoFit/>
          </a:bodyPr>
          <a:lstStyle/>
          <a:p>
            <a:endParaRPr lang="fr-FR" sz="1400" dirty="0">
              <a:latin typeface="Verdana" panose="020B0604030504040204" pitchFamily="34" charset="0"/>
              <a:ea typeface="Verdana" panose="020B0604030504040204" pitchFamily="34" charset="0"/>
              <a:cs typeface="Verdana" panose="020B0604030504040204" pitchFamily="34" charset="0"/>
            </a:endParaRPr>
          </a:p>
          <a:p>
            <a:endParaRPr lang="fr-FR" sz="1400" dirty="0" smtClean="0">
              <a:latin typeface="Verdana" panose="020B0604030504040204" pitchFamily="34" charset="0"/>
              <a:ea typeface="Verdana" panose="020B0604030504040204" pitchFamily="34" charset="0"/>
              <a:cs typeface="Verdana" panose="020B0604030504040204" pitchFamily="34" charset="0"/>
            </a:endParaRPr>
          </a:p>
          <a:p>
            <a:endParaRPr lang="fr-FR" sz="1400" dirty="0">
              <a:latin typeface="Verdana" panose="020B0604030504040204" pitchFamily="34" charset="0"/>
              <a:ea typeface="Verdana" panose="020B0604030504040204" pitchFamily="34" charset="0"/>
              <a:cs typeface="Verdana" panose="020B0604030504040204" pitchFamily="34" charset="0"/>
            </a:endParaRPr>
          </a:p>
          <a:p>
            <a:endParaRPr lang="fr-FR" sz="1400"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4" name="Tableau 3"/>
          <p:cNvGraphicFramePr>
            <a:graphicFrameLocks noGrp="1"/>
          </p:cNvGraphicFramePr>
          <p:nvPr>
            <p:extLst>
              <p:ext uri="{D42A27DB-BD31-4B8C-83A1-F6EECF244321}">
                <p14:modId xmlns:p14="http://schemas.microsoft.com/office/powerpoint/2010/main" val="3985006863"/>
              </p:ext>
            </p:extLst>
          </p:nvPr>
        </p:nvGraphicFramePr>
        <p:xfrm>
          <a:off x="446087" y="1412776"/>
          <a:ext cx="8229601" cy="3373509"/>
        </p:xfrm>
        <a:graphic>
          <a:graphicData uri="http://schemas.openxmlformats.org/drawingml/2006/table">
            <a:tbl>
              <a:tblPr/>
              <a:tblGrid>
                <a:gridCol w="627416">
                  <a:extLst>
                    <a:ext uri="{9D8B030D-6E8A-4147-A177-3AD203B41FA5}">
                      <a16:colId xmlns:a16="http://schemas.microsoft.com/office/drawing/2014/main" val="1361017288"/>
                    </a:ext>
                  </a:extLst>
                </a:gridCol>
                <a:gridCol w="4276882">
                  <a:extLst>
                    <a:ext uri="{9D8B030D-6E8A-4147-A177-3AD203B41FA5}">
                      <a16:colId xmlns:a16="http://schemas.microsoft.com/office/drawing/2014/main" val="882113752"/>
                    </a:ext>
                  </a:extLst>
                </a:gridCol>
                <a:gridCol w="870539">
                  <a:extLst>
                    <a:ext uri="{9D8B030D-6E8A-4147-A177-3AD203B41FA5}">
                      <a16:colId xmlns:a16="http://schemas.microsoft.com/office/drawing/2014/main" val="1297416425"/>
                    </a:ext>
                  </a:extLst>
                </a:gridCol>
                <a:gridCol w="776427">
                  <a:extLst>
                    <a:ext uri="{9D8B030D-6E8A-4147-A177-3AD203B41FA5}">
                      <a16:colId xmlns:a16="http://schemas.microsoft.com/office/drawing/2014/main" val="1436956878"/>
                    </a:ext>
                  </a:extLst>
                </a:gridCol>
                <a:gridCol w="901910">
                  <a:extLst>
                    <a:ext uri="{9D8B030D-6E8A-4147-A177-3AD203B41FA5}">
                      <a16:colId xmlns:a16="http://schemas.microsoft.com/office/drawing/2014/main" val="3149425391"/>
                    </a:ext>
                  </a:extLst>
                </a:gridCol>
                <a:gridCol w="776427">
                  <a:extLst>
                    <a:ext uri="{9D8B030D-6E8A-4147-A177-3AD203B41FA5}">
                      <a16:colId xmlns:a16="http://schemas.microsoft.com/office/drawing/2014/main" val="1811013347"/>
                    </a:ext>
                  </a:extLst>
                </a:gridCol>
              </a:tblGrid>
              <a:tr h="157053">
                <a:tc gridSpan="4">
                  <a:txBody>
                    <a:bodyPr/>
                    <a:lstStyle/>
                    <a:p>
                      <a:pPr algn="ctr" fontAlgn="b"/>
                      <a:r>
                        <a:rPr lang="fr-FR" sz="900" b="1" i="0" u="none" strike="noStrike">
                          <a:solidFill>
                            <a:srgbClr val="000000"/>
                          </a:solidFill>
                          <a:effectLst/>
                          <a:latin typeface="Calibri" panose="020F0502020204030204" pitchFamily="34" charset="0"/>
                        </a:rPr>
                        <a:t>FAMILLE I : INFORMATIQUE TELECOMMUNICATIONS AUDIOVISUEL</a:t>
                      </a:r>
                    </a:p>
                  </a:txBody>
                  <a:tcPr marL="7853" marR="7853" marT="7853" marB="0" anchor="b">
                    <a:lnL>
                      <a:noFill/>
                    </a:lnL>
                    <a:lnR>
                      <a:noFill/>
                    </a:lnR>
                    <a:lnT>
                      <a:noFill/>
                    </a:lnT>
                    <a:lnB>
                      <a:noFill/>
                    </a:lnB>
                  </a:tcPr>
                </a:tc>
                <a:tc hMerge="1">
                  <a:txBody>
                    <a:bodyPr/>
                    <a:lstStyle/>
                    <a:p>
                      <a:endParaRPr lang="fr-FR"/>
                    </a:p>
                  </a:txBody>
                  <a:tcPr/>
                </a:tc>
                <a:tc hMerge="1">
                  <a:txBody>
                    <a:bodyPr/>
                    <a:lstStyle/>
                    <a:p>
                      <a:endParaRPr lang="fr-FR"/>
                    </a:p>
                  </a:txBody>
                  <a:tcPr/>
                </a:tc>
                <a:tc hMerge="1">
                  <a:txBody>
                    <a:bodyPr/>
                    <a:lstStyle/>
                    <a:p>
                      <a:endParaRPr lang="fr-FR"/>
                    </a:p>
                  </a:txBody>
                  <a:tcPr/>
                </a:tc>
                <a:tc>
                  <a:txBody>
                    <a:bodyPr/>
                    <a:lstStyle/>
                    <a:p>
                      <a:pPr algn="l" fontAlgn="b"/>
                      <a:endParaRPr lang="fr-FR" sz="900" b="0" i="0" u="none" strike="noStrike">
                        <a:solidFill>
                          <a:srgbClr val="000000"/>
                        </a:solidFill>
                        <a:effectLst/>
                        <a:latin typeface="Calibri" panose="020F0502020204030204" pitchFamily="34" charset="0"/>
                      </a:endParaRPr>
                    </a:p>
                  </a:txBody>
                  <a:tcPr marL="7853" marR="7853" marT="7853" marB="0" anchor="b">
                    <a:lnL>
                      <a:noFill/>
                    </a:lnL>
                    <a:lnR>
                      <a:noFill/>
                    </a:lnR>
                    <a:lnT>
                      <a:noFill/>
                    </a:lnT>
                    <a:lnB>
                      <a:noFill/>
                    </a:lnB>
                  </a:tcPr>
                </a:tc>
                <a:tc>
                  <a:txBody>
                    <a:bodyPr/>
                    <a:lstStyle/>
                    <a:p>
                      <a:pPr algn="l" fontAlgn="b"/>
                      <a:endParaRPr lang="fr-FR" sz="900" b="0" i="0" u="none" strike="noStrike">
                        <a:solidFill>
                          <a:srgbClr val="000000"/>
                        </a:solidFill>
                        <a:effectLst/>
                        <a:latin typeface="Calibri" panose="020F0502020204030204" pitchFamily="34" charset="0"/>
                      </a:endParaRPr>
                    </a:p>
                  </a:txBody>
                  <a:tcPr marL="7853" marR="7853" marT="7853" marB="0" anchor="b">
                    <a:lnL>
                      <a:noFill/>
                    </a:lnL>
                    <a:lnR>
                      <a:noFill/>
                    </a:lnR>
                    <a:lnT>
                      <a:noFill/>
                    </a:lnT>
                    <a:lnB>
                      <a:noFill/>
                    </a:lnB>
                  </a:tcPr>
                </a:tc>
                <a:extLst>
                  <a:ext uri="{0D108BD9-81ED-4DB2-BD59-A6C34878D82A}">
                    <a16:rowId xmlns:a16="http://schemas.microsoft.com/office/drawing/2014/main" val="3483959250"/>
                  </a:ext>
                </a:extLst>
              </a:tr>
              <a:tr h="157053">
                <a:tc>
                  <a:txBody>
                    <a:bodyPr/>
                    <a:lstStyle/>
                    <a:p>
                      <a:pPr algn="l" fontAlgn="b"/>
                      <a:endParaRPr lang="fr-FR" sz="900" b="0" i="0" u="none" strike="noStrike">
                        <a:solidFill>
                          <a:srgbClr val="000000"/>
                        </a:solidFill>
                        <a:effectLst/>
                        <a:latin typeface="Calibri" panose="020F0502020204030204" pitchFamily="34" charset="0"/>
                      </a:endParaRPr>
                    </a:p>
                  </a:txBody>
                  <a:tcPr marL="7853" marR="7853" marT="7853"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fr-FR" sz="900" b="0" i="0" u="none" strike="noStrike">
                        <a:solidFill>
                          <a:srgbClr val="000000"/>
                        </a:solidFill>
                        <a:effectLst/>
                        <a:latin typeface="Calibri" panose="020F0502020204030204" pitchFamily="34" charset="0"/>
                      </a:endParaRPr>
                    </a:p>
                  </a:txBody>
                  <a:tcPr marL="7853" marR="7853" marT="7853"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fr-FR" sz="900" b="0" i="0" u="none" strike="noStrike">
                        <a:solidFill>
                          <a:srgbClr val="000000"/>
                        </a:solidFill>
                        <a:effectLst/>
                        <a:latin typeface="Calibri" panose="020F0502020204030204" pitchFamily="34" charset="0"/>
                      </a:endParaRPr>
                    </a:p>
                  </a:txBody>
                  <a:tcPr marL="7853" marR="7853" marT="7853"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fr-FR" sz="900" b="0" i="0" u="none" strike="noStrike">
                        <a:solidFill>
                          <a:srgbClr val="000000"/>
                        </a:solidFill>
                        <a:effectLst/>
                        <a:latin typeface="Calibri" panose="020F0502020204030204" pitchFamily="34" charset="0"/>
                      </a:endParaRPr>
                    </a:p>
                  </a:txBody>
                  <a:tcPr marL="7853" marR="7853" marT="7853"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fr-FR" sz="900" b="0" i="0" u="none" strike="noStrike">
                        <a:solidFill>
                          <a:srgbClr val="000000"/>
                        </a:solidFill>
                        <a:effectLst/>
                        <a:latin typeface="Calibri" panose="020F0502020204030204" pitchFamily="34" charset="0"/>
                      </a:endParaRPr>
                    </a:p>
                  </a:txBody>
                  <a:tcPr marL="7853" marR="7853" marT="7853"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fr-FR" sz="900" b="0" i="0" u="none" strike="noStrike">
                        <a:solidFill>
                          <a:srgbClr val="000000"/>
                        </a:solidFill>
                        <a:effectLst/>
                        <a:latin typeface="Calibri" panose="020F0502020204030204" pitchFamily="34" charset="0"/>
                      </a:endParaRPr>
                    </a:p>
                  </a:txBody>
                  <a:tcPr marL="7853" marR="7853" marT="7853"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43135346"/>
                  </a:ext>
                </a:extLst>
              </a:tr>
              <a:tr h="157053">
                <a:tc>
                  <a:txBody>
                    <a:bodyPr/>
                    <a:lstStyle/>
                    <a:p>
                      <a:pPr algn="l" fontAlgn="b"/>
                      <a:r>
                        <a:rPr lang="fr-FR" sz="900" b="0" i="0" u="none" strike="noStrike">
                          <a:solidFill>
                            <a:srgbClr val="000000"/>
                          </a:solidFill>
                          <a:effectLst/>
                          <a:latin typeface="Calibri" panose="020F0502020204030204" pitchFamily="34" charset="0"/>
                        </a:rPr>
                        <a:t> </a:t>
                      </a:r>
                    </a:p>
                  </a:txBody>
                  <a:tcPr marL="7853" marR="7853" marT="7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a:solidFill>
                            <a:srgbClr val="000000"/>
                          </a:solidFill>
                          <a:effectLst/>
                          <a:latin typeface="Calibri" panose="020F0502020204030204" pitchFamily="34" charset="0"/>
                        </a:rPr>
                        <a:t> </a:t>
                      </a:r>
                    </a:p>
                  </a:txBody>
                  <a:tcPr marL="7853" marR="7853" marT="7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1" i="0" u="none" strike="noStrike">
                          <a:solidFill>
                            <a:srgbClr val="000000"/>
                          </a:solidFill>
                          <a:effectLst/>
                          <a:latin typeface="Calibri" panose="020F0502020204030204" pitchFamily="34" charset="0"/>
                        </a:rPr>
                        <a:t>2018</a:t>
                      </a:r>
                    </a:p>
                  </a:txBody>
                  <a:tcPr marL="7853" marR="7853" marT="7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1" i="0" u="none" strike="noStrike">
                          <a:solidFill>
                            <a:srgbClr val="000000"/>
                          </a:solidFill>
                          <a:effectLst/>
                          <a:latin typeface="Calibri" panose="020F0502020204030204" pitchFamily="34" charset="0"/>
                        </a:rPr>
                        <a:t>2019</a:t>
                      </a:r>
                    </a:p>
                  </a:txBody>
                  <a:tcPr marL="7853" marR="7853" marT="7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900" b="1" i="0" u="none" strike="noStrike">
                          <a:solidFill>
                            <a:srgbClr val="000000"/>
                          </a:solidFill>
                          <a:effectLst/>
                          <a:latin typeface="Calibri" panose="020F0502020204030204" pitchFamily="34" charset="0"/>
                        </a:rPr>
                        <a:t>2020</a:t>
                      </a:r>
                    </a:p>
                  </a:txBody>
                  <a:tcPr marL="7853" marR="7853" marT="78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900" b="1" i="0" u="none" strike="noStrike">
                          <a:solidFill>
                            <a:srgbClr val="000000"/>
                          </a:solidFill>
                          <a:effectLst/>
                          <a:latin typeface="Calibri" panose="020F0502020204030204" pitchFamily="34" charset="0"/>
                        </a:rPr>
                        <a:t>2021</a:t>
                      </a:r>
                    </a:p>
                  </a:txBody>
                  <a:tcPr marL="7853" marR="7853" marT="78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7163133"/>
                  </a:ext>
                </a:extLst>
              </a:tr>
              <a:tr h="314107">
                <a:tc>
                  <a:txBody>
                    <a:bodyPr/>
                    <a:lstStyle/>
                    <a:p>
                      <a:pPr algn="l" fontAlgn="b"/>
                      <a:r>
                        <a:rPr lang="fr-FR" sz="900" b="0" i="0" u="none" strike="noStrike">
                          <a:solidFill>
                            <a:srgbClr val="000000"/>
                          </a:solidFill>
                          <a:effectLst/>
                          <a:latin typeface="Calibri" panose="020F0502020204030204" pitchFamily="34" charset="0"/>
                        </a:rPr>
                        <a:t>IA</a:t>
                      </a:r>
                    </a:p>
                  </a:txBody>
                  <a:tcPr marL="7853" marR="7853" marT="7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dirty="0">
                          <a:solidFill>
                            <a:srgbClr val="000000"/>
                          </a:solidFill>
                          <a:effectLst/>
                          <a:latin typeface="Calibri" panose="020F0502020204030204" pitchFamily="34" charset="0"/>
                        </a:rPr>
                        <a:t>Informatique : équipement, consommables et pièces détachées pour l'informatique</a:t>
                      </a:r>
                    </a:p>
                  </a:txBody>
                  <a:tcPr marL="7853" marR="7853" marT="7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a:solidFill>
                            <a:srgbClr val="000000"/>
                          </a:solidFill>
                          <a:effectLst/>
                          <a:latin typeface="Calibri" panose="020F0502020204030204" pitchFamily="34" charset="0"/>
                        </a:rPr>
                        <a:t>      1 592 058,01 € </a:t>
                      </a:r>
                    </a:p>
                  </a:txBody>
                  <a:tcPr marL="7853" marR="7853" marT="7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a:solidFill>
                            <a:srgbClr val="000000"/>
                          </a:solidFill>
                          <a:effectLst/>
                          <a:latin typeface="Calibri" panose="020F0502020204030204" pitchFamily="34" charset="0"/>
                        </a:rPr>
                        <a:t>  2 551 674,06 € </a:t>
                      </a:r>
                    </a:p>
                  </a:txBody>
                  <a:tcPr marL="7853" marR="7853" marT="7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a:solidFill>
                            <a:srgbClr val="000000"/>
                          </a:solidFill>
                          <a:effectLst/>
                          <a:latin typeface="Calibri" panose="020F0502020204030204" pitchFamily="34" charset="0"/>
                        </a:rPr>
                        <a:t>        1 317 870,98 € </a:t>
                      </a:r>
                    </a:p>
                  </a:txBody>
                  <a:tcPr marL="7853" marR="7853" marT="7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a:solidFill>
                            <a:srgbClr val="000000"/>
                          </a:solidFill>
                          <a:effectLst/>
                          <a:latin typeface="Calibri" panose="020F0502020204030204" pitchFamily="34" charset="0"/>
                        </a:rPr>
                        <a:t>  1 705 275,93 € </a:t>
                      </a:r>
                    </a:p>
                  </a:txBody>
                  <a:tcPr marL="7853" marR="7853" marT="7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98507098"/>
                  </a:ext>
                </a:extLst>
              </a:tr>
              <a:tr h="284267">
                <a:tc>
                  <a:txBody>
                    <a:bodyPr/>
                    <a:lstStyle/>
                    <a:p>
                      <a:pPr algn="l" fontAlgn="b"/>
                      <a:r>
                        <a:rPr lang="fr-FR" sz="900" b="0" i="0" u="none" strike="noStrike">
                          <a:solidFill>
                            <a:srgbClr val="000000"/>
                          </a:solidFill>
                          <a:effectLst/>
                          <a:latin typeface="Calibri" panose="020F0502020204030204" pitchFamily="34" charset="0"/>
                        </a:rPr>
                        <a:t>IB</a:t>
                      </a:r>
                    </a:p>
                  </a:txBody>
                  <a:tcPr marL="7853" marR="7853" marT="7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a:solidFill>
                            <a:srgbClr val="000000"/>
                          </a:solidFill>
                          <a:effectLst/>
                          <a:latin typeface="Calibri" panose="020F0502020204030204" pitchFamily="34" charset="0"/>
                        </a:rPr>
                        <a:t>Informatique : logiciels standards et spécifiques</a:t>
                      </a:r>
                    </a:p>
                  </a:txBody>
                  <a:tcPr marL="7853" marR="7853" marT="7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a:solidFill>
                            <a:srgbClr val="000000"/>
                          </a:solidFill>
                          <a:effectLst/>
                          <a:latin typeface="Calibri" panose="020F0502020204030204" pitchFamily="34" charset="0"/>
                        </a:rPr>
                        <a:t>          655 783,98 € </a:t>
                      </a:r>
                    </a:p>
                  </a:txBody>
                  <a:tcPr marL="7853" marR="7853" marT="7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a:solidFill>
                            <a:srgbClr val="000000"/>
                          </a:solidFill>
                          <a:effectLst/>
                          <a:latin typeface="Calibri" panose="020F0502020204030204" pitchFamily="34" charset="0"/>
                        </a:rPr>
                        <a:t>      755 345,61 € </a:t>
                      </a:r>
                    </a:p>
                  </a:txBody>
                  <a:tcPr marL="7853" marR="7853" marT="7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a:solidFill>
                            <a:srgbClr val="000000"/>
                          </a:solidFill>
                          <a:effectLst/>
                          <a:latin typeface="Calibri" panose="020F0502020204030204" pitchFamily="34" charset="0"/>
                        </a:rPr>
                        <a:t>           941 825,65 € </a:t>
                      </a:r>
                    </a:p>
                  </a:txBody>
                  <a:tcPr marL="7853" marR="7853" marT="7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a:solidFill>
                            <a:srgbClr val="000000"/>
                          </a:solidFill>
                          <a:effectLst/>
                          <a:latin typeface="Calibri" panose="020F0502020204030204" pitchFamily="34" charset="0"/>
                        </a:rPr>
                        <a:t>      783 837,69 € </a:t>
                      </a:r>
                    </a:p>
                  </a:txBody>
                  <a:tcPr marL="7853" marR="7853" marT="7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77625275"/>
                  </a:ext>
                </a:extLst>
              </a:tr>
              <a:tr h="284267">
                <a:tc>
                  <a:txBody>
                    <a:bodyPr/>
                    <a:lstStyle/>
                    <a:p>
                      <a:pPr algn="l" fontAlgn="b"/>
                      <a:r>
                        <a:rPr lang="fr-FR" sz="900" b="0" i="0" u="none" strike="noStrike">
                          <a:solidFill>
                            <a:srgbClr val="000000"/>
                          </a:solidFill>
                          <a:effectLst/>
                          <a:latin typeface="Calibri" panose="020F0502020204030204" pitchFamily="34" charset="0"/>
                        </a:rPr>
                        <a:t>IC</a:t>
                      </a:r>
                    </a:p>
                  </a:txBody>
                  <a:tcPr marL="7853" marR="7853" marT="7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a:solidFill>
                            <a:srgbClr val="000000"/>
                          </a:solidFill>
                          <a:effectLst/>
                          <a:latin typeface="Calibri" panose="020F0502020204030204" pitchFamily="34" charset="0"/>
                        </a:rPr>
                        <a:t>Informatique : maintenance, entretien et réparation des équipements informatiques</a:t>
                      </a:r>
                    </a:p>
                  </a:txBody>
                  <a:tcPr marL="7853" marR="7853" marT="7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a:solidFill>
                            <a:srgbClr val="000000"/>
                          </a:solidFill>
                          <a:effectLst/>
                          <a:latin typeface="Calibri" panose="020F0502020204030204" pitchFamily="34" charset="0"/>
                        </a:rPr>
                        <a:t>            89 427,48 € </a:t>
                      </a:r>
                    </a:p>
                  </a:txBody>
                  <a:tcPr marL="7853" marR="7853" marT="7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a:solidFill>
                            <a:srgbClr val="000000"/>
                          </a:solidFill>
                          <a:effectLst/>
                          <a:latin typeface="Calibri" panose="020F0502020204030204" pitchFamily="34" charset="0"/>
                        </a:rPr>
                        <a:t>        72 255,88 € </a:t>
                      </a:r>
                    </a:p>
                  </a:txBody>
                  <a:tcPr marL="7853" marR="7853" marT="7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a:solidFill>
                            <a:srgbClr val="000000"/>
                          </a:solidFill>
                          <a:effectLst/>
                          <a:latin typeface="Calibri" panose="020F0502020204030204" pitchFamily="34" charset="0"/>
                        </a:rPr>
                        <a:t>             76 339,47 € </a:t>
                      </a:r>
                    </a:p>
                  </a:txBody>
                  <a:tcPr marL="7853" marR="7853" marT="7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a:solidFill>
                            <a:srgbClr val="000000"/>
                          </a:solidFill>
                          <a:effectLst/>
                          <a:latin typeface="Calibri" panose="020F0502020204030204" pitchFamily="34" charset="0"/>
                        </a:rPr>
                        <a:t>        60 332,70 € </a:t>
                      </a:r>
                    </a:p>
                  </a:txBody>
                  <a:tcPr marL="7853" marR="7853" marT="7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7483199"/>
                  </a:ext>
                </a:extLst>
              </a:tr>
              <a:tr h="284267">
                <a:tc>
                  <a:txBody>
                    <a:bodyPr/>
                    <a:lstStyle/>
                    <a:p>
                      <a:pPr algn="l" fontAlgn="b"/>
                      <a:r>
                        <a:rPr lang="fr-FR" sz="900" b="0" i="0" u="none" strike="noStrike">
                          <a:solidFill>
                            <a:srgbClr val="000000"/>
                          </a:solidFill>
                          <a:effectLst/>
                          <a:latin typeface="Calibri" panose="020F0502020204030204" pitchFamily="34" charset="0"/>
                        </a:rPr>
                        <a:t>ID</a:t>
                      </a:r>
                    </a:p>
                  </a:txBody>
                  <a:tcPr marL="7853" marR="7853" marT="7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a:solidFill>
                            <a:srgbClr val="000000"/>
                          </a:solidFill>
                          <a:effectLst/>
                          <a:latin typeface="Calibri" panose="020F0502020204030204" pitchFamily="34" charset="0"/>
                        </a:rPr>
                        <a:t>Informatique : services</a:t>
                      </a:r>
                    </a:p>
                  </a:txBody>
                  <a:tcPr marL="7853" marR="7853" marT="7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a:solidFill>
                            <a:srgbClr val="000000"/>
                          </a:solidFill>
                          <a:effectLst/>
                          <a:latin typeface="Calibri" panose="020F0502020204030204" pitchFamily="34" charset="0"/>
                        </a:rPr>
                        <a:t>          188 651,26 € </a:t>
                      </a:r>
                    </a:p>
                  </a:txBody>
                  <a:tcPr marL="7853" marR="7853" marT="7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a:solidFill>
                            <a:srgbClr val="000000"/>
                          </a:solidFill>
                          <a:effectLst/>
                          <a:latin typeface="Calibri" panose="020F0502020204030204" pitchFamily="34" charset="0"/>
                        </a:rPr>
                        <a:t>      513 188,19 € </a:t>
                      </a:r>
                    </a:p>
                  </a:txBody>
                  <a:tcPr marL="7853" marR="7853" marT="7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a:solidFill>
                            <a:srgbClr val="000000"/>
                          </a:solidFill>
                          <a:effectLst/>
                          <a:latin typeface="Calibri" panose="020F0502020204030204" pitchFamily="34" charset="0"/>
                        </a:rPr>
                        <a:t>           178 791,35 € </a:t>
                      </a:r>
                    </a:p>
                  </a:txBody>
                  <a:tcPr marL="7853" marR="7853" marT="7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900" b="0" i="0" u="none" strike="noStrike">
                          <a:solidFill>
                            <a:srgbClr val="000000"/>
                          </a:solidFill>
                          <a:effectLst/>
                          <a:latin typeface="Calibri" panose="020F0502020204030204" pitchFamily="34" charset="0"/>
                        </a:rPr>
                        <a:t>        87 735,63 € </a:t>
                      </a:r>
                    </a:p>
                  </a:txBody>
                  <a:tcPr marL="7853" marR="7853" marT="7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65289496"/>
                  </a:ext>
                </a:extLst>
              </a:tr>
              <a:tr h="284267">
                <a:tc>
                  <a:txBody>
                    <a:bodyPr/>
                    <a:lstStyle/>
                    <a:p>
                      <a:pPr algn="l" fontAlgn="b"/>
                      <a:r>
                        <a:rPr lang="fr-FR" sz="900" b="0" i="0" u="none" strike="noStrike">
                          <a:solidFill>
                            <a:srgbClr val="000000"/>
                          </a:solidFill>
                          <a:effectLst/>
                          <a:latin typeface="Calibri" panose="020F0502020204030204" pitchFamily="34" charset="0"/>
                        </a:rPr>
                        <a:t>IE</a:t>
                      </a:r>
                    </a:p>
                  </a:txBody>
                  <a:tcPr marL="7853" marR="7853" marT="7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a:solidFill>
                            <a:srgbClr val="000000"/>
                          </a:solidFill>
                          <a:effectLst/>
                          <a:latin typeface="Calibri" panose="020F0502020204030204" pitchFamily="34" charset="0"/>
                        </a:rPr>
                        <a:t>Audiovisuel : équipements, consommables et pièces détachées</a:t>
                      </a:r>
                    </a:p>
                  </a:txBody>
                  <a:tcPr marL="7853" marR="7853" marT="7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a:solidFill>
                            <a:srgbClr val="000000"/>
                          </a:solidFill>
                          <a:effectLst/>
                          <a:latin typeface="Calibri" panose="020F0502020204030204" pitchFamily="34" charset="0"/>
                        </a:rPr>
                        <a:t>          394 533,57 € </a:t>
                      </a:r>
                    </a:p>
                  </a:txBody>
                  <a:tcPr marL="7853" marR="7853" marT="7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a:solidFill>
                            <a:srgbClr val="000000"/>
                          </a:solidFill>
                          <a:effectLst/>
                          <a:latin typeface="Calibri" panose="020F0502020204030204" pitchFamily="34" charset="0"/>
                        </a:rPr>
                        <a:t>      596 746,67 € </a:t>
                      </a:r>
                    </a:p>
                  </a:txBody>
                  <a:tcPr marL="7853" marR="7853" marT="7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a:solidFill>
                            <a:srgbClr val="000000"/>
                          </a:solidFill>
                          <a:effectLst/>
                          <a:latin typeface="Calibri" panose="020F0502020204030204" pitchFamily="34" charset="0"/>
                        </a:rPr>
                        <a:t>           916 814,07 € </a:t>
                      </a:r>
                    </a:p>
                  </a:txBody>
                  <a:tcPr marL="7853" marR="7853" marT="7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a:solidFill>
                            <a:srgbClr val="000000"/>
                          </a:solidFill>
                          <a:effectLst/>
                          <a:latin typeface="Calibri" panose="020F0502020204030204" pitchFamily="34" charset="0"/>
                        </a:rPr>
                        <a:t>      550 430,63 € </a:t>
                      </a:r>
                    </a:p>
                  </a:txBody>
                  <a:tcPr marL="7853" marR="7853" marT="7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09928601"/>
                  </a:ext>
                </a:extLst>
              </a:tr>
              <a:tr h="314107">
                <a:tc>
                  <a:txBody>
                    <a:bodyPr/>
                    <a:lstStyle/>
                    <a:p>
                      <a:pPr algn="l" fontAlgn="b"/>
                      <a:r>
                        <a:rPr lang="fr-FR" sz="900" b="0" i="0" u="none" strike="noStrike">
                          <a:solidFill>
                            <a:srgbClr val="000000"/>
                          </a:solidFill>
                          <a:effectLst/>
                          <a:latin typeface="Calibri" panose="020F0502020204030204" pitchFamily="34" charset="0"/>
                        </a:rPr>
                        <a:t>IF</a:t>
                      </a:r>
                    </a:p>
                  </a:txBody>
                  <a:tcPr marL="7853" marR="7853" marT="7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a:solidFill>
                            <a:srgbClr val="000000"/>
                          </a:solidFill>
                          <a:effectLst/>
                          <a:latin typeface="Calibri" panose="020F0502020204030204" pitchFamily="34" charset="0"/>
                        </a:rPr>
                        <a:t>Audiovisuel : maintenance, entretien et réparation des équipements audiovisuels</a:t>
                      </a:r>
                    </a:p>
                  </a:txBody>
                  <a:tcPr marL="7853" marR="7853" marT="7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a:solidFill>
                            <a:srgbClr val="000000"/>
                          </a:solidFill>
                          <a:effectLst/>
                          <a:latin typeface="Calibri" panose="020F0502020204030204" pitchFamily="34" charset="0"/>
                        </a:rPr>
                        <a:t>            28 796,64 € </a:t>
                      </a:r>
                    </a:p>
                  </a:txBody>
                  <a:tcPr marL="7853" marR="7853" marT="7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a:solidFill>
                            <a:srgbClr val="000000"/>
                          </a:solidFill>
                          <a:effectLst/>
                          <a:latin typeface="Calibri" panose="020F0502020204030204" pitchFamily="34" charset="0"/>
                        </a:rPr>
                        <a:t>        30 546,70 € </a:t>
                      </a:r>
                    </a:p>
                  </a:txBody>
                  <a:tcPr marL="7853" marR="7853" marT="7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a:solidFill>
                            <a:srgbClr val="000000"/>
                          </a:solidFill>
                          <a:effectLst/>
                          <a:latin typeface="Calibri" panose="020F0502020204030204" pitchFamily="34" charset="0"/>
                        </a:rPr>
                        <a:t>             18 549,83 € </a:t>
                      </a:r>
                    </a:p>
                  </a:txBody>
                  <a:tcPr marL="7853" marR="7853" marT="7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a:solidFill>
                            <a:srgbClr val="000000"/>
                          </a:solidFill>
                          <a:effectLst/>
                          <a:latin typeface="Calibri" panose="020F0502020204030204" pitchFamily="34" charset="0"/>
                        </a:rPr>
                        <a:t>        24 719,84 € </a:t>
                      </a:r>
                    </a:p>
                  </a:txBody>
                  <a:tcPr marL="7853" marR="7853" marT="7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6946912"/>
                  </a:ext>
                </a:extLst>
              </a:tr>
              <a:tr h="284267">
                <a:tc>
                  <a:txBody>
                    <a:bodyPr/>
                    <a:lstStyle/>
                    <a:p>
                      <a:pPr algn="l" fontAlgn="b"/>
                      <a:r>
                        <a:rPr lang="fr-FR" sz="900" b="0" i="0" u="none" strike="noStrike">
                          <a:solidFill>
                            <a:srgbClr val="000000"/>
                          </a:solidFill>
                          <a:effectLst/>
                          <a:latin typeface="Calibri" panose="020F0502020204030204" pitchFamily="34" charset="0"/>
                        </a:rPr>
                        <a:t>IG</a:t>
                      </a:r>
                    </a:p>
                  </a:txBody>
                  <a:tcPr marL="7853" marR="7853" marT="7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a:solidFill>
                            <a:srgbClr val="000000"/>
                          </a:solidFill>
                          <a:effectLst/>
                          <a:latin typeface="Calibri" panose="020F0502020204030204" pitchFamily="34" charset="0"/>
                        </a:rPr>
                        <a:t>Télécommunications : matériel et gros équipements de télécommunication</a:t>
                      </a:r>
                    </a:p>
                  </a:txBody>
                  <a:tcPr marL="7853" marR="7853" marT="7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a:solidFill>
                            <a:srgbClr val="000000"/>
                          </a:solidFill>
                          <a:effectLst/>
                          <a:latin typeface="Calibri" panose="020F0502020204030204" pitchFamily="34" charset="0"/>
                        </a:rPr>
                        <a:t>            17 526,13 € </a:t>
                      </a:r>
                    </a:p>
                  </a:txBody>
                  <a:tcPr marL="7853" marR="7853" marT="7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a:solidFill>
                            <a:srgbClr val="000000"/>
                          </a:solidFill>
                          <a:effectLst/>
                          <a:latin typeface="Calibri" panose="020F0502020204030204" pitchFamily="34" charset="0"/>
                        </a:rPr>
                        <a:t>        29 497,39 € </a:t>
                      </a:r>
                    </a:p>
                  </a:txBody>
                  <a:tcPr marL="7853" marR="7853" marT="7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a:solidFill>
                            <a:srgbClr val="000000"/>
                          </a:solidFill>
                          <a:effectLst/>
                          <a:latin typeface="Calibri" panose="020F0502020204030204" pitchFamily="34" charset="0"/>
                        </a:rPr>
                        <a:t>             67 397,36 € </a:t>
                      </a:r>
                    </a:p>
                  </a:txBody>
                  <a:tcPr marL="7853" marR="7853" marT="7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a:solidFill>
                            <a:srgbClr val="000000"/>
                          </a:solidFill>
                          <a:effectLst/>
                          <a:latin typeface="Calibri" panose="020F0502020204030204" pitchFamily="34" charset="0"/>
                        </a:rPr>
                        <a:t>        35 135,43 € </a:t>
                      </a:r>
                    </a:p>
                  </a:txBody>
                  <a:tcPr marL="7853" marR="7853" marT="7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09166526"/>
                  </a:ext>
                </a:extLst>
              </a:tr>
              <a:tr h="284267">
                <a:tc>
                  <a:txBody>
                    <a:bodyPr/>
                    <a:lstStyle/>
                    <a:p>
                      <a:pPr algn="l" fontAlgn="b"/>
                      <a:r>
                        <a:rPr lang="fr-FR" sz="900" b="0" i="0" u="none" strike="noStrike">
                          <a:solidFill>
                            <a:srgbClr val="000000"/>
                          </a:solidFill>
                          <a:effectLst/>
                          <a:latin typeface="Calibri" panose="020F0502020204030204" pitchFamily="34" charset="0"/>
                        </a:rPr>
                        <a:t>IH</a:t>
                      </a:r>
                    </a:p>
                  </a:txBody>
                  <a:tcPr marL="7853" marR="7853" marT="7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a:solidFill>
                            <a:srgbClr val="000000"/>
                          </a:solidFill>
                          <a:effectLst/>
                          <a:latin typeface="Calibri" panose="020F0502020204030204" pitchFamily="34" charset="0"/>
                        </a:rPr>
                        <a:t>Télécommunications : maintenance, entretien et réparation des équipements</a:t>
                      </a:r>
                    </a:p>
                  </a:txBody>
                  <a:tcPr marL="7853" marR="7853" marT="7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a:solidFill>
                            <a:srgbClr val="000000"/>
                          </a:solidFill>
                          <a:effectLst/>
                          <a:latin typeface="Calibri" panose="020F0502020204030204" pitchFamily="34" charset="0"/>
                        </a:rPr>
                        <a:t>          204 946,49 € </a:t>
                      </a:r>
                    </a:p>
                  </a:txBody>
                  <a:tcPr marL="7853" marR="7853" marT="7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a:solidFill>
                            <a:srgbClr val="000000"/>
                          </a:solidFill>
                          <a:effectLst/>
                          <a:latin typeface="Calibri" panose="020F0502020204030204" pitchFamily="34" charset="0"/>
                        </a:rPr>
                        <a:t>        44 132,32 € </a:t>
                      </a:r>
                    </a:p>
                  </a:txBody>
                  <a:tcPr marL="7853" marR="7853" marT="7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a:solidFill>
                            <a:srgbClr val="000000"/>
                          </a:solidFill>
                          <a:effectLst/>
                          <a:latin typeface="Calibri" panose="020F0502020204030204" pitchFamily="34" charset="0"/>
                        </a:rPr>
                        <a:t>             29 531,65 € </a:t>
                      </a:r>
                    </a:p>
                  </a:txBody>
                  <a:tcPr marL="7853" marR="7853" marT="7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a:solidFill>
                            <a:srgbClr val="000000"/>
                          </a:solidFill>
                          <a:effectLst/>
                          <a:latin typeface="Calibri" panose="020F0502020204030204" pitchFamily="34" charset="0"/>
                        </a:rPr>
                        <a:t>          3 382,92 € </a:t>
                      </a:r>
                    </a:p>
                  </a:txBody>
                  <a:tcPr marL="7853" marR="7853" marT="7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2763284"/>
                  </a:ext>
                </a:extLst>
              </a:tr>
              <a:tr h="284267">
                <a:tc>
                  <a:txBody>
                    <a:bodyPr/>
                    <a:lstStyle/>
                    <a:p>
                      <a:pPr algn="l" fontAlgn="b"/>
                      <a:r>
                        <a:rPr lang="fr-FR" sz="900" b="0" i="0" u="none" strike="noStrike">
                          <a:solidFill>
                            <a:srgbClr val="000000"/>
                          </a:solidFill>
                          <a:effectLst/>
                          <a:latin typeface="Calibri" panose="020F0502020204030204" pitchFamily="34" charset="0"/>
                        </a:rPr>
                        <a:t>II</a:t>
                      </a:r>
                    </a:p>
                  </a:txBody>
                  <a:tcPr marL="7853" marR="7853" marT="7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a:solidFill>
                            <a:srgbClr val="000000"/>
                          </a:solidFill>
                          <a:effectLst/>
                          <a:latin typeface="Calibri" panose="020F0502020204030204" pitchFamily="34" charset="0"/>
                        </a:rPr>
                        <a:t>Télécommunications : services</a:t>
                      </a:r>
                    </a:p>
                  </a:txBody>
                  <a:tcPr marL="7853" marR="7853" marT="7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a:solidFill>
                            <a:srgbClr val="000000"/>
                          </a:solidFill>
                          <a:effectLst/>
                          <a:latin typeface="Calibri" panose="020F0502020204030204" pitchFamily="34" charset="0"/>
                        </a:rPr>
                        <a:t>          348 522,65 € </a:t>
                      </a:r>
                    </a:p>
                  </a:txBody>
                  <a:tcPr marL="7853" marR="7853" marT="7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a:solidFill>
                            <a:srgbClr val="000000"/>
                          </a:solidFill>
                          <a:effectLst/>
                          <a:latin typeface="Calibri" panose="020F0502020204030204" pitchFamily="34" charset="0"/>
                        </a:rPr>
                        <a:t>        81 691,61 € </a:t>
                      </a:r>
                    </a:p>
                  </a:txBody>
                  <a:tcPr marL="7853" marR="7853" marT="7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a:solidFill>
                            <a:srgbClr val="000000"/>
                          </a:solidFill>
                          <a:effectLst/>
                          <a:latin typeface="Calibri" panose="020F0502020204030204" pitchFamily="34" charset="0"/>
                        </a:rPr>
                        <a:t>             98 977,81 € </a:t>
                      </a:r>
                    </a:p>
                  </a:txBody>
                  <a:tcPr marL="7853" marR="7853" marT="7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a:solidFill>
                            <a:srgbClr val="000000"/>
                          </a:solidFill>
                          <a:effectLst/>
                          <a:latin typeface="Calibri" panose="020F0502020204030204" pitchFamily="34" charset="0"/>
                        </a:rPr>
                        <a:t>        77 684,54 € </a:t>
                      </a:r>
                    </a:p>
                  </a:txBody>
                  <a:tcPr marL="7853" marR="7853" marT="7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31079464"/>
                  </a:ext>
                </a:extLst>
              </a:tr>
              <a:tr h="284267">
                <a:tc>
                  <a:txBody>
                    <a:bodyPr/>
                    <a:lstStyle/>
                    <a:p>
                      <a:pPr algn="l" fontAlgn="b"/>
                      <a:r>
                        <a:rPr lang="fr-FR" sz="900" b="0" i="0" u="none" strike="noStrike">
                          <a:solidFill>
                            <a:srgbClr val="000000"/>
                          </a:solidFill>
                          <a:effectLst/>
                          <a:latin typeface="Calibri" panose="020F0502020204030204" pitchFamily="34" charset="0"/>
                        </a:rPr>
                        <a:t> </a:t>
                      </a:r>
                    </a:p>
                  </a:txBody>
                  <a:tcPr marL="7853" marR="7853" marT="7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a:solidFill>
                            <a:srgbClr val="000000"/>
                          </a:solidFill>
                          <a:effectLst/>
                          <a:latin typeface="Calibri" panose="020F0502020204030204" pitchFamily="34" charset="0"/>
                        </a:rPr>
                        <a:t> </a:t>
                      </a:r>
                    </a:p>
                  </a:txBody>
                  <a:tcPr marL="7853" marR="7853" marT="7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1" i="0" u="none" strike="noStrike" dirty="0">
                          <a:solidFill>
                            <a:srgbClr val="000000"/>
                          </a:solidFill>
                          <a:effectLst/>
                          <a:latin typeface="Calibri" panose="020F0502020204030204" pitchFamily="34" charset="0"/>
                        </a:rPr>
                        <a:t>      3 520 246,21 € </a:t>
                      </a:r>
                    </a:p>
                  </a:txBody>
                  <a:tcPr marL="7853" marR="7853" marT="7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1" i="0" u="none" strike="noStrike" dirty="0">
                          <a:solidFill>
                            <a:srgbClr val="000000"/>
                          </a:solidFill>
                          <a:effectLst/>
                          <a:latin typeface="Calibri" panose="020F0502020204030204" pitchFamily="34" charset="0"/>
                        </a:rPr>
                        <a:t>  4 675 078,43 € </a:t>
                      </a:r>
                    </a:p>
                  </a:txBody>
                  <a:tcPr marL="7853" marR="7853" marT="7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1" i="0" u="none" strike="noStrike" dirty="0">
                          <a:solidFill>
                            <a:srgbClr val="000000"/>
                          </a:solidFill>
                          <a:effectLst/>
                          <a:latin typeface="Calibri" panose="020F0502020204030204" pitchFamily="34" charset="0"/>
                        </a:rPr>
                        <a:t>        3 646 098,17 € </a:t>
                      </a:r>
                    </a:p>
                  </a:txBody>
                  <a:tcPr marL="7853" marR="7853" marT="7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1" i="0" u="none" strike="noStrike" dirty="0">
                          <a:solidFill>
                            <a:srgbClr val="000000"/>
                          </a:solidFill>
                          <a:effectLst/>
                          <a:latin typeface="Calibri" panose="020F0502020204030204" pitchFamily="34" charset="0"/>
                        </a:rPr>
                        <a:t>  3 328 535,31 € </a:t>
                      </a:r>
                    </a:p>
                  </a:txBody>
                  <a:tcPr marL="7853" marR="7853" marT="7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5541369"/>
                  </a:ext>
                </a:extLst>
              </a:tr>
            </a:tbl>
          </a:graphicData>
        </a:graphic>
      </p:graphicFrame>
    </p:spTree>
    <p:extLst>
      <p:ext uri="{BB962C8B-B14F-4D97-AF65-F5344CB8AC3E}">
        <p14:creationId xmlns:p14="http://schemas.microsoft.com/office/powerpoint/2010/main" val="28204818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body" idx="1"/>
          </p:nvPr>
        </p:nvSpPr>
        <p:spPr>
          <a:xfrm>
            <a:off x="395288" y="836613"/>
            <a:ext cx="8229600" cy="5040659"/>
          </a:xfrm>
        </p:spPr>
        <p:txBody>
          <a:bodyPr/>
          <a:lstStyle/>
          <a:p>
            <a:pPr marL="0" eaLnBrk="1" hangingPunct="1">
              <a:lnSpc>
                <a:spcPct val="150000"/>
              </a:lnSpc>
              <a:spcBef>
                <a:spcPts val="0"/>
              </a:spcBef>
              <a:spcAft>
                <a:spcPts val="0"/>
              </a:spcAft>
              <a:buFontTx/>
              <a:buNone/>
              <a:defRPr/>
            </a:pPr>
            <a:r>
              <a:rPr lang="fr-FR" altLang="fr-FR" sz="1400" dirty="0" smtClean="0">
                <a:latin typeface="Verdana" panose="020B0604030504040204" pitchFamily="34" charset="0"/>
                <a:ea typeface="Verdana" panose="020B0604030504040204" pitchFamily="34" charset="0"/>
                <a:cs typeface="Verdana" panose="020B0604030504040204" pitchFamily="34" charset="0"/>
              </a:rPr>
              <a:t>La cartographie achats correspond à une photographie des consommations sur une période donnée par segment, par consommateur et par fournisseur.</a:t>
            </a:r>
          </a:p>
          <a:p>
            <a:pPr marL="0" eaLnBrk="1" hangingPunct="1">
              <a:lnSpc>
                <a:spcPct val="150000"/>
              </a:lnSpc>
              <a:spcBef>
                <a:spcPts val="0"/>
              </a:spcBef>
              <a:spcAft>
                <a:spcPts val="0"/>
              </a:spcAft>
              <a:buFontTx/>
              <a:buNone/>
              <a:defRPr/>
            </a:pPr>
            <a:endParaRPr lang="fr-FR" altLang="fr-FR" sz="1400" dirty="0">
              <a:latin typeface="Verdana" panose="020B0604030504040204" pitchFamily="34" charset="0"/>
              <a:ea typeface="Verdana" panose="020B0604030504040204" pitchFamily="34" charset="0"/>
              <a:cs typeface="Verdana" panose="020B0604030504040204" pitchFamily="34" charset="0"/>
            </a:endParaRPr>
          </a:p>
          <a:p>
            <a:pPr marL="0" eaLnBrk="1" hangingPunct="1">
              <a:lnSpc>
                <a:spcPct val="150000"/>
              </a:lnSpc>
              <a:spcBef>
                <a:spcPts val="0"/>
              </a:spcBef>
              <a:spcAft>
                <a:spcPts val="0"/>
              </a:spcAft>
              <a:buFontTx/>
              <a:buNone/>
              <a:defRPr/>
            </a:pPr>
            <a:r>
              <a:rPr lang="fr-FR" altLang="fr-FR" sz="1400" dirty="0" smtClean="0">
                <a:latin typeface="Verdana" panose="020B0604030504040204" pitchFamily="34" charset="0"/>
                <a:ea typeface="Verdana" panose="020B0604030504040204" pitchFamily="34" charset="0"/>
                <a:cs typeface="Verdana" panose="020B0604030504040204" pitchFamily="34" charset="0"/>
              </a:rPr>
              <a:t>Elle est réalisée sur la base de l’extraction ZME2K du logiciel financier SIFAC, ainsi que d’une requête BO.</a:t>
            </a:r>
          </a:p>
          <a:p>
            <a:pPr marL="0" eaLnBrk="1" hangingPunct="1">
              <a:lnSpc>
                <a:spcPct val="150000"/>
              </a:lnSpc>
              <a:spcBef>
                <a:spcPts val="0"/>
              </a:spcBef>
              <a:spcAft>
                <a:spcPts val="0"/>
              </a:spcAft>
              <a:buFontTx/>
              <a:buNone/>
              <a:defRPr/>
            </a:pPr>
            <a:r>
              <a:rPr lang="fr-FR" altLang="fr-FR" sz="1400" dirty="0" smtClean="0">
                <a:latin typeface="Verdana" panose="020B0604030504040204" pitchFamily="34" charset="0"/>
                <a:ea typeface="Verdana" panose="020B0604030504040204" pitchFamily="34" charset="0"/>
                <a:cs typeface="Verdana" panose="020B0604030504040204" pitchFamily="34" charset="0"/>
              </a:rPr>
              <a:t/>
            </a:r>
            <a:br>
              <a:rPr lang="fr-FR" altLang="fr-FR" sz="1400" dirty="0" smtClean="0">
                <a:latin typeface="Verdana" panose="020B0604030504040204" pitchFamily="34" charset="0"/>
                <a:ea typeface="Verdana" panose="020B0604030504040204" pitchFamily="34" charset="0"/>
                <a:cs typeface="Verdana" panose="020B0604030504040204" pitchFamily="34" charset="0"/>
              </a:rPr>
            </a:br>
            <a:r>
              <a:rPr lang="fr-FR" altLang="fr-FR" sz="1400" dirty="0" smtClean="0">
                <a:latin typeface="Verdana" panose="020B0604030504040204" pitchFamily="34" charset="0"/>
                <a:ea typeface="Verdana" panose="020B0604030504040204" pitchFamily="34" charset="0"/>
                <a:cs typeface="Verdana" panose="020B0604030504040204" pitchFamily="34" charset="0"/>
              </a:rPr>
              <a:t>Cette cartographie montre l’évolution des dépenses sur deux exercices budgétaires (2020 et 2021)</a:t>
            </a:r>
          </a:p>
          <a:p>
            <a:pPr marL="0" eaLnBrk="1" hangingPunct="1">
              <a:lnSpc>
                <a:spcPct val="150000"/>
              </a:lnSpc>
              <a:spcBef>
                <a:spcPts val="0"/>
              </a:spcBef>
              <a:spcAft>
                <a:spcPts val="0"/>
              </a:spcAft>
              <a:buFontTx/>
              <a:buNone/>
              <a:defRPr/>
            </a:pPr>
            <a:endParaRPr lang="fr-FR" altLang="fr-FR" sz="1400" dirty="0">
              <a:latin typeface="Verdana" panose="020B0604030504040204" pitchFamily="34" charset="0"/>
              <a:ea typeface="Verdana" panose="020B0604030504040204" pitchFamily="34" charset="0"/>
              <a:cs typeface="Verdana" panose="020B0604030504040204" pitchFamily="34" charset="0"/>
            </a:endParaRPr>
          </a:p>
          <a:p>
            <a:pPr marL="0" eaLnBrk="1" hangingPunct="1">
              <a:lnSpc>
                <a:spcPct val="150000"/>
              </a:lnSpc>
              <a:spcBef>
                <a:spcPts val="0"/>
              </a:spcBef>
              <a:spcAft>
                <a:spcPts val="0"/>
              </a:spcAft>
              <a:buFontTx/>
              <a:buNone/>
              <a:defRPr/>
            </a:pPr>
            <a:r>
              <a:rPr lang="fr-FR" altLang="fr-FR" sz="1400" dirty="0" smtClean="0">
                <a:latin typeface="Verdana" panose="020B0604030504040204" pitchFamily="34" charset="0"/>
                <a:ea typeface="Verdana" panose="020B0604030504040204" pitchFamily="34" charset="0"/>
                <a:cs typeface="Verdana" panose="020B0604030504040204" pitchFamily="34" charset="0"/>
              </a:rPr>
              <a:t>Elle permet de :</a:t>
            </a:r>
          </a:p>
          <a:p>
            <a:pPr marL="0" eaLnBrk="1" hangingPunct="1">
              <a:lnSpc>
                <a:spcPct val="150000"/>
              </a:lnSpc>
              <a:spcBef>
                <a:spcPts val="0"/>
              </a:spcBef>
              <a:spcAft>
                <a:spcPts val="0"/>
              </a:spcAft>
              <a:buFont typeface="Wingdings" panose="05000000000000000000" pitchFamily="2" charset="2"/>
              <a:buChar char="ü"/>
              <a:defRPr/>
            </a:pPr>
            <a:r>
              <a:rPr lang="fr-FR" altLang="fr-FR" sz="1400" dirty="0" smtClean="0">
                <a:latin typeface="Verdana" panose="020B0604030504040204" pitchFamily="34" charset="0"/>
                <a:ea typeface="Verdana" panose="020B0604030504040204" pitchFamily="34" charset="0"/>
                <a:cs typeface="Verdana" panose="020B0604030504040204" pitchFamily="34" charset="0"/>
              </a:rPr>
              <a:t>Mesurer le taux de couverture (achats sur marché/total des achats)</a:t>
            </a:r>
          </a:p>
          <a:p>
            <a:pPr marL="0" eaLnBrk="1" hangingPunct="1">
              <a:lnSpc>
                <a:spcPct val="150000"/>
              </a:lnSpc>
              <a:spcBef>
                <a:spcPts val="0"/>
              </a:spcBef>
              <a:spcAft>
                <a:spcPts val="0"/>
              </a:spcAft>
              <a:buFont typeface="Wingdings" panose="05000000000000000000" pitchFamily="2" charset="2"/>
              <a:buChar char="ü"/>
              <a:defRPr/>
            </a:pPr>
            <a:r>
              <a:rPr lang="fr-FR" altLang="fr-FR" sz="1400" dirty="0" smtClean="0">
                <a:latin typeface="Verdana" panose="020B0604030504040204" pitchFamily="34" charset="0"/>
                <a:ea typeface="Verdana" panose="020B0604030504040204" pitchFamily="34" charset="0"/>
                <a:cs typeface="Verdana" panose="020B0604030504040204" pitchFamily="34" charset="0"/>
              </a:rPr>
              <a:t>Identifier les segments à forts enjeux économiques et organisationnels</a:t>
            </a:r>
          </a:p>
          <a:p>
            <a:pPr marL="0" eaLnBrk="1" hangingPunct="1">
              <a:lnSpc>
                <a:spcPct val="150000"/>
              </a:lnSpc>
              <a:spcBef>
                <a:spcPts val="0"/>
              </a:spcBef>
              <a:spcAft>
                <a:spcPts val="0"/>
              </a:spcAft>
              <a:buFont typeface="Wingdings" panose="05000000000000000000" pitchFamily="2" charset="2"/>
              <a:buChar char="ü"/>
              <a:defRPr/>
            </a:pPr>
            <a:r>
              <a:rPr lang="fr-FR" altLang="fr-FR" sz="1400" dirty="0" smtClean="0">
                <a:latin typeface="Verdana" panose="020B0604030504040204" pitchFamily="34" charset="0"/>
                <a:ea typeface="Verdana" panose="020B0604030504040204" pitchFamily="34" charset="0"/>
                <a:cs typeface="Verdana" panose="020B0604030504040204" pitchFamily="34" charset="0"/>
              </a:rPr>
              <a:t>Identifier les axes d’amélioration de la politique d’achats</a:t>
            </a:r>
            <a:endParaRPr lang="fr-FR" altLang="fr-FR" sz="1400" dirty="0">
              <a:latin typeface="Verdana" panose="020B0604030504040204" pitchFamily="34" charset="0"/>
              <a:ea typeface="Verdana" panose="020B0604030504040204" pitchFamily="34" charset="0"/>
              <a:cs typeface="Verdana" panose="020B0604030504040204" pitchFamily="34" charset="0"/>
            </a:endParaRPr>
          </a:p>
          <a:p>
            <a:pPr marL="0" eaLnBrk="1" hangingPunct="1">
              <a:lnSpc>
                <a:spcPct val="150000"/>
              </a:lnSpc>
              <a:spcBef>
                <a:spcPts val="0"/>
              </a:spcBef>
              <a:spcAft>
                <a:spcPts val="0"/>
              </a:spcAft>
              <a:buFontTx/>
              <a:buNone/>
              <a:defRPr/>
            </a:pPr>
            <a:endParaRPr lang="fr-FR" altLang="fr-FR" sz="1400" dirty="0" smtClean="0">
              <a:latin typeface="Verdana" panose="020B0604030504040204" pitchFamily="34" charset="0"/>
              <a:ea typeface="Verdana" panose="020B0604030504040204" pitchFamily="34" charset="0"/>
              <a:cs typeface="Verdana" panose="020B0604030504040204" pitchFamily="34" charset="0"/>
            </a:endParaRPr>
          </a:p>
          <a:p>
            <a:pPr marL="0" eaLnBrk="1" hangingPunct="1">
              <a:lnSpc>
                <a:spcPct val="150000"/>
              </a:lnSpc>
              <a:spcBef>
                <a:spcPts val="0"/>
              </a:spcBef>
              <a:spcAft>
                <a:spcPts val="0"/>
              </a:spcAft>
              <a:buFontTx/>
              <a:buNone/>
              <a:defRPr/>
            </a:pPr>
            <a:endParaRPr lang="fr-FR" altLang="fr-FR" sz="1400" dirty="0">
              <a:latin typeface="Verdana" panose="020B0604030504040204" pitchFamily="34" charset="0"/>
              <a:ea typeface="Verdana" panose="020B0604030504040204" pitchFamily="34" charset="0"/>
              <a:cs typeface="Verdana" panose="020B0604030504040204" pitchFamily="34" charset="0"/>
            </a:endParaRPr>
          </a:p>
          <a:p>
            <a:pPr marL="0" eaLnBrk="1" hangingPunct="1">
              <a:lnSpc>
                <a:spcPct val="150000"/>
              </a:lnSpc>
              <a:spcBef>
                <a:spcPts val="0"/>
              </a:spcBef>
              <a:spcAft>
                <a:spcPts val="0"/>
              </a:spcAft>
              <a:buFontTx/>
              <a:buNone/>
              <a:defRPr/>
            </a:pPr>
            <a:r>
              <a:rPr lang="fr-FR" altLang="fr-FR" sz="1400" dirty="0" smtClean="0">
                <a:latin typeface="Verdana" panose="020B0604030504040204" pitchFamily="34" charset="0"/>
                <a:ea typeface="Verdana" panose="020B0604030504040204" pitchFamily="34" charset="0"/>
                <a:cs typeface="Verdana" panose="020B0604030504040204" pitchFamily="34" charset="0"/>
              </a:rPr>
              <a:t/>
            </a:r>
            <a:br>
              <a:rPr lang="fr-FR" altLang="fr-FR" sz="1400" dirty="0" smtClean="0">
                <a:latin typeface="Verdana" panose="020B0604030504040204" pitchFamily="34" charset="0"/>
                <a:ea typeface="Verdana" panose="020B0604030504040204" pitchFamily="34" charset="0"/>
                <a:cs typeface="Verdana" panose="020B0604030504040204" pitchFamily="34" charset="0"/>
              </a:rPr>
            </a:br>
            <a:endParaRPr lang="fr-FR" altLang="fr-FR" sz="1400" dirty="0" smtClean="0">
              <a:latin typeface="Verdana" panose="020B0604030504040204" pitchFamily="34" charset="0"/>
              <a:ea typeface="Verdana" panose="020B0604030504040204" pitchFamily="34" charset="0"/>
              <a:cs typeface="Verdana" panose="020B0604030504040204" pitchFamily="34" charset="0"/>
            </a:endParaRPr>
          </a:p>
          <a:p>
            <a:pPr marL="0" eaLnBrk="1" hangingPunct="1">
              <a:lnSpc>
                <a:spcPct val="150000"/>
              </a:lnSpc>
              <a:spcBef>
                <a:spcPts val="500"/>
              </a:spcBef>
              <a:spcAft>
                <a:spcPts val="0"/>
              </a:spcAft>
              <a:buFontTx/>
              <a:buNone/>
              <a:defRPr/>
            </a:pPr>
            <a:endParaRPr lang="fr-FR" altLang="fr-FR" sz="140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6147" name="Text Box 5"/>
          <p:cNvSpPr txBox="1">
            <a:spLocks noChangeArrowheads="1"/>
          </p:cNvSpPr>
          <p:nvPr/>
        </p:nvSpPr>
        <p:spPr bwMode="auto">
          <a:xfrm>
            <a:off x="395288" y="260350"/>
            <a:ext cx="8280400" cy="396875"/>
          </a:xfrm>
          <a:prstGeom prst="rect">
            <a:avLst/>
          </a:prstGeom>
          <a:solidFill>
            <a:srgbClr val="DD402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FR" altLang="fr-FR"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CARTOGRAPHIE DES ACHATS 2021</a:t>
            </a:r>
            <a:endParaRPr lang="fr-FR" altLang="fr-FR"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Image 4" descr="C:\Users\pgouyer\Desktop\univlyon2-logo-officiel201806.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6296" y="5686426"/>
            <a:ext cx="1576070" cy="885825"/>
          </a:xfrm>
          <a:prstGeom prst="rect">
            <a:avLst/>
          </a:prstGeom>
          <a:noFill/>
          <a:ln>
            <a:noFill/>
          </a:ln>
        </p:spPr>
      </p:pic>
    </p:spTree>
    <p:extLst>
      <p:ext uri="{BB962C8B-B14F-4D97-AF65-F5344CB8AC3E}">
        <p14:creationId xmlns:p14="http://schemas.microsoft.com/office/powerpoint/2010/main" val="20850988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7" name="Text Box 5"/>
          <p:cNvSpPr txBox="1">
            <a:spLocks noChangeArrowheads="1"/>
          </p:cNvSpPr>
          <p:nvPr/>
        </p:nvSpPr>
        <p:spPr bwMode="auto">
          <a:xfrm>
            <a:off x="395288" y="260350"/>
            <a:ext cx="8280400" cy="396875"/>
          </a:xfrm>
          <a:prstGeom prst="rect">
            <a:avLst/>
          </a:prstGeom>
          <a:solidFill>
            <a:srgbClr val="DD402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FR" altLang="fr-FR"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ACHATS</a:t>
            </a:r>
            <a:endParaRPr lang="fr-FR" altLang="fr-FR"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3" name="Rectangle 2"/>
          <p:cNvSpPr/>
          <p:nvPr/>
        </p:nvSpPr>
        <p:spPr>
          <a:xfrm>
            <a:off x="395288" y="1772816"/>
            <a:ext cx="8280400" cy="954107"/>
          </a:xfrm>
          <a:prstGeom prst="rect">
            <a:avLst/>
          </a:prstGeom>
        </p:spPr>
        <p:txBody>
          <a:bodyPr wrap="square">
            <a:spAutoFit/>
          </a:bodyPr>
          <a:lstStyle/>
          <a:p>
            <a:endParaRPr lang="fr-FR" sz="1400" dirty="0">
              <a:latin typeface="Verdana" panose="020B0604030504040204" pitchFamily="34" charset="0"/>
              <a:ea typeface="Verdana" panose="020B0604030504040204" pitchFamily="34" charset="0"/>
              <a:cs typeface="Verdana" panose="020B0604030504040204" pitchFamily="34" charset="0"/>
            </a:endParaRPr>
          </a:p>
          <a:p>
            <a:endParaRPr lang="fr-FR" sz="1400" dirty="0" smtClean="0">
              <a:latin typeface="Verdana" panose="020B0604030504040204" pitchFamily="34" charset="0"/>
              <a:ea typeface="Verdana" panose="020B0604030504040204" pitchFamily="34" charset="0"/>
              <a:cs typeface="Verdana" panose="020B0604030504040204" pitchFamily="34" charset="0"/>
            </a:endParaRPr>
          </a:p>
          <a:p>
            <a:endParaRPr lang="fr-FR" sz="1400" dirty="0">
              <a:latin typeface="Verdana" panose="020B0604030504040204" pitchFamily="34" charset="0"/>
              <a:ea typeface="Verdana" panose="020B0604030504040204" pitchFamily="34" charset="0"/>
              <a:cs typeface="Verdana" panose="020B0604030504040204" pitchFamily="34" charset="0"/>
            </a:endParaRPr>
          </a:p>
          <a:p>
            <a:endParaRPr lang="fr-FR" sz="1400" dirty="0">
              <a:latin typeface="Verdana" panose="020B0604030504040204" pitchFamily="34" charset="0"/>
              <a:ea typeface="Verdana" panose="020B0604030504040204" pitchFamily="34" charset="0"/>
              <a:cs typeface="Verdana" panose="020B0604030504040204" pitchFamily="34" charset="0"/>
            </a:endParaRPr>
          </a:p>
        </p:txBody>
      </p:sp>
      <p:pic>
        <p:nvPicPr>
          <p:cNvPr id="2" name="Image 1"/>
          <p:cNvPicPr>
            <a:picLocks noChangeAspect="1"/>
          </p:cNvPicPr>
          <p:nvPr/>
        </p:nvPicPr>
        <p:blipFill>
          <a:blip r:embed="rId4"/>
          <a:stretch>
            <a:fillRect/>
          </a:stretch>
        </p:blipFill>
        <p:spPr>
          <a:xfrm>
            <a:off x="129090" y="820233"/>
            <a:ext cx="4298894" cy="2859272"/>
          </a:xfrm>
          <a:prstGeom prst="rect">
            <a:avLst/>
          </a:prstGeom>
        </p:spPr>
      </p:pic>
      <p:pic>
        <p:nvPicPr>
          <p:cNvPr id="4" name="Image 3"/>
          <p:cNvPicPr>
            <a:picLocks noChangeAspect="1"/>
          </p:cNvPicPr>
          <p:nvPr/>
        </p:nvPicPr>
        <p:blipFill>
          <a:blip r:embed="rId5"/>
          <a:stretch>
            <a:fillRect/>
          </a:stretch>
        </p:blipFill>
        <p:spPr>
          <a:xfrm>
            <a:off x="4694182" y="820233"/>
            <a:ext cx="4342314" cy="2859272"/>
          </a:xfrm>
          <a:prstGeom prst="rect">
            <a:avLst/>
          </a:prstGeom>
        </p:spPr>
      </p:pic>
      <p:pic>
        <p:nvPicPr>
          <p:cNvPr id="9" name="Image 8"/>
          <p:cNvPicPr>
            <a:picLocks noChangeAspect="1"/>
          </p:cNvPicPr>
          <p:nvPr/>
        </p:nvPicPr>
        <p:blipFill>
          <a:blip r:embed="rId6"/>
          <a:stretch>
            <a:fillRect/>
          </a:stretch>
        </p:blipFill>
        <p:spPr>
          <a:xfrm>
            <a:off x="128419" y="3842513"/>
            <a:ext cx="4299565" cy="2859272"/>
          </a:xfrm>
          <a:prstGeom prst="rect">
            <a:avLst/>
          </a:prstGeom>
        </p:spPr>
      </p:pic>
      <p:pic>
        <p:nvPicPr>
          <p:cNvPr id="10" name="Image 9"/>
          <p:cNvPicPr>
            <a:picLocks noChangeAspect="1"/>
          </p:cNvPicPr>
          <p:nvPr/>
        </p:nvPicPr>
        <p:blipFill>
          <a:blip r:embed="rId7"/>
          <a:stretch>
            <a:fillRect/>
          </a:stretch>
        </p:blipFill>
        <p:spPr>
          <a:xfrm>
            <a:off x="4694182" y="3842513"/>
            <a:ext cx="4342314" cy="2859272"/>
          </a:xfrm>
          <a:prstGeom prst="rect">
            <a:avLst/>
          </a:prstGeom>
        </p:spPr>
      </p:pic>
    </p:spTree>
    <p:extLst>
      <p:ext uri="{BB962C8B-B14F-4D97-AF65-F5344CB8AC3E}">
        <p14:creationId xmlns:p14="http://schemas.microsoft.com/office/powerpoint/2010/main" val="293633534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7" name="Text Box 5"/>
          <p:cNvSpPr txBox="1">
            <a:spLocks noChangeArrowheads="1"/>
          </p:cNvSpPr>
          <p:nvPr/>
        </p:nvSpPr>
        <p:spPr bwMode="auto">
          <a:xfrm>
            <a:off x="395288" y="260350"/>
            <a:ext cx="8280400" cy="396875"/>
          </a:xfrm>
          <a:prstGeom prst="rect">
            <a:avLst/>
          </a:prstGeom>
          <a:solidFill>
            <a:srgbClr val="DD402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FR" altLang="fr-FR"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ACHATS</a:t>
            </a:r>
            <a:endParaRPr lang="fr-FR" altLang="fr-FR"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3" name="Rectangle 2"/>
          <p:cNvSpPr/>
          <p:nvPr/>
        </p:nvSpPr>
        <p:spPr>
          <a:xfrm>
            <a:off x="395288" y="1772816"/>
            <a:ext cx="8280400" cy="954107"/>
          </a:xfrm>
          <a:prstGeom prst="rect">
            <a:avLst/>
          </a:prstGeom>
        </p:spPr>
        <p:txBody>
          <a:bodyPr wrap="square">
            <a:spAutoFit/>
          </a:bodyPr>
          <a:lstStyle/>
          <a:p>
            <a:endParaRPr lang="fr-FR" sz="1400" dirty="0">
              <a:latin typeface="Verdana" panose="020B0604030504040204" pitchFamily="34" charset="0"/>
              <a:ea typeface="Verdana" panose="020B0604030504040204" pitchFamily="34" charset="0"/>
              <a:cs typeface="Verdana" panose="020B0604030504040204" pitchFamily="34" charset="0"/>
            </a:endParaRPr>
          </a:p>
          <a:p>
            <a:endParaRPr lang="fr-FR" sz="1400" dirty="0" smtClean="0">
              <a:latin typeface="Verdana" panose="020B0604030504040204" pitchFamily="34" charset="0"/>
              <a:ea typeface="Verdana" panose="020B0604030504040204" pitchFamily="34" charset="0"/>
              <a:cs typeface="Verdana" panose="020B0604030504040204" pitchFamily="34" charset="0"/>
            </a:endParaRPr>
          </a:p>
          <a:p>
            <a:endParaRPr lang="fr-FR" sz="1400" dirty="0">
              <a:latin typeface="Verdana" panose="020B0604030504040204" pitchFamily="34" charset="0"/>
              <a:ea typeface="Verdana" panose="020B0604030504040204" pitchFamily="34" charset="0"/>
              <a:cs typeface="Verdana" panose="020B0604030504040204" pitchFamily="34" charset="0"/>
            </a:endParaRPr>
          </a:p>
          <a:p>
            <a:endParaRPr lang="fr-FR" sz="1400" dirty="0">
              <a:latin typeface="Verdana" panose="020B0604030504040204" pitchFamily="34" charset="0"/>
              <a:ea typeface="Verdana" panose="020B0604030504040204" pitchFamily="34" charset="0"/>
              <a:cs typeface="Verdana" panose="020B0604030504040204" pitchFamily="34" charset="0"/>
            </a:endParaRPr>
          </a:p>
        </p:txBody>
      </p:sp>
      <p:pic>
        <p:nvPicPr>
          <p:cNvPr id="2" name="Image 1"/>
          <p:cNvPicPr>
            <a:picLocks noChangeAspect="1"/>
          </p:cNvPicPr>
          <p:nvPr/>
        </p:nvPicPr>
        <p:blipFill>
          <a:blip r:embed="rId4"/>
          <a:stretch>
            <a:fillRect/>
          </a:stretch>
        </p:blipFill>
        <p:spPr>
          <a:xfrm>
            <a:off x="107504" y="774187"/>
            <a:ext cx="4536504" cy="2859272"/>
          </a:xfrm>
          <a:prstGeom prst="rect">
            <a:avLst/>
          </a:prstGeom>
        </p:spPr>
      </p:pic>
      <p:pic>
        <p:nvPicPr>
          <p:cNvPr id="4" name="Image 3"/>
          <p:cNvPicPr>
            <a:picLocks noChangeAspect="1"/>
          </p:cNvPicPr>
          <p:nvPr/>
        </p:nvPicPr>
        <p:blipFill>
          <a:blip r:embed="rId5"/>
          <a:stretch>
            <a:fillRect/>
          </a:stretch>
        </p:blipFill>
        <p:spPr>
          <a:xfrm>
            <a:off x="4788024" y="774187"/>
            <a:ext cx="4248472" cy="2853175"/>
          </a:xfrm>
          <a:prstGeom prst="rect">
            <a:avLst/>
          </a:prstGeom>
        </p:spPr>
      </p:pic>
      <p:pic>
        <p:nvPicPr>
          <p:cNvPr id="5" name="Image 4"/>
          <p:cNvPicPr>
            <a:picLocks noChangeAspect="1"/>
          </p:cNvPicPr>
          <p:nvPr/>
        </p:nvPicPr>
        <p:blipFill>
          <a:blip r:embed="rId6"/>
          <a:stretch>
            <a:fillRect/>
          </a:stretch>
        </p:blipFill>
        <p:spPr>
          <a:xfrm>
            <a:off x="107504" y="3744324"/>
            <a:ext cx="4536504" cy="2859272"/>
          </a:xfrm>
          <a:prstGeom prst="rect">
            <a:avLst/>
          </a:prstGeom>
        </p:spPr>
      </p:pic>
      <p:pic>
        <p:nvPicPr>
          <p:cNvPr id="6" name="Image 5"/>
          <p:cNvPicPr>
            <a:picLocks noChangeAspect="1"/>
          </p:cNvPicPr>
          <p:nvPr/>
        </p:nvPicPr>
        <p:blipFill>
          <a:blip r:embed="rId7"/>
          <a:stretch>
            <a:fillRect/>
          </a:stretch>
        </p:blipFill>
        <p:spPr>
          <a:xfrm>
            <a:off x="4788024" y="3744324"/>
            <a:ext cx="4248472" cy="2859272"/>
          </a:xfrm>
          <a:prstGeom prst="rect">
            <a:avLst/>
          </a:prstGeom>
        </p:spPr>
      </p:pic>
    </p:spTree>
    <p:extLst>
      <p:ext uri="{BB962C8B-B14F-4D97-AF65-F5344CB8AC3E}">
        <p14:creationId xmlns:p14="http://schemas.microsoft.com/office/powerpoint/2010/main" val="422071810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7" name="Text Box 5"/>
          <p:cNvSpPr txBox="1">
            <a:spLocks noChangeArrowheads="1"/>
          </p:cNvSpPr>
          <p:nvPr/>
        </p:nvSpPr>
        <p:spPr bwMode="auto">
          <a:xfrm>
            <a:off x="395288" y="260350"/>
            <a:ext cx="8280400" cy="396875"/>
          </a:xfrm>
          <a:prstGeom prst="rect">
            <a:avLst/>
          </a:prstGeom>
          <a:solidFill>
            <a:srgbClr val="DD402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FR" altLang="fr-FR"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ACHATS</a:t>
            </a:r>
            <a:endParaRPr lang="fr-FR" altLang="fr-FR"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3" name="Rectangle 2"/>
          <p:cNvSpPr/>
          <p:nvPr/>
        </p:nvSpPr>
        <p:spPr>
          <a:xfrm>
            <a:off x="395288" y="1772816"/>
            <a:ext cx="8280400" cy="954107"/>
          </a:xfrm>
          <a:prstGeom prst="rect">
            <a:avLst/>
          </a:prstGeom>
        </p:spPr>
        <p:txBody>
          <a:bodyPr wrap="square">
            <a:spAutoFit/>
          </a:bodyPr>
          <a:lstStyle/>
          <a:p>
            <a:endParaRPr lang="fr-FR" sz="1400" dirty="0">
              <a:latin typeface="Verdana" panose="020B0604030504040204" pitchFamily="34" charset="0"/>
              <a:ea typeface="Verdana" panose="020B0604030504040204" pitchFamily="34" charset="0"/>
              <a:cs typeface="Verdana" panose="020B0604030504040204" pitchFamily="34" charset="0"/>
            </a:endParaRPr>
          </a:p>
          <a:p>
            <a:endParaRPr lang="fr-FR" sz="1400" dirty="0" smtClean="0">
              <a:latin typeface="Verdana" panose="020B0604030504040204" pitchFamily="34" charset="0"/>
              <a:ea typeface="Verdana" panose="020B0604030504040204" pitchFamily="34" charset="0"/>
              <a:cs typeface="Verdana" panose="020B0604030504040204" pitchFamily="34" charset="0"/>
            </a:endParaRPr>
          </a:p>
          <a:p>
            <a:endParaRPr lang="fr-FR" sz="1400" dirty="0">
              <a:latin typeface="Verdana" panose="020B0604030504040204" pitchFamily="34" charset="0"/>
              <a:ea typeface="Verdana" panose="020B0604030504040204" pitchFamily="34" charset="0"/>
              <a:cs typeface="Verdana" panose="020B0604030504040204" pitchFamily="34" charset="0"/>
            </a:endParaRPr>
          </a:p>
          <a:p>
            <a:endParaRPr lang="fr-FR" sz="1400" dirty="0">
              <a:latin typeface="Verdana" panose="020B0604030504040204" pitchFamily="34" charset="0"/>
              <a:ea typeface="Verdana" panose="020B0604030504040204" pitchFamily="34" charset="0"/>
              <a:cs typeface="Verdana" panose="020B0604030504040204" pitchFamily="34" charset="0"/>
            </a:endParaRPr>
          </a:p>
        </p:txBody>
      </p:sp>
      <p:pic>
        <p:nvPicPr>
          <p:cNvPr id="4" name="Image 3"/>
          <p:cNvPicPr>
            <a:picLocks noChangeAspect="1"/>
          </p:cNvPicPr>
          <p:nvPr/>
        </p:nvPicPr>
        <p:blipFill>
          <a:blip r:embed="rId4"/>
          <a:stretch>
            <a:fillRect/>
          </a:stretch>
        </p:blipFill>
        <p:spPr>
          <a:xfrm>
            <a:off x="2127292" y="1999364"/>
            <a:ext cx="4889416" cy="2859272"/>
          </a:xfrm>
          <a:prstGeom prst="rect">
            <a:avLst/>
          </a:prstGeom>
        </p:spPr>
      </p:pic>
    </p:spTree>
    <p:extLst>
      <p:ext uri="{BB962C8B-B14F-4D97-AF65-F5344CB8AC3E}">
        <p14:creationId xmlns:p14="http://schemas.microsoft.com/office/powerpoint/2010/main" val="348979796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body" idx="1"/>
          </p:nvPr>
        </p:nvSpPr>
        <p:spPr>
          <a:xfrm>
            <a:off x="395288" y="836613"/>
            <a:ext cx="8229600" cy="4670425"/>
          </a:xfrm>
        </p:spPr>
        <p:txBody>
          <a:bodyPr/>
          <a:lstStyle/>
          <a:p>
            <a:pPr marL="0" eaLnBrk="1" hangingPunct="1">
              <a:lnSpc>
                <a:spcPct val="150000"/>
              </a:lnSpc>
              <a:spcBef>
                <a:spcPts val="0"/>
              </a:spcBef>
              <a:spcAft>
                <a:spcPts val="0"/>
              </a:spcAft>
              <a:buFontTx/>
              <a:buNone/>
              <a:defRPr/>
            </a:pPr>
            <a:r>
              <a:rPr lang="fr-FR" altLang="fr-FR" sz="1400" b="1" dirty="0" smtClean="0">
                <a:latin typeface="Verdana" panose="020B0604030504040204" pitchFamily="34" charset="0"/>
                <a:ea typeface="Verdana" panose="020B0604030504040204" pitchFamily="34" charset="0"/>
                <a:cs typeface="Verdana" panose="020B0604030504040204" pitchFamily="34" charset="0"/>
              </a:rPr>
              <a:t/>
            </a:r>
            <a:br>
              <a:rPr lang="fr-FR" altLang="fr-FR" sz="1400" b="1" dirty="0" smtClean="0">
                <a:latin typeface="Verdana" panose="020B0604030504040204" pitchFamily="34" charset="0"/>
                <a:ea typeface="Verdana" panose="020B0604030504040204" pitchFamily="34" charset="0"/>
                <a:cs typeface="Verdana" panose="020B0604030504040204" pitchFamily="34" charset="0"/>
              </a:rPr>
            </a:br>
            <a:r>
              <a:rPr lang="fr-FR" altLang="fr-FR" sz="1400" dirty="0" smtClean="0">
                <a:latin typeface="Verdana" panose="020B0604030504040204" pitchFamily="34" charset="0"/>
                <a:ea typeface="Verdana" panose="020B0604030504040204" pitchFamily="34" charset="0"/>
                <a:cs typeface="Verdana" panose="020B0604030504040204" pitchFamily="34" charset="0"/>
              </a:rPr>
              <a:t/>
            </a:r>
            <a:br>
              <a:rPr lang="fr-FR" altLang="fr-FR" sz="1400" dirty="0" smtClean="0">
                <a:latin typeface="Verdana" panose="020B0604030504040204" pitchFamily="34" charset="0"/>
                <a:ea typeface="Verdana" panose="020B0604030504040204" pitchFamily="34" charset="0"/>
                <a:cs typeface="Verdana" panose="020B0604030504040204" pitchFamily="34" charset="0"/>
              </a:rPr>
            </a:br>
            <a:r>
              <a:rPr lang="fr-FR" altLang="fr-FR" sz="1400" dirty="0" smtClean="0">
                <a:latin typeface="Verdana" panose="020B0604030504040204" pitchFamily="34" charset="0"/>
                <a:ea typeface="Verdana" panose="020B0604030504040204" pitchFamily="34" charset="0"/>
                <a:cs typeface="Verdana" panose="020B0604030504040204" pitchFamily="34" charset="0"/>
              </a:rPr>
              <a:t/>
            </a:r>
            <a:br>
              <a:rPr lang="fr-FR" altLang="fr-FR" sz="1400" dirty="0" smtClean="0">
                <a:latin typeface="Verdana" panose="020B0604030504040204" pitchFamily="34" charset="0"/>
                <a:ea typeface="Verdana" panose="020B0604030504040204" pitchFamily="34" charset="0"/>
                <a:cs typeface="Verdana" panose="020B0604030504040204" pitchFamily="34" charset="0"/>
              </a:rPr>
            </a:br>
            <a:endParaRPr lang="fr-FR" altLang="fr-FR" sz="1400" dirty="0" smtClean="0">
              <a:latin typeface="Verdana" panose="020B0604030504040204" pitchFamily="34" charset="0"/>
              <a:ea typeface="Verdana" panose="020B0604030504040204" pitchFamily="34" charset="0"/>
              <a:cs typeface="Verdana" panose="020B0604030504040204" pitchFamily="34" charset="0"/>
            </a:endParaRPr>
          </a:p>
          <a:p>
            <a:pPr marL="0" eaLnBrk="1" hangingPunct="1">
              <a:lnSpc>
                <a:spcPct val="150000"/>
              </a:lnSpc>
              <a:spcBef>
                <a:spcPts val="500"/>
              </a:spcBef>
              <a:spcAft>
                <a:spcPts val="0"/>
              </a:spcAft>
              <a:buFontTx/>
              <a:buNone/>
              <a:defRPr/>
            </a:pPr>
            <a:endParaRPr lang="fr-FR" altLang="fr-FR" sz="140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6147" name="Text Box 5"/>
          <p:cNvSpPr txBox="1">
            <a:spLocks noChangeArrowheads="1"/>
          </p:cNvSpPr>
          <p:nvPr/>
        </p:nvSpPr>
        <p:spPr bwMode="auto">
          <a:xfrm>
            <a:off x="395288" y="260350"/>
            <a:ext cx="8280400" cy="396875"/>
          </a:xfrm>
          <a:prstGeom prst="rect">
            <a:avLst/>
          </a:prstGeom>
          <a:solidFill>
            <a:srgbClr val="DD402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FR" altLang="fr-FR"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ACHATS</a:t>
            </a:r>
            <a:endParaRPr lang="fr-FR" altLang="fr-FR"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3" name="Rectangle 2"/>
          <p:cNvSpPr/>
          <p:nvPr/>
        </p:nvSpPr>
        <p:spPr>
          <a:xfrm>
            <a:off x="344488" y="1196752"/>
            <a:ext cx="8280400" cy="2308324"/>
          </a:xfrm>
          <a:prstGeom prst="rect">
            <a:avLst/>
          </a:prstGeom>
          <a:solidFill>
            <a:schemeClr val="accent5"/>
          </a:solidFill>
        </p:spPr>
        <p:txBody>
          <a:bodyPr wrap="square">
            <a:spAutoFit/>
          </a:bodyPr>
          <a:lstStyle/>
          <a:p>
            <a:r>
              <a:rPr lang="fr-FR" sz="1600" b="1" dirty="0" smtClean="0">
                <a:solidFill>
                  <a:srgbClr val="DD4026"/>
                </a:solidFill>
                <a:latin typeface="Verdana" panose="020B0604030504040204" pitchFamily="34" charset="0"/>
                <a:ea typeface="Verdana" panose="020B0604030504040204" pitchFamily="34" charset="0"/>
                <a:cs typeface="Verdana" panose="020B0604030504040204" pitchFamily="34" charset="0"/>
              </a:rPr>
              <a:t>Famille I </a:t>
            </a:r>
          </a:p>
          <a:p>
            <a:endParaRPr lang="fr-FR" sz="1600" b="1" dirty="0">
              <a:solidFill>
                <a:srgbClr val="DD4026"/>
              </a:solidFill>
              <a:latin typeface="Verdana" panose="020B0604030504040204" pitchFamily="34" charset="0"/>
              <a:ea typeface="Verdana" panose="020B0604030504040204" pitchFamily="34" charset="0"/>
              <a:cs typeface="Verdana" panose="020B0604030504040204" pitchFamily="34" charset="0"/>
            </a:endParaRPr>
          </a:p>
          <a:p>
            <a:pPr marL="285750" indent="-285750" algn="just">
              <a:buFontTx/>
              <a:buChar char="-"/>
            </a:pPr>
            <a:r>
              <a:rPr lang="fr-FR" sz="1400" dirty="0" smtClean="0">
                <a:latin typeface="Verdana" panose="020B0604030504040204" pitchFamily="34" charset="0"/>
                <a:ea typeface="Verdana" panose="020B0604030504040204" pitchFamily="34" charset="0"/>
                <a:cs typeface="Verdana" panose="020B0604030504040204" pitchFamily="34" charset="0"/>
              </a:rPr>
              <a:t>Augmentation des dépenses de la famille IA </a:t>
            </a:r>
            <a:r>
              <a:rPr lang="fr-FR" sz="1400" dirty="0">
                <a:latin typeface="Verdana" panose="020B0604030504040204" pitchFamily="34" charset="0"/>
                <a:ea typeface="Verdana" panose="020B0604030504040204" pitchFamily="34" charset="0"/>
                <a:cs typeface="Verdana" panose="020B0604030504040204" pitchFamily="34" charset="0"/>
              </a:rPr>
              <a:t>(</a:t>
            </a:r>
            <a:r>
              <a:rPr lang="fr-FR" sz="1400" dirty="0" smtClean="0">
                <a:latin typeface="Verdana" panose="020B0604030504040204" pitchFamily="34" charset="0"/>
                <a:ea typeface="Verdana" panose="020B0604030504040204" pitchFamily="34" charset="0"/>
                <a:cs typeface="Verdana" panose="020B0604030504040204" pitchFamily="34" charset="0"/>
              </a:rPr>
              <a:t>équipement</a:t>
            </a:r>
            <a:r>
              <a:rPr lang="fr-FR" sz="1400" dirty="0">
                <a:latin typeface="Verdana" panose="020B0604030504040204" pitchFamily="34" charset="0"/>
                <a:ea typeface="Verdana" panose="020B0604030504040204" pitchFamily="34" charset="0"/>
                <a:cs typeface="Verdana" panose="020B0604030504040204" pitchFamily="34" charset="0"/>
              </a:rPr>
              <a:t>, consommables et pièces détachées pour </a:t>
            </a:r>
            <a:r>
              <a:rPr lang="fr-FR" sz="1400" dirty="0" smtClean="0">
                <a:latin typeface="Verdana" panose="020B0604030504040204" pitchFamily="34" charset="0"/>
                <a:ea typeface="Verdana" panose="020B0604030504040204" pitchFamily="34" charset="0"/>
                <a:cs typeface="Verdana" panose="020B0604030504040204" pitchFamily="34" charset="0"/>
              </a:rPr>
              <a:t>l'informatique) de 29% entre 2021 et 2021 :</a:t>
            </a:r>
            <a:r>
              <a:rPr lang="fr-FR" sz="1400" dirty="0">
                <a:latin typeface="Verdana" panose="020B0604030504040204" pitchFamily="34" charset="0"/>
                <a:ea typeface="Verdana" panose="020B0604030504040204" pitchFamily="34" charset="0"/>
                <a:cs typeface="Verdana" panose="020B0604030504040204" pitchFamily="34" charset="0"/>
              </a:rPr>
              <a:t> </a:t>
            </a:r>
            <a:r>
              <a:rPr lang="fr-FR" sz="1400" dirty="0" smtClean="0">
                <a:latin typeface="Verdana" panose="020B0604030504040204" pitchFamily="34" charset="0"/>
                <a:ea typeface="Verdana" panose="020B0604030504040204" pitchFamily="34" charset="0"/>
                <a:cs typeface="Verdana" panose="020B0604030504040204" pitchFamily="34" charset="0"/>
              </a:rPr>
              <a:t>remplacement anticipé de 265 poste dans le cadre du télétravail + licences adobe  192 k€ ;</a:t>
            </a:r>
          </a:p>
          <a:p>
            <a:pPr algn="just"/>
            <a:endParaRPr lang="fr-FR" sz="1400" dirty="0">
              <a:latin typeface="Verdana" panose="020B0604030504040204" pitchFamily="34" charset="0"/>
              <a:ea typeface="Verdana" panose="020B0604030504040204" pitchFamily="34" charset="0"/>
              <a:cs typeface="Verdana" panose="020B0604030504040204" pitchFamily="34" charset="0"/>
            </a:endParaRPr>
          </a:p>
          <a:p>
            <a:pPr marL="285750" indent="-285750" algn="just">
              <a:buFontTx/>
              <a:buChar char="-"/>
            </a:pPr>
            <a:r>
              <a:rPr lang="fr-FR" sz="1400" dirty="0">
                <a:latin typeface="Verdana" panose="020B0604030504040204" pitchFamily="34" charset="0"/>
                <a:ea typeface="Verdana" panose="020B0604030504040204" pitchFamily="34" charset="0"/>
                <a:cs typeface="Verdana" panose="020B0604030504040204" pitchFamily="34" charset="0"/>
              </a:rPr>
              <a:t>Aides financières versées au titre de la précarité numérique (98 k€ en bons d’achats pour permettre </a:t>
            </a:r>
            <a:r>
              <a:rPr lang="fr-FR" sz="1400" dirty="0" smtClean="0">
                <a:latin typeface="Verdana" panose="020B0604030504040204" pitchFamily="34" charset="0"/>
                <a:ea typeface="Verdana" panose="020B0604030504040204" pitchFamily="34" charset="0"/>
                <a:cs typeface="Verdana" panose="020B0604030504040204" pitchFamily="34" charset="0"/>
              </a:rPr>
              <a:t>l’acquisition </a:t>
            </a:r>
            <a:r>
              <a:rPr lang="fr-FR" sz="1400" dirty="0">
                <a:latin typeface="Verdana" panose="020B0604030504040204" pitchFamily="34" charset="0"/>
                <a:ea typeface="Verdana" panose="020B0604030504040204" pitchFamily="34" charset="0"/>
                <a:cs typeface="Verdana" panose="020B0604030504040204" pitchFamily="34" charset="0"/>
              </a:rPr>
              <a:t>par les étudiants d’ordinateurs portables permettant d’accéder aux solutions d’enseignements </a:t>
            </a:r>
            <a:r>
              <a:rPr lang="fr-FR" sz="1400" dirty="0" smtClean="0">
                <a:latin typeface="Verdana" panose="020B0604030504040204" pitchFamily="34" charset="0"/>
                <a:ea typeface="Verdana" panose="020B0604030504040204" pitchFamily="34" charset="0"/>
                <a:cs typeface="Verdana" panose="020B0604030504040204" pitchFamily="34" charset="0"/>
              </a:rPr>
              <a:t>en </a:t>
            </a:r>
            <a:r>
              <a:rPr lang="fr-FR" sz="1400" dirty="0" err="1" smtClean="0">
                <a:latin typeface="Verdana" panose="020B0604030504040204" pitchFamily="34" charset="0"/>
                <a:ea typeface="Verdana" panose="020B0604030504040204" pitchFamily="34" charset="0"/>
                <a:cs typeface="Verdana" panose="020B0604030504040204" pitchFamily="34" charset="0"/>
              </a:rPr>
              <a:t>distanciel</a:t>
            </a:r>
            <a:r>
              <a:rPr lang="fr-FR" sz="1400" dirty="0">
                <a:latin typeface="Verdana" panose="020B0604030504040204" pitchFamily="34" charset="0"/>
                <a:ea typeface="Verdana" panose="020B0604030504040204" pitchFamily="34" charset="0"/>
                <a:cs typeface="Verdana" panose="020B0604030504040204" pitchFamily="34" charset="0"/>
              </a:rPr>
              <a:t>)</a:t>
            </a:r>
          </a:p>
          <a:p>
            <a:pPr algn="just"/>
            <a:endParaRPr lang="fr-FR" sz="1400" dirty="0" smtClean="0">
              <a:latin typeface="Verdana" panose="020B0604030504040204" pitchFamily="34" charset="0"/>
              <a:ea typeface="Verdana" panose="020B0604030504040204" pitchFamily="34" charset="0"/>
              <a:cs typeface="Verdana" panose="020B0604030504040204" pitchFamily="34" charset="0"/>
            </a:endParaRPr>
          </a:p>
        </p:txBody>
      </p:sp>
      <p:pic>
        <p:nvPicPr>
          <p:cNvPr id="6" name="Image 5" descr="C:\Users\pgouyer\Desktop\univlyon2-logo-officiel201806.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6296" y="5686426"/>
            <a:ext cx="1576070" cy="885825"/>
          </a:xfrm>
          <a:prstGeom prst="rect">
            <a:avLst/>
          </a:prstGeom>
          <a:noFill/>
          <a:ln>
            <a:noFill/>
          </a:ln>
        </p:spPr>
      </p:pic>
    </p:spTree>
    <p:extLst>
      <p:ext uri="{BB962C8B-B14F-4D97-AF65-F5344CB8AC3E}">
        <p14:creationId xmlns:p14="http://schemas.microsoft.com/office/powerpoint/2010/main" val="1055394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body" idx="1"/>
          </p:nvPr>
        </p:nvSpPr>
        <p:spPr>
          <a:xfrm>
            <a:off x="395288" y="836613"/>
            <a:ext cx="8229600" cy="4670425"/>
          </a:xfrm>
        </p:spPr>
        <p:txBody>
          <a:bodyPr/>
          <a:lstStyle/>
          <a:p>
            <a:pPr marL="0" eaLnBrk="0" hangingPunct="0">
              <a:lnSpc>
                <a:spcPct val="150000"/>
              </a:lnSpc>
              <a:spcBef>
                <a:spcPct val="0"/>
              </a:spcBef>
              <a:buFontTx/>
              <a:buNone/>
              <a:defRPr/>
            </a:pPr>
            <a:r>
              <a:rPr lang="fr-FR" altLang="fr-FR" sz="1400" b="1" kern="1200" dirty="0" smtClean="0">
                <a:solidFill>
                  <a:srgbClr val="DD4026"/>
                </a:solidFill>
                <a:latin typeface="Verdana" panose="020B0604030504040204" pitchFamily="34" charset="0"/>
                <a:ea typeface="Verdana" panose="020B0604030504040204" pitchFamily="34" charset="0"/>
                <a:cs typeface="Verdana" panose="020B0604030504040204" pitchFamily="34" charset="0"/>
              </a:rPr>
              <a:t>Evolution des dépenses famille C de 2017 à 2021</a:t>
            </a:r>
            <a:endParaRPr lang="fr-FR" altLang="fr-FR" sz="1400" b="1" kern="1200" dirty="0">
              <a:solidFill>
                <a:srgbClr val="DD4026"/>
              </a:solidFill>
              <a:latin typeface="Verdana" panose="020B0604030504040204" pitchFamily="34" charset="0"/>
              <a:ea typeface="Verdana" panose="020B0604030504040204" pitchFamily="34" charset="0"/>
              <a:cs typeface="Verdana" panose="020B0604030504040204" pitchFamily="34" charset="0"/>
            </a:endParaRPr>
          </a:p>
        </p:txBody>
      </p:sp>
      <p:sp>
        <p:nvSpPr>
          <p:cNvPr id="6147" name="Text Box 5"/>
          <p:cNvSpPr txBox="1">
            <a:spLocks noChangeArrowheads="1"/>
          </p:cNvSpPr>
          <p:nvPr/>
        </p:nvSpPr>
        <p:spPr bwMode="auto">
          <a:xfrm>
            <a:off x="395288" y="260350"/>
            <a:ext cx="8280400" cy="396875"/>
          </a:xfrm>
          <a:prstGeom prst="rect">
            <a:avLst/>
          </a:prstGeom>
          <a:solidFill>
            <a:srgbClr val="DD402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FR" altLang="fr-FR"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ACHATS</a:t>
            </a:r>
            <a:endParaRPr lang="fr-FR" altLang="fr-FR"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3" name="Rectangle 2"/>
          <p:cNvSpPr/>
          <p:nvPr/>
        </p:nvSpPr>
        <p:spPr>
          <a:xfrm>
            <a:off x="395288" y="1772816"/>
            <a:ext cx="8280400" cy="954107"/>
          </a:xfrm>
          <a:prstGeom prst="rect">
            <a:avLst/>
          </a:prstGeom>
        </p:spPr>
        <p:txBody>
          <a:bodyPr wrap="square">
            <a:spAutoFit/>
          </a:bodyPr>
          <a:lstStyle/>
          <a:p>
            <a:endParaRPr lang="fr-FR" sz="1400" dirty="0">
              <a:latin typeface="Verdana" panose="020B0604030504040204" pitchFamily="34" charset="0"/>
              <a:ea typeface="Verdana" panose="020B0604030504040204" pitchFamily="34" charset="0"/>
              <a:cs typeface="Verdana" panose="020B0604030504040204" pitchFamily="34" charset="0"/>
            </a:endParaRPr>
          </a:p>
          <a:p>
            <a:endParaRPr lang="fr-FR" sz="1400" dirty="0" smtClean="0">
              <a:latin typeface="Verdana" panose="020B0604030504040204" pitchFamily="34" charset="0"/>
              <a:ea typeface="Verdana" panose="020B0604030504040204" pitchFamily="34" charset="0"/>
              <a:cs typeface="Verdana" panose="020B0604030504040204" pitchFamily="34" charset="0"/>
            </a:endParaRPr>
          </a:p>
          <a:p>
            <a:endParaRPr lang="fr-FR" sz="1400" dirty="0">
              <a:latin typeface="Verdana" panose="020B0604030504040204" pitchFamily="34" charset="0"/>
              <a:ea typeface="Verdana" panose="020B0604030504040204" pitchFamily="34" charset="0"/>
              <a:cs typeface="Verdana" panose="020B0604030504040204" pitchFamily="34" charset="0"/>
            </a:endParaRPr>
          </a:p>
          <a:p>
            <a:endParaRPr lang="fr-FR" sz="1400"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4" name="Tableau 3"/>
          <p:cNvGraphicFramePr>
            <a:graphicFrameLocks noGrp="1"/>
          </p:cNvGraphicFramePr>
          <p:nvPr>
            <p:extLst>
              <p:ext uri="{D42A27DB-BD31-4B8C-83A1-F6EECF244321}">
                <p14:modId xmlns:p14="http://schemas.microsoft.com/office/powerpoint/2010/main" val="2913625221"/>
              </p:ext>
            </p:extLst>
          </p:nvPr>
        </p:nvGraphicFramePr>
        <p:xfrm>
          <a:off x="1258887" y="1539587"/>
          <a:ext cx="6553200" cy="990600"/>
        </p:xfrm>
        <a:graphic>
          <a:graphicData uri="http://schemas.openxmlformats.org/drawingml/2006/table">
            <a:tbl>
              <a:tblPr/>
              <a:tblGrid>
                <a:gridCol w="964733">
                  <a:extLst>
                    <a:ext uri="{9D8B030D-6E8A-4147-A177-3AD203B41FA5}">
                      <a16:colId xmlns:a16="http://schemas.microsoft.com/office/drawing/2014/main" val="4208093486"/>
                    </a:ext>
                  </a:extLst>
                </a:gridCol>
                <a:gridCol w="1275732">
                  <a:extLst>
                    <a:ext uri="{9D8B030D-6E8A-4147-A177-3AD203B41FA5}">
                      <a16:colId xmlns:a16="http://schemas.microsoft.com/office/drawing/2014/main" val="648930559"/>
                    </a:ext>
                  </a:extLst>
                </a:gridCol>
                <a:gridCol w="952039">
                  <a:extLst>
                    <a:ext uri="{9D8B030D-6E8A-4147-A177-3AD203B41FA5}">
                      <a16:colId xmlns:a16="http://schemas.microsoft.com/office/drawing/2014/main" val="1006778233"/>
                    </a:ext>
                  </a:extLst>
                </a:gridCol>
                <a:gridCol w="1018681">
                  <a:extLst>
                    <a:ext uri="{9D8B030D-6E8A-4147-A177-3AD203B41FA5}">
                      <a16:colId xmlns:a16="http://schemas.microsoft.com/office/drawing/2014/main" val="2114893204"/>
                    </a:ext>
                  </a:extLst>
                </a:gridCol>
                <a:gridCol w="1323334">
                  <a:extLst>
                    <a:ext uri="{9D8B030D-6E8A-4147-A177-3AD203B41FA5}">
                      <a16:colId xmlns:a16="http://schemas.microsoft.com/office/drawing/2014/main" val="3293333781"/>
                    </a:ext>
                  </a:extLst>
                </a:gridCol>
                <a:gridCol w="1018681">
                  <a:extLst>
                    <a:ext uri="{9D8B030D-6E8A-4147-A177-3AD203B41FA5}">
                      <a16:colId xmlns:a16="http://schemas.microsoft.com/office/drawing/2014/main" val="1940471172"/>
                    </a:ext>
                  </a:extLst>
                </a:gridCol>
              </a:tblGrid>
              <a:tr h="200025">
                <a:tc gridSpan="6">
                  <a:txBody>
                    <a:bodyPr/>
                    <a:lstStyle/>
                    <a:p>
                      <a:pPr algn="ctr" fontAlgn="b"/>
                      <a:r>
                        <a:rPr lang="fr-FR" sz="1100" b="1" i="0" u="none" strike="noStrike">
                          <a:solidFill>
                            <a:srgbClr val="000000"/>
                          </a:solidFill>
                          <a:effectLst/>
                          <a:latin typeface="Calibri" panose="020F0502020204030204" pitchFamily="34" charset="0"/>
                        </a:rPr>
                        <a:t>COMMUNICATION - CULTURE - DOCUMENTATION</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948058845"/>
                  </a:ext>
                </a:extLst>
              </a:tr>
              <a:tr h="200025">
                <a:tc>
                  <a:txBody>
                    <a:bodyPr/>
                    <a:lstStyle/>
                    <a:p>
                      <a:pPr algn="l" fontAlgn="b"/>
                      <a:r>
                        <a:rPr lang="fr-FR"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100" b="1" i="0" u="none" strike="noStrike">
                          <a:solidFill>
                            <a:srgbClr val="000000"/>
                          </a:solidFill>
                          <a:effectLst/>
                          <a:latin typeface="Calibri" panose="020F0502020204030204" pitchFamily="34" charset="0"/>
                        </a:rPr>
                        <a:t>2017</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100" b="1" i="0" u="none" strike="noStrike">
                          <a:solidFill>
                            <a:srgbClr val="000000"/>
                          </a:solidFill>
                          <a:effectLst/>
                          <a:latin typeface="Calibri" panose="020F0502020204030204" pitchFamily="34" charset="0"/>
                        </a:rPr>
                        <a:t>2018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100" b="1" i="0" u="none" strike="noStrike">
                          <a:solidFill>
                            <a:srgbClr val="000000"/>
                          </a:solidFill>
                          <a:effectLst/>
                          <a:latin typeface="Calibri" panose="020F0502020204030204" pitchFamily="34" charset="0"/>
                        </a:rPr>
                        <a:t>2019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100" b="1" i="0" u="none" strike="noStrike">
                          <a:solidFill>
                            <a:srgbClr val="000000"/>
                          </a:solidFill>
                          <a:effectLst/>
                          <a:latin typeface="Calibri" panose="020F0502020204030204" pitchFamily="34" charset="0"/>
                        </a:rPr>
                        <a:t>2020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100" b="1" i="0" u="none" strike="noStrike" dirty="0">
                          <a:solidFill>
                            <a:srgbClr val="000000"/>
                          </a:solidFill>
                          <a:effectLst/>
                          <a:latin typeface="Calibri" panose="020F0502020204030204" pitchFamily="34" charset="0"/>
                        </a:rPr>
                        <a:t>2021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06140680"/>
                  </a:ext>
                </a:extLst>
              </a:tr>
              <a:tr h="200025">
                <a:tc>
                  <a:txBody>
                    <a:bodyPr/>
                    <a:lstStyle/>
                    <a:p>
                      <a:pPr algn="l" fontAlgn="b"/>
                      <a:r>
                        <a:rPr lang="fr-FR" sz="1100" b="0" i="0" u="none" strike="noStrike">
                          <a:solidFill>
                            <a:srgbClr val="000000"/>
                          </a:solidFill>
                          <a:effectLst/>
                          <a:latin typeface="Calibri" panose="020F0502020204030204" pitchFamily="34" charset="0"/>
                        </a:rPr>
                        <a:t>Marchés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panose="020F0502020204030204" pitchFamily="34" charset="0"/>
                        </a:rPr>
                        <a:t>            </a:t>
                      </a:r>
                      <a:r>
                        <a:rPr lang="fr-FR" sz="1100" b="0" i="0" u="none" strike="noStrike" dirty="0" smtClean="0">
                          <a:solidFill>
                            <a:srgbClr val="000000"/>
                          </a:solidFill>
                          <a:effectLst/>
                          <a:latin typeface="Calibri" panose="020F0502020204030204" pitchFamily="34" charset="0"/>
                        </a:rPr>
                        <a:t>1 </a:t>
                      </a:r>
                      <a:r>
                        <a:rPr lang="fr-FR" sz="1100" b="0" i="0" u="none" strike="noStrike" dirty="0">
                          <a:solidFill>
                            <a:srgbClr val="000000"/>
                          </a:solidFill>
                          <a:effectLst/>
                          <a:latin typeface="Calibri" panose="020F0502020204030204" pitchFamily="34" charset="0"/>
                        </a:rPr>
                        <a:t>085 353,42 €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panose="020F0502020204030204" pitchFamily="34" charset="0"/>
                        </a:rPr>
                        <a:t>  </a:t>
                      </a:r>
                      <a:r>
                        <a:rPr lang="fr-FR" sz="1100" b="0" i="0" u="none" strike="noStrike" dirty="0" smtClean="0">
                          <a:solidFill>
                            <a:srgbClr val="000000"/>
                          </a:solidFill>
                          <a:effectLst/>
                          <a:latin typeface="Calibri" panose="020F0502020204030204" pitchFamily="34" charset="0"/>
                        </a:rPr>
                        <a:t>1 </a:t>
                      </a:r>
                      <a:r>
                        <a:rPr lang="fr-FR" sz="1100" b="0" i="0" u="none" strike="noStrike" dirty="0">
                          <a:solidFill>
                            <a:srgbClr val="000000"/>
                          </a:solidFill>
                          <a:effectLst/>
                          <a:latin typeface="Calibri" panose="020F0502020204030204" pitchFamily="34" charset="0"/>
                        </a:rPr>
                        <a:t>179 690,21 €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panose="020F0502020204030204" pitchFamily="34" charset="0"/>
                        </a:rPr>
                        <a:t>    </a:t>
                      </a:r>
                      <a:r>
                        <a:rPr lang="fr-FR" sz="1100" b="0" i="0" u="none" strike="noStrike" dirty="0" smtClean="0">
                          <a:solidFill>
                            <a:srgbClr val="000000"/>
                          </a:solidFill>
                          <a:effectLst/>
                          <a:latin typeface="Calibri" panose="020F0502020204030204" pitchFamily="34" charset="0"/>
                        </a:rPr>
                        <a:t>1 </a:t>
                      </a:r>
                      <a:r>
                        <a:rPr lang="fr-FR" sz="1100" b="0" i="0" u="none" strike="noStrike" dirty="0">
                          <a:solidFill>
                            <a:srgbClr val="000000"/>
                          </a:solidFill>
                          <a:effectLst/>
                          <a:latin typeface="Calibri" panose="020F0502020204030204" pitchFamily="34" charset="0"/>
                        </a:rPr>
                        <a:t>337 929,14 €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panose="020F0502020204030204" pitchFamily="34" charset="0"/>
                        </a:rPr>
                        <a:t>              </a:t>
                      </a:r>
                      <a:r>
                        <a:rPr lang="fr-FR" sz="1100" b="0" i="0" u="none" strike="noStrike" dirty="0" smtClean="0">
                          <a:solidFill>
                            <a:srgbClr val="000000"/>
                          </a:solidFill>
                          <a:effectLst/>
                          <a:latin typeface="Calibri" panose="020F0502020204030204" pitchFamily="34" charset="0"/>
                        </a:rPr>
                        <a:t>1 </a:t>
                      </a:r>
                      <a:r>
                        <a:rPr lang="fr-FR" sz="1100" b="0" i="0" u="none" strike="noStrike" dirty="0">
                          <a:solidFill>
                            <a:srgbClr val="000000"/>
                          </a:solidFill>
                          <a:effectLst/>
                          <a:latin typeface="Calibri" panose="020F0502020204030204" pitchFamily="34" charset="0"/>
                        </a:rPr>
                        <a:t>300 964,64 €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900" b="0" i="0" u="none" strike="noStrike">
                          <a:solidFill>
                            <a:srgbClr val="333333"/>
                          </a:solidFill>
                          <a:effectLst/>
                          <a:latin typeface="Arial" panose="020B0604020202020204" pitchFamily="34" charset="0"/>
                        </a:rPr>
                        <a:t>     1 297 081,37 €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9414222"/>
                  </a:ext>
                </a:extLst>
              </a:tr>
              <a:tr h="190500">
                <a:tc>
                  <a:txBody>
                    <a:bodyPr/>
                    <a:lstStyle/>
                    <a:p>
                      <a:pPr algn="l" fontAlgn="b"/>
                      <a:r>
                        <a:rPr lang="fr-FR" sz="1100" b="0" i="0" u="none" strike="noStrike">
                          <a:solidFill>
                            <a:srgbClr val="000000"/>
                          </a:solidFill>
                          <a:effectLst/>
                          <a:latin typeface="Calibri" panose="020F0502020204030204" pitchFamily="34" charset="0"/>
                        </a:rPr>
                        <a:t>Hors marchés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panose="020F0502020204030204" pitchFamily="34" charset="0"/>
                        </a:rPr>
                        <a:t>               </a:t>
                      </a:r>
                      <a:r>
                        <a:rPr lang="fr-FR" sz="1100" b="0" i="0" u="none" strike="noStrike" dirty="0" smtClean="0">
                          <a:solidFill>
                            <a:srgbClr val="000000"/>
                          </a:solidFill>
                          <a:effectLst/>
                          <a:latin typeface="Calibri" panose="020F0502020204030204" pitchFamily="34" charset="0"/>
                        </a:rPr>
                        <a:t> </a:t>
                      </a:r>
                      <a:r>
                        <a:rPr lang="fr-FR" sz="1100" b="0" i="0" u="none" strike="noStrike" dirty="0">
                          <a:solidFill>
                            <a:srgbClr val="000000"/>
                          </a:solidFill>
                          <a:effectLst/>
                          <a:latin typeface="Calibri" panose="020F0502020204030204" pitchFamily="34" charset="0"/>
                        </a:rPr>
                        <a:t>918 055,14 €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878 865,65 €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panose="020F0502020204030204" pitchFamily="34" charset="0"/>
                        </a:rPr>
                        <a:t>    </a:t>
                      </a:r>
                      <a:r>
                        <a:rPr lang="fr-FR" sz="1100" b="0" i="0" u="none" strike="noStrike" dirty="0" smtClean="0">
                          <a:solidFill>
                            <a:srgbClr val="000000"/>
                          </a:solidFill>
                          <a:effectLst/>
                          <a:latin typeface="Calibri" panose="020F0502020204030204" pitchFamily="34" charset="0"/>
                        </a:rPr>
                        <a:t>1 </a:t>
                      </a:r>
                      <a:r>
                        <a:rPr lang="fr-FR" sz="1100" b="0" i="0" u="none" strike="noStrike" dirty="0">
                          <a:solidFill>
                            <a:srgbClr val="000000"/>
                          </a:solidFill>
                          <a:effectLst/>
                          <a:latin typeface="Calibri" panose="020F0502020204030204" pitchFamily="34" charset="0"/>
                        </a:rPr>
                        <a:t>048 532,17 €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panose="020F0502020204030204" pitchFamily="34" charset="0"/>
                        </a:rPr>
                        <a:t>                 </a:t>
                      </a:r>
                      <a:r>
                        <a:rPr lang="fr-FR" sz="1100" b="0" i="0" u="none" strike="noStrike" dirty="0" smtClean="0">
                          <a:solidFill>
                            <a:srgbClr val="000000"/>
                          </a:solidFill>
                          <a:effectLst/>
                          <a:latin typeface="Calibri" panose="020F0502020204030204" pitchFamily="34" charset="0"/>
                        </a:rPr>
                        <a:t>699 </a:t>
                      </a:r>
                      <a:r>
                        <a:rPr lang="fr-FR" sz="1100" b="0" i="0" u="none" strike="noStrike" dirty="0">
                          <a:solidFill>
                            <a:srgbClr val="000000"/>
                          </a:solidFill>
                          <a:effectLst/>
                          <a:latin typeface="Calibri" panose="020F0502020204030204" pitchFamily="34" charset="0"/>
                        </a:rPr>
                        <a:t>672,59 €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653 718,21 €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333444"/>
                  </a:ext>
                </a:extLst>
              </a:tr>
              <a:tr h="200025">
                <a:tc>
                  <a:txBody>
                    <a:bodyPr/>
                    <a:lstStyle/>
                    <a:p>
                      <a:pPr algn="l" fontAlgn="ctr"/>
                      <a:r>
                        <a:rPr lang="fr-FR" sz="1100" b="0" i="0" u="none" strike="noStrike">
                          <a:solidFill>
                            <a:srgbClr val="000000"/>
                          </a:solidFill>
                          <a:effectLst/>
                          <a:latin typeface="Calibri" panose="020F0502020204030204" pitchFamily="34" charset="0"/>
                        </a:rPr>
                        <a:t>Total dépenses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1100" b="0" i="0" u="none" strike="noStrike" dirty="0">
                          <a:solidFill>
                            <a:srgbClr val="333333"/>
                          </a:solidFill>
                          <a:effectLst/>
                          <a:latin typeface="Calibri" panose="020F0502020204030204" pitchFamily="34" charset="0"/>
                        </a:rPr>
                        <a:t>            </a:t>
                      </a:r>
                      <a:r>
                        <a:rPr lang="fr-FR" sz="1100" b="0" i="0" u="none" strike="noStrike" dirty="0" smtClean="0">
                          <a:solidFill>
                            <a:srgbClr val="333333"/>
                          </a:solidFill>
                          <a:effectLst/>
                          <a:latin typeface="Calibri" panose="020F0502020204030204" pitchFamily="34" charset="0"/>
                        </a:rPr>
                        <a:t>2 </a:t>
                      </a:r>
                      <a:r>
                        <a:rPr lang="fr-FR" sz="1100" b="0" i="0" u="none" strike="noStrike" dirty="0">
                          <a:solidFill>
                            <a:srgbClr val="333333"/>
                          </a:solidFill>
                          <a:effectLst/>
                          <a:latin typeface="Calibri" panose="020F0502020204030204" pitchFamily="34" charset="0"/>
                        </a:rPr>
                        <a:t>003 408,56 €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1100" b="0" i="0" u="none" strike="noStrike" dirty="0">
                          <a:solidFill>
                            <a:srgbClr val="333333"/>
                          </a:solidFill>
                          <a:effectLst/>
                          <a:latin typeface="Calibri" panose="020F0502020204030204" pitchFamily="34" charset="0"/>
                        </a:rPr>
                        <a:t>  </a:t>
                      </a:r>
                      <a:r>
                        <a:rPr lang="fr-FR" sz="1100" b="0" i="0" u="none" strike="noStrike" dirty="0" smtClean="0">
                          <a:solidFill>
                            <a:srgbClr val="333333"/>
                          </a:solidFill>
                          <a:effectLst/>
                          <a:latin typeface="Calibri" panose="020F0502020204030204" pitchFamily="34" charset="0"/>
                        </a:rPr>
                        <a:t>2 </a:t>
                      </a:r>
                      <a:r>
                        <a:rPr lang="fr-FR" sz="1100" b="0" i="0" u="none" strike="noStrike" dirty="0">
                          <a:solidFill>
                            <a:srgbClr val="333333"/>
                          </a:solidFill>
                          <a:effectLst/>
                          <a:latin typeface="Calibri" panose="020F0502020204030204" pitchFamily="34" charset="0"/>
                        </a:rPr>
                        <a:t>058 555,86 €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1100" b="0" i="0" u="none" strike="noStrike" dirty="0">
                          <a:solidFill>
                            <a:srgbClr val="333333"/>
                          </a:solidFill>
                          <a:effectLst/>
                          <a:latin typeface="Calibri" panose="020F0502020204030204" pitchFamily="34" charset="0"/>
                        </a:rPr>
                        <a:t>    </a:t>
                      </a:r>
                      <a:r>
                        <a:rPr lang="fr-FR" sz="1100" b="0" i="0" u="none" strike="noStrike" dirty="0" smtClean="0">
                          <a:solidFill>
                            <a:srgbClr val="333333"/>
                          </a:solidFill>
                          <a:effectLst/>
                          <a:latin typeface="Calibri" panose="020F0502020204030204" pitchFamily="34" charset="0"/>
                        </a:rPr>
                        <a:t>2 </a:t>
                      </a:r>
                      <a:r>
                        <a:rPr lang="fr-FR" sz="1100" b="0" i="0" u="none" strike="noStrike" dirty="0">
                          <a:solidFill>
                            <a:srgbClr val="333333"/>
                          </a:solidFill>
                          <a:effectLst/>
                          <a:latin typeface="Calibri" panose="020F0502020204030204" pitchFamily="34" charset="0"/>
                        </a:rPr>
                        <a:t>386 461,31 €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1100" b="0" i="0" u="none" strike="noStrike" dirty="0">
                          <a:solidFill>
                            <a:srgbClr val="333333"/>
                          </a:solidFill>
                          <a:effectLst/>
                          <a:latin typeface="Calibri" panose="020F0502020204030204" pitchFamily="34" charset="0"/>
                        </a:rPr>
                        <a:t>           </a:t>
                      </a:r>
                      <a:r>
                        <a:rPr lang="fr-FR" sz="1100" b="0" i="0" u="none" strike="noStrike" dirty="0" smtClean="0">
                          <a:solidFill>
                            <a:srgbClr val="333333"/>
                          </a:solidFill>
                          <a:effectLst/>
                          <a:latin typeface="Calibri" panose="020F0502020204030204" pitchFamily="34" charset="0"/>
                        </a:rPr>
                        <a:t>   </a:t>
                      </a:r>
                      <a:r>
                        <a:rPr lang="fr-FR" sz="1100" b="0" i="0" u="none" strike="noStrike" dirty="0">
                          <a:solidFill>
                            <a:srgbClr val="333333"/>
                          </a:solidFill>
                          <a:effectLst/>
                          <a:latin typeface="Calibri" panose="020F0502020204030204" pitchFamily="34" charset="0"/>
                        </a:rPr>
                        <a:t>2 000 637,23 €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1100" b="0" i="0" u="none" strike="noStrike" dirty="0">
                          <a:solidFill>
                            <a:srgbClr val="000000"/>
                          </a:solidFill>
                          <a:effectLst/>
                          <a:latin typeface="Calibri" panose="020F0502020204030204" pitchFamily="34" charset="0"/>
                        </a:rPr>
                        <a:t>    </a:t>
                      </a:r>
                      <a:r>
                        <a:rPr lang="fr-FR" sz="1100" b="0" i="0" u="none" strike="noStrike" dirty="0" smtClean="0">
                          <a:solidFill>
                            <a:srgbClr val="000000"/>
                          </a:solidFill>
                          <a:effectLst/>
                          <a:latin typeface="Calibri" panose="020F0502020204030204" pitchFamily="34" charset="0"/>
                        </a:rPr>
                        <a:t>1 </a:t>
                      </a:r>
                      <a:r>
                        <a:rPr lang="fr-FR" sz="1100" b="0" i="0" u="none" strike="noStrike" dirty="0">
                          <a:solidFill>
                            <a:srgbClr val="000000"/>
                          </a:solidFill>
                          <a:effectLst/>
                          <a:latin typeface="Calibri" panose="020F0502020204030204" pitchFamily="34" charset="0"/>
                        </a:rPr>
                        <a:t>950 799,58 €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08527253"/>
                  </a:ext>
                </a:extLst>
              </a:tr>
            </a:tbl>
          </a:graphicData>
        </a:graphic>
      </p:graphicFrame>
      <p:pic>
        <p:nvPicPr>
          <p:cNvPr id="5" name="Image 4"/>
          <p:cNvPicPr>
            <a:picLocks noChangeAspect="1"/>
          </p:cNvPicPr>
          <p:nvPr/>
        </p:nvPicPr>
        <p:blipFill>
          <a:blip r:embed="rId3"/>
          <a:stretch>
            <a:fillRect/>
          </a:stretch>
        </p:blipFill>
        <p:spPr>
          <a:xfrm>
            <a:off x="1807291" y="3070196"/>
            <a:ext cx="5456393" cy="2743438"/>
          </a:xfrm>
          <a:prstGeom prst="rect">
            <a:avLst/>
          </a:prstGeom>
        </p:spPr>
      </p:pic>
    </p:spTree>
    <p:extLst>
      <p:ext uri="{BB962C8B-B14F-4D97-AF65-F5344CB8AC3E}">
        <p14:creationId xmlns:p14="http://schemas.microsoft.com/office/powerpoint/2010/main" val="28033867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5"/>
          <p:cNvSpPr txBox="1">
            <a:spLocks noChangeArrowheads="1"/>
          </p:cNvSpPr>
          <p:nvPr/>
        </p:nvSpPr>
        <p:spPr bwMode="auto">
          <a:xfrm>
            <a:off x="395288" y="260350"/>
            <a:ext cx="8280400" cy="396875"/>
          </a:xfrm>
          <a:prstGeom prst="rect">
            <a:avLst/>
          </a:prstGeom>
          <a:solidFill>
            <a:srgbClr val="DD402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FR" altLang="fr-FR"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ACHATS</a:t>
            </a:r>
            <a:endParaRPr lang="fr-FR" altLang="fr-FR"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3" name="Rectangle 2"/>
          <p:cNvSpPr/>
          <p:nvPr/>
        </p:nvSpPr>
        <p:spPr>
          <a:xfrm>
            <a:off x="395288" y="1772816"/>
            <a:ext cx="8280400" cy="954107"/>
          </a:xfrm>
          <a:prstGeom prst="rect">
            <a:avLst/>
          </a:prstGeom>
        </p:spPr>
        <p:txBody>
          <a:bodyPr wrap="square">
            <a:spAutoFit/>
          </a:bodyPr>
          <a:lstStyle/>
          <a:p>
            <a:endParaRPr lang="fr-FR" sz="1400" dirty="0">
              <a:latin typeface="Verdana" panose="020B0604030504040204" pitchFamily="34" charset="0"/>
              <a:ea typeface="Verdana" panose="020B0604030504040204" pitchFamily="34" charset="0"/>
              <a:cs typeface="Verdana" panose="020B0604030504040204" pitchFamily="34" charset="0"/>
            </a:endParaRPr>
          </a:p>
          <a:p>
            <a:endParaRPr lang="fr-FR" sz="1400" dirty="0" smtClean="0">
              <a:latin typeface="Verdana" panose="020B0604030504040204" pitchFamily="34" charset="0"/>
              <a:ea typeface="Verdana" panose="020B0604030504040204" pitchFamily="34" charset="0"/>
              <a:cs typeface="Verdana" panose="020B0604030504040204" pitchFamily="34" charset="0"/>
            </a:endParaRPr>
          </a:p>
          <a:p>
            <a:endParaRPr lang="fr-FR" sz="1400" dirty="0">
              <a:latin typeface="Verdana" panose="020B0604030504040204" pitchFamily="34" charset="0"/>
              <a:ea typeface="Verdana" panose="020B0604030504040204" pitchFamily="34" charset="0"/>
              <a:cs typeface="Verdana" panose="020B0604030504040204" pitchFamily="34" charset="0"/>
            </a:endParaRPr>
          </a:p>
          <a:p>
            <a:endParaRPr lang="fr-FR" sz="1400"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4" name="Tableau 3"/>
          <p:cNvGraphicFramePr>
            <a:graphicFrameLocks noGrp="1"/>
          </p:cNvGraphicFramePr>
          <p:nvPr>
            <p:extLst>
              <p:ext uri="{D42A27DB-BD31-4B8C-83A1-F6EECF244321}">
                <p14:modId xmlns:p14="http://schemas.microsoft.com/office/powerpoint/2010/main" val="1028287404"/>
              </p:ext>
            </p:extLst>
          </p:nvPr>
        </p:nvGraphicFramePr>
        <p:xfrm>
          <a:off x="1403648" y="764704"/>
          <a:ext cx="6422405" cy="2476500"/>
        </p:xfrm>
        <a:graphic>
          <a:graphicData uri="http://schemas.openxmlformats.org/drawingml/2006/table">
            <a:tbl>
              <a:tblPr/>
              <a:tblGrid>
                <a:gridCol w="856321">
                  <a:extLst>
                    <a:ext uri="{9D8B030D-6E8A-4147-A177-3AD203B41FA5}">
                      <a16:colId xmlns:a16="http://schemas.microsoft.com/office/drawing/2014/main" val="2043815347"/>
                    </a:ext>
                  </a:extLst>
                </a:gridCol>
                <a:gridCol w="3543026">
                  <a:extLst>
                    <a:ext uri="{9D8B030D-6E8A-4147-A177-3AD203B41FA5}">
                      <a16:colId xmlns:a16="http://schemas.microsoft.com/office/drawing/2014/main" val="1137953532"/>
                    </a:ext>
                  </a:extLst>
                </a:gridCol>
                <a:gridCol w="1166737">
                  <a:extLst>
                    <a:ext uri="{9D8B030D-6E8A-4147-A177-3AD203B41FA5}">
                      <a16:colId xmlns:a16="http://schemas.microsoft.com/office/drawing/2014/main" val="430947951"/>
                    </a:ext>
                  </a:extLst>
                </a:gridCol>
                <a:gridCol w="856321">
                  <a:extLst>
                    <a:ext uri="{9D8B030D-6E8A-4147-A177-3AD203B41FA5}">
                      <a16:colId xmlns:a16="http://schemas.microsoft.com/office/drawing/2014/main" val="246367200"/>
                    </a:ext>
                  </a:extLst>
                </a:gridCol>
              </a:tblGrid>
              <a:tr h="190500">
                <a:tc gridSpan="4">
                  <a:txBody>
                    <a:bodyPr/>
                    <a:lstStyle/>
                    <a:p>
                      <a:pPr algn="ctr" fontAlgn="b"/>
                      <a:r>
                        <a:rPr lang="fr-FR" sz="1100" b="1" i="0" u="none" strike="noStrike" dirty="0">
                          <a:solidFill>
                            <a:srgbClr val="000000"/>
                          </a:solidFill>
                          <a:effectLst/>
                          <a:latin typeface="Calibri" panose="020F0502020204030204" pitchFamily="34" charset="0"/>
                        </a:rPr>
                        <a:t>FAMILLE C : COMMUNICATION - CULTURE - DOCUMENTATION</a:t>
                      </a:r>
                    </a:p>
                  </a:txBody>
                  <a:tcPr marL="9525" marR="9525" marT="9525" marB="0" anchor="b">
                    <a:lnL>
                      <a:noFill/>
                    </a:lnL>
                    <a:lnR>
                      <a:noFill/>
                    </a:lnR>
                    <a:lnT>
                      <a:noFill/>
                    </a:lnT>
                    <a:lnB>
                      <a:noFill/>
                    </a:lnB>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4245747340"/>
                  </a:ext>
                </a:extLst>
              </a:tr>
              <a:tr h="190500">
                <a:tc>
                  <a:txBody>
                    <a:bodyPr/>
                    <a:lstStyle/>
                    <a:p>
                      <a:pPr algn="l" fontAlgn="b"/>
                      <a:endParaRPr lang="fr-FR"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fr-FR"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fr-FR"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fr-FR"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9841558"/>
                  </a:ext>
                </a:extLst>
              </a:tr>
              <a:tr h="190500">
                <a:tc>
                  <a:txBody>
                    <a:bodyPr/>
                    <a:lstStyle/>
                    <a:p>
                      <a:pPr algn="l" fontAlgn="b"/>
                      <a:endParaRPr lang="fr-FR"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fr-FR" sz="1100" b="0" i="0" u="none" strike="noStrike">
                        <a:solidFill>
                          <a:srgbClr val="000000"/>
                        </a:solidFill>
                        <a:effectLst/>
                        <a:latin typeface="Calibri" panose="020F0502020204030204" pitchFamily="34"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fr-FR" sz="1100" b="1" i="0" u="none" strike="noStrike">
                          <a:solidFill>
                            <a:srgbClr val="000000"/>
                          </a:solidFill>
                          <a:effectLst/>
                          <a:latin typeface="Calibri" panose="020F0502020204030204" pitchFamily="34" charset="0"/>
                        </a:rPr>
                        <a:t>Montant en € HT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100" b="1" i="0" u="none" strike="noStrike">
                          <a:solidFill>
                            <a:srgbClr val="000000"/>
                          </a:solidFill>
                          <a:effectLst/>
                          <a:latin typeface="Calibri" panose="020F0502020204030204" pitchFamily="34" charset="0"/>
                        </a:rPr>
                        <a: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86362676"/>
                  </a:ext>
                </a:extLst>
              </a:tr>
              <a:tr h="190500">
                <a:tc>
                  <a:txBody>
                    <a:bodyPr/>
                    <a:lstStyle/>
                    <a:p>
                      <a:pPr algn="l" fontAlgn="b"/>
                      <a:r>
                        <a:rPr lang="fr-FR" sz="1100" b="0" i="0" u="none" strike="noStrike">
                          <a:solidFill>
                            <a:srgbClr val="000000"/>
                          </a:solidFill>
                          <a:effectLst/>
                          <a:latin typeface="Calibri" panose="020F0502020204030204" pitchFamily="34" charset="0"/>
                        </a:rPr>
                        <a:t>CA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Conception, édition, impression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208 855,35 €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panose="020F0502020204030204" pitchFamily="34" charset="0"/>
                        </a:rPr>
                        <a:t>10,7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63063725"/>
                  </a:ext>
                </a:extLst>
              </a:tr>
              <a:tr h="190500">
                <a:tc>
                  <a:txBody>
                    <a:bodyPr/>
                    <a:lstStyle/>
                    <a:p>
                      <a:pPr algn="l" fontAlgn="b"/>
                      <a:r>
                        <a:rPr lang="fr-FR" sz="1100" b="0" i="0" u="none" strike="noStrike">
                          <a:solidFill>
                            <a:srgbClr val="000000"/>
                          </a:solidFill>
                          <a:effectLst/>
                          <a:latin typeface="Calibri" panose="020F0502020204030204" pitchFamily="34" charset="0"/>
                        </a:rPr>
                        <a:t>CB</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Communication événementielle et institutionnelle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176 751,88 €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panose="020F0502020204030204" pitchFamily="34" charset="0"/>
                        </a:rPr>
                        <a:t>9,1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6846689"/>
                  </a:ext>
                </a:extLst>
              </a:tr>
              <a:tr h="190500">
                <a:tc>
                  <a:txBody>
                    <a:bodyPr/>
                    <a:lstStyle/>
                    <a:p>
                      <a:pPr algn="l" fontAlgn="b"/>
                      <a:r>
                        <a:rPr lang="fr-FR" sz="1100" b="0" i="0" u="none" strike="noStrike">
                          <a:solidFill>
                            <a:srgbClr val="000000"/>
                          </a:solidFill>
                          <a:effectLst/>
                          <a:latin typeface="Calibri" panose="020F0502020204030204" pitchFamily="34" charset="0"/>
                        </a:rPr>
                        <a:t>CC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Services pour la communication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133 039,00 €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panose="020F0502020204030204" pitchFamily="34" charset="0"/>
                        </a:rPr>
                        <a:t>6,8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476487"/>
                  </a:ext>
                </a:extLst>
              </a:tr>
              <a:tr h="190500">
                <a:tc>
                  <a:txBody>
                    <a:bodyPr/>
                    <a:lstStyle/>
                    <a:p>
                      <a:pPr algn="l" fontAlgn="b"/>
                      <a:r>
                        <a:rPr lang="fr-FR" sz="1100" b="0" i="0" u="none" strike="noStrike">
                          <a:solidFill>
                            <a:srgbClr val="000000"/>
                          </a:solidFill>
                          <a:effectLst/>
                          <a:latin typeface="Calibri" panose="020F0502020204030204" pitchFamily="34" charset="0"/>
                        </a:rPr>
                        <a:t>CD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Culture et collections de musée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106 787,77 €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dirty="0">
                          <a:solidFill>
                            <a:srgbClr val="000000"/>
                          </a:solidFill>
                          <a:effectLst/>
                          <a:latin typeface="Calibri" panose="020F0502020204030204" pitchFamily="34" charset="0"/>
                        </a:rPr>
                        <a:t>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7866123"/>
                  </a:ext>
                </a:extLst>
              </a:tr>
              <a:tr h="190500">
                <a:tc>
                  <a:txBody>
                    <a:bodyPr/>
                    <a:lstStyle/>
                    <a:p>
                      <a:pPr algn="l" fontAlgn="b"/>
                      <a:r>
                        <a:rPr lang="fr-FR" sz="1100" b="0" i="0" u="none" strike="noStrike">
                          <a:solidFill>
                            <a:srgbClr val="000000"/>
                          </a:solidFill>
                          <a:effectLst/>
                          <a:latin typeface="Calibri" panose="020F0502020204030204" pitchFamily="34" charset="0"/>
                        </a:rPr>
                        <a:t>CE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Documents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1 294 895,97 €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panose="020F0502020204030204" pitchFamily="34" charset="0"/>
                        </a:rPr>
                        <a:t>66,4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7878382"/>
                  </a:ext>
                </a:extLst>
              </a:tr>
              <a:tr h="190500">
                <a:tc>
                  <a:txBody>
                    <a:bodyPr/>
                    <a:lstStyle/>
                    <a:p>
                      <a:pPr algn="l" fontAlgn="b"/>
                      <a:r>
                        <a:rPr lang="fr-FR" sz="1100" b="0" i="0" u="none" strike="noStrike">
                          <a:solidFill>
                            <a:srgbClr val="000000"/>
                          </a:solidFill>
                          <a:effectLst/>
                          <a:latin typeface="Calibri" panose="020F0502020204030204" pitchFamily="34" charset="0"/>
                        </a:rPr>
                        <a:t>CF</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Archives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6 071,54 €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panose="020F0502020204030204" pitchFamily="34" charset="0"/>
                        </a:rPr>
                        <a:t>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3068528"/>
                  </a:ext>
                </a:extLst>
              </a:tr>
              <a:tr h="190500">
                <a:tc>
                  <a:txBody>
                    <a:bodyPr/>
                    <a:lstStyle/>
                    <a:p>
                      <a:pPr algn="l" fontAlgn="b"/>
                      <a:r>
                        <a:rPr lang="fr-FR" sz="1100" b="0" i="0" u="none" strike="noStrike">
                          <a:solidFill>
                            <a:srgbClr val="000000"/>
                          </a:solidFill>
                          <a:effectLst/>
                          <a:latin typeface="Calibri" panose="020F0502020204030204" pitchFamily="34" charset="0"/>
                        </a:rPr>
                        <a:t>CG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Bibliothèques et magasins d'archives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182,20 €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panose="020F0502020204030204" pitchFamily="34" charset="0"/>
                        </a:rPr>
                        <a:t>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4764663"/>
                  </a:ext>
                </a:extLst>
              </a:tr>
              <a:tr h="190500">
                <a:tc>
                  <a:txBody>
                    <a:bodyPr/>
                    <a:lstStyle/>
                    <a:p>
                      <a:pPr algn="l" fontAlgn="b"/>
                      <a:r>
                        <a:rPr lang="fr-FR" sz="1100" b="0" i="0" u="none" strike="noStrike">
                          <a:solidFill>
                            <a:srgbClr val="000000"/>
                          </a:solidFill>
                          <a:effectLst/>
                          <a:latin typeface="Calibri" panose="020F0502020204030204" pitchFamily="34" charset="0"/>
                        </a:rPr>
                        <a:t>CH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Systèmes d'information documentaire et d'archivage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24 720,26 €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2865273"/>
                  </a:ext>
                </a:extLst>
              </a:tr>
              <a:tr h="190500">
                <a:tc>
                  <a:txBody>
                    <a:bodyPr/>
                    <a:lstStyle/>
                    <a:p>
                      <a:pPr algn="l" fontAlgn="b"/>
                      <a:r>
                        <a:rPr lang="fr-FR" sz="1100" b="0" i="0" u="none" strike="noStrike">
                          <a:solidFill>
                            <a:srgbClr val="000000"/>
                          </a:solidFill>
                          <a:effectLst/>
                          <a:latin typeface="Calibri" panose="020F0502020204030204" pitchFamily="34" charset="0"/>
                        </a:rPr>
                        <a:t>CI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Services de gestion documentaire d'archivage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79,00 €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panose="020F0502020204030204" pitchFamily="34" charset="0"/>
                        </a:rPr>
                        <a:t>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24897350"/>
                  </a:ext>
                </a:extLst>
              </a:tr>
              <a:tr h="190500">
                <a:tc>
                  <a:txBody>
                    <a:bodyPr/>
                    <a:lstStyle/>
                    <a:p>
                      <a:pPr algn="l" fontAlgn="b"/>
                      <a:r>
                        <a:rPr lang="fr-FR"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1 951 382,97 €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dirty="0">
                          <a:solidFill>
                            <a:srgbClr val="000000"/>
                          </a:solidFill>
                          <a:effectLst/>
                          <a:latin typeface="Calibri" panose="020F0502020204030204" pitchFamily="34" charset="0"/>
                        </a:rPr>
                        <a:t>100,0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032087"/>
                  </a:ext>
                </a:extLst>
              </a:tr>
            </a:tbl>
          </a:graphicData>
        </a:graphic>
      </p:graphicFrame>
      <p:pic>
        <p:nvPicPr>
          <p:cNvPr id="6" name="Image 5"/>
          <p:cNvPicPr>
            <a:picLocks noChangeAspect="1"/>
          </p:cNvPicPr>
          <p:nvPr/>
        </p:nvPicPr>
        <p:blipFill>
          <a:blip r:embed="rId3"/>
          <a:stretch>
            <a:fillRect/>
          </a:stretch>
        </p:blipFill>
        <p:spPr>
          <a:xfrm>
            <a:off x="1763688" y="3348683"/>
            <a:ext cx="5931003" cy="3410465"/>
          </a:xfrm>
          <a:prstGeom prst="rect">
            <a:avLst/>
          </a:prstGeom>
        </p:spPr>
      </p:pic>
    </p:spTree>
    <p:extLst>
      <p:ext uri="{BB962C8B-B14F-4D97-AF65-F5344CB8AC3E}">
        <p14:creationId xmlns:p14="http://schemas.microsoft.com/office/powerpoint/2010/main" val="21471938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5"/>
          <p:cNvSpPr txBox="1">
            <a:spLocks noChangeArrowheads="1"/>
          </p:cNvSpPr>
          <p:nvPr/>
        </p:nvSpPr>
        <p:spPr bwMode="auto">
          <a:xfrm>
            <a:off x="395288" y="260350"/>
            <a:ext cx="8280400" cy="396875"/>
          </a:xfrm>
          <a:prstGeom prst="rect">
            <a:avLst/>
          </a:prstGeom>
          <a:solidFill>
            <a:srgbClr val="DD402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FR" altLang="fr-FR"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ACHATS</a:t>
            </a:r>
            <a:endParaRPr lang="fr-FR" altLang="fr-FR"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3" name="Rectangle 2"/>
          <p:cNvSpPr/>
          <p:nvPr/>
        </p:nvSpPr>
        <p:spPr>
          <a:xfrm>
            <a:off x="395288" y="1772816"/>
            <a:ext cx="8280400" cy="954107"/>
          </a:xfrm>
          <a:prstGeom prst="rect">
            <a:avLst/>
          </a:prstGeom>
        </p:spPr>
        <p:txBody>
          <a:bodyPr wrap="square">
            <a:spAutoFit/>
          </a:bodyPr>
          <a:lstStyle/>
          <a:p>
            <a:endParaRPr lang="fr-FR" sz="1400" dirty="0">
              <a:latin typeface="Verdana" panose="020B0604030504040204" pitchFamily="34" charset="0"/>
              <a:ea typeface="Verdana" panose="020B0604030504040204" pitchFamily="34" charset="0"/>
              <a:cs typeface="Verdana" panose="020B0604030504040204" pitchFamily="34" charset="0"/>
            </a:endParaRPr>
          </a:p>
          <a:p>
            <a:endParaRPr lang="fr-FR" sz="1400" dirty="0" smtClean="0">
              <a:latin typeface="Verdana" panose="020B0604030504040204" pitchFamily="34" charset="0"/>
              <a:ea typeface="Verdana" panose="020B0604030504040204" pitchFamily="34" charset="0"/>
              <a:cs typeface="Verdana" panose="020B0604030504040204" pitchFamily="34" charset="0"/>
            </a:endParaRPr>
          </a:p>
          <a:p>
            <a:endParaRPr lang="fr-FR" sz="1400" dirty="0">
              <a:latin typeface="Verdana" panose="020B0604030504040204" pitchFamily="34" charset="0"/>
              <a:ea typeface="Verdana" panose="020B0604030504040204" pitchFamily="34" charset="0"/>
              <a:cs typeface="Verdana" panose="020B0604030504040204" pitchFamily="34" charset="0"/>
            </a:endParaRPr>
          </a:p>
          <a:p>
            <a:endParaRPr lang="fr-FR" sz="1400" dirty="0">
              <a:latin typeface="Verdana" panose="020B0604030504040204" pitchFamily="34" charset="0"/>
              <a:ea typeface="Verdana" panose="020B0604030504040204" pitchFamily="34" charset="0"/>
              <a:cs typeface="Verdana" panose="020B0604030504040204" pitchFamily="34" charset="0"/>
            </a:endParaRPr>
          </a:p>
        </p:txBody>
      </p:sp>
      <p:pic>
        <p:nvPicPr>
          <p:cNvPr id="4" name="Image 3"/>
          <p:cNvPicPr>
            <a:picLocks noChangeAspect="1"/>
          </p:cNvPicPr>
          <p:nvPr/>
        </p:nvPicPr>
        <p:blipFill>
          <a:blip r:embed="rId3"/>
          <a:stretch>
            <a:fillRect/>
          </a:stretch>
        </p:blipFill>
        <p:spPr>
          <a:xfrm>
            <a:off x="132890" y="3463041"/>
            <a:ext cx="4426080" cy="2853175"/>
          </a:xfrm>
          <a:prstGeom prst="rect">
            <a:avLst/>
          </a:prstGeom>
        </p:spPr>
      </p:pic>
      <p:pic>
        <p:nvPicPr>
          <p:cNvPr id="5" name="Image 4"/>
          <p:cNvPicPr>
            <a:picLocks noChangeAspect="1"/>
          </p:cNvPicPr>
          <p:nvPr/>
        </p:nvPicPr>
        <p:blipFill>
          <a:blip r:embed="rId4"/>
          <a:stretch>
            <a:fillRect/>
          </a:stretch>
        </p:blipFill>
        <p:spPr>
          <a:xfrm>
            <a:off x="4654993" y="3463041"/>
            <a:ext cx="4432176" cy="2853175"/>
          </a:xfrm>
          <a:prstGeom prst="rect">
            <a:avLst/>
          </a:prstGeom>
        </p:spPr>
      </p:pic>
      <p:graphicFrame>
        <p:nvGraphicFramePr>
          <p:cNvPr id="6" name="Tableau 5"/>
          <p:cNvGraphicFramePr>
            <a:graphicFrameLocks noGrp="1"/>
          </p:cNvGraphicFramePr>
          <p:nvPr>
            <p:extLst>
              <p:ext uri="{D42A27DB-BD31-4B8C-83A1-F6EECF244321}">
                <p14:modId xmlns:p14="http://schemas.microsoft.com/office/powerpoint/2010/main" val="151820231"/>
              </p:ext>
            </p:extLst>
          </p:nvPr>
        </p:nvGraphicFramePr>
        <p:xfrm>
          <a:off x="475774" y="690196"/>
          <a:ext cx="8119428" cy="2476500"/>
        </p:xfrm>
        <a:graphic>
          <a:graphicData uri="http://schemas.openxmlformats.org/drawingml/2006/table">
            <a:tbl>
              <a:tblPr/>
              <a:tblGrid>
                <a:gridCol w="784486">
                  <a:extLst>
                    <a:ext uri="{9D8B030D-6E8A-4147-A177-3AD203B41FA5}">
                      <a16:colId xmlns:a16="http://schemas.microsoft.com/office/drawing/2014/main" val="150279157"/>
                    </a:ext>
                  </a:extLst>
                </a:gridCol>
                <a:gridCol w="3334065">
                  <a:extLst>
                    <a:ext uri="{9D8B030D-6E8A-4147-A177-3AD203B41FA5}">
                      <a16:colId xmlns:a16="http://schemas.microsoft.com/office/drawing/2014/main" val="2835720585"/>
                    </a:ext>
                  </a:extLst>
                </a:gridCol>
                <a:gridCol w="1068862">
                  <a:extLst>
                    <a:ext uri="{9D8B030D-6E8A-4147-A177-3AD203B41FA5}">
                      <a16:colId xmlns:a16="http://schemas.microsoft.com/office/drawing/2014/main" val="4264418747"/>
                    </a:ext>
                  </a:extLst>
                </a:gridCol>
                <a:gridCol w="970801">
                  <a:extLst>
                    <a:ext uri="{9D8B030D-6E8A-4147-A177-3AD203B41FA5}">
                      <a16:colId xmlns:a16="http://schemas.microsoft.com/office/drawing/2014/main" val="3505339121"/>
                    </a:ext>
                  </a:extLst>
                </a:gridCol>
                <a:gridCol w="980607">
                  <a:extLst>
                    <a:ext uri="{9D8B030D-6E8A-4147-A177-3AD203B41FA5}">
                      <a16:colId xmlns:a16="http://schemas.microsoft.com/office/drawing/2014/main" val="4143086787"/>
                    </a:ext>
                  </a:extLst>
                </a:gridCol>
                <a:gridCol w="980607">
                  <a:extLst>
                    <a:ext uri="{9D8B030D-6E8A-4147-A177-3AD203B41FA5}">
                      <a16:colId xmlns:a16="http://schemas.microsoft.com/office/drawing/2014/main" val="351019987"/>
                    </a:ext>
                  </a:extLst>
                </a:gridCol>
              </a:tblGrid>
              <a:tr h="190500">
                <a:tc gridSpan="6">
                  <a:txBody>
                    <a:bodyPr/>
                    <a:lstStyle/>
                    <a:p>
                      <a:pPr algn="ctr" fontAlgn="b"/>
                      <a:r>
                        <a:rPr lang="fr-FR" sz="1100" b="1" i="0" u="none" strike="noStrike">
                          <a:solidFill>
                            <a:srgbClr val="000000"/>
                          </a:solidFill>
                          <a:effectLst/>
                          <a:latin typeface="Calibri" panose="020F0502020204030204" pitchFamily="34" charset="0"/>
                        </a:rPr>
                        <a:t>FAMILLE C : COMMUNICATION - CULTURE - DOCUMENTATION</a:t>
                      </a:r>
                    </a:p>
                  </a:txBody>
                  <a:tcPr marL="9525" marR="9525" marT="9525" marB="0" anchor="b">
                    <a:lnL>
                      <a:noFill/>
                    </a:lnL>
                    <a:lnR>
                      <a:noFill/>
                    </a:lnR>
                    <a:lnT>
                      <a:noFill/>
                    </a:lnT>
                    <a:lnB>
                      <a:noFill/>
                    </a:lnB>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829923964"/>
                  </a:ext>
                </a:extLst>
              </a:tr>
              <a:tr h="190500">
                <a:tc>
                  <a:txBody>
                    <a:bodyPr/>
                    <a:lstStyle/>
                    <a:p>
                      <a:pPr algn="l" fontAlgn="b"/>
                      <a:endParaRPr lang="fr-FR"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fr-FR"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fr-FR"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fr-FR"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fr-FR"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fr-FR"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87009517"/>
                  </a:ext>
                </a:extLst>
              </a:tr>
              <a:tr h="190500">
                <a:tc>
                  <a:txBody>
                    <a:bodyPr/>
                    <a:lstStyle/>
                    <a:p>
                      <a:pPr algn="l" fontAlgn="b"/>
                      <a:endParaRPr lang="fr-FR"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fr-FR" sz="1100" b="0" i="0" u="none" strike="noStrike">
                        <a:solidFill>
                          <a:srgbClr val="000000"/>
                        </a:solidFill>
                        <a:effectLst/>
                        <a:latin typeface="Calibri" panose="020F0502020204030204" pitchFamily="34"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fr-FR" sz="1100" b="1" i="0" u="none" strike="noStrike">
                          <a:solidFill>
                            <a:srgbClr val="000000"/>
                          </a:solidFill>
                          <a:effectLst/>
                          <a:latin typeface="Calibri" panose="020F0502020204030204" pitchFamily="34" charset="0"/>
                        </a:rPr>
                        <a:t>2018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100" b="1" i="0" u="none" strike="noStrike">
                          <a:solidFill>
                            <a:srgbClr val="000000"/>
                          </a:solidFill>
                          <a:effectLst/>
                          <a:latin typeface="Calibri" panose="020F0502020204030204" pitchFamily="34" charset="0"/>
                        </a:rPr>
                        <a:t>2019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100" b="1" i="0" u="none" strike="noStrike">
                          <a:solidFill>
                            <a:srgbClr val="000000"/>
                          </a:solidFill>
                          <a:effectLst/>
                          <a:latin typeface="Calibri" panose="020F0502020204030204" pitchFamily="34" charset="0"/>
                        </a:rPr>
                        <a:t>2020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100" b="1" i="0" u="none" strike="noStrike">
                          <a:solidFill>
                            <a:srgbClr val="000000"/>
                          </a:solidFill>
                          <a:effectLst/>
                          <a:latin typeface="Calibri" panose="020F0502020204030204" pitchFamily="34" charset="0"/>
                        </a:rPr>
                        <a:t>2021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0732358"/>
                  </a:ext>
                </a:extLst>
              </a:tr>
              <a:tr h="190500">
                <a:tc>
                  <a:txBody>
                    <a:bodyPr/>
                    <a:lstStyle/>
                    <a:p>
                      <a:pPr algn="l" fontAlgn="b"/>
                      <a:r>
                        <a:rPr lang="fr-FR" sz="1100" b="0" i="0" u="none" strike="noStrike">
                          <a:solidFill>
                            <a:srgbClr val="000000"/>
                          </a:solidFill>
                          <a:effectLst/>
                          <a:latin typeface="Calibri" panose="020F0502020204030204" pitchFamily="34" charset="0"/>
                        </a:rPr>
                        <a:t>CA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panose="020F0502020204030204" pitchFamily="34" charset="0"/>
                        </a:rPr>
                        <a:t>Conception, édition, impression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133 445,87 €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208 073,83 €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121 478,47 €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208 855,35 €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8914874"/>
                  </a:ext>
                </a:extLst>
              </a:tr>
              <a:tr h="190500">
                <a:tc>
                  <a:txBody>
                    <a:bodyPr/>
                    <a:lstStyle/>
                    <a:p>
                      <a:pPr algn="l" fontAlgn="b"/>
                      <a:r>
                        <a:rPr lang="fr-FR" sz="1100" b="0" i="0" u="none" strike="noStrike">
                          <a:solidFill>
                            <a:srgbClr val="000000"/>
                          </a:solidFill>
                          <a:effectLst/>
                          <a:latin typeface="Calibri" panose="020F0502020204030204" pitchFamily="34" charset="0"/>
                        </a:rPr>
                        <a:t>CB</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Communication événementielle et institutionnelle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189 718,28 €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360 682,33 €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203 105,52 €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176 751,88 €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33868214"/>
                  </a:ext>
                </a:extLst>
              </a:tr>
              <a:tr h="190500">
                <a:tc>
                  <a:txBody>
                    <a:bodyPr/>
                    <a:lstStyle/>
                    <a:p>
                      <a:pPr algn="l" fontAlgn="b"/>
                      <a:r>
                        <a:rPr lang="fr-FR" sz="1100" b="0" i="0" u="none" strike="noStrike">
                          <a:solidFill>
                            <a:srgbClr val="000000"/>
                          </a:solidFill>
                          <a:effectLst/>
                          <a:latin typeface="Calibri" panose="020F0502020204030204" pitchFamily="34" charset="0"/>
                        </a:rPr>
                        <a:t>CC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Services pour la communication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168 183,79 €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147 319,75 €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174 899,84 €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133 039,00 €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566205"/>
                  </a:ext>
                </a:extLst>
              </a:tr>
              <a:tr h="190500">
                <a:tc>
                  <a:txBody>
                    <a:bodyPr/>
                    <a:lstStyle/>
                    <a:p>
                      <a:pPr algn="l" fontAlgn="b"/>
                      <a:r>
                        <a:rPr lang="fr-FR" sz="1100" b="0" i="0" u="none" strike="noStrike">
                          <a:solidFill>
                            <a:srgbClr val="000000"/>
                          </a:solidFill>
                          <a:effectLst/>
                          <a:latin typeface="Calibri" panose="020F0502020204030204" pitchFamily="34" charset="0"/>
                        </a:rPr>
                        <a:t>CD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Culture et collections de musée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139 139,68 €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298 013,92 €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98 745,53 €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106 787,77 €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5394325"/>
                  </a:ext>
                </a:extLst>
              </a:tr>
              <a:tr h="190500">
                <a:tc>
                  <a:txBody>
                    <a:bodyPr/>
                    <a:lstStyle/>
                    <a:p>
                      <a:pPr algn="l" fontAlgn="b"/>
                      <a:r>
                        <a:rPr lang="fr-FR" sz="1100" b="0" i="0" u="none" strike="noStrike">
                          <a:solidFill>
                            <a:srgbClr val="000000"/>
                          </a:solidFill>
                          <a:effectLst/>
                          <a:latin typeface="Calibri" panose="020F0502020204030204" pitchFamily="34" charset="0"/>
                        </a:rPr>
                        <a:t>CE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Documents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1 355 146,57 €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1 312 957,60 €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1 363 197,55 €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1 294 895,97 €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50289166"/>
                  </a:ext>
                </a:extLst>
              </a:tr>
              <a:tr h="190500">
                <a:tc>
                  <a:txBody>
                    <a:bodyPr/>
                    <a:lstStyle/>
                    <a:p>
                      <a:pPr algn="l" fontAlgn="b"/>
                      <a:r>
                        <a:rPr lang="fr-FR" sz="1100" b="0" i="0" u="none" strike="noStrike">
                          <a:solidFill>
                            <a:srgbClr val="000000"/>
                          </a:solidFill>
                          <a:effectLst/>
                          <a:latin typeface="Calibri" panose="020F0502020204030204" pitchFamily="34" charset="0"/>
                        </a:rPr>
                        <a:t>CF</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Archives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4 470,66 €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3 827,82 €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3 140,50 €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6 071,54 €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6961123"/>
                  </a:ext>
                </a:extLst>
              </a:tr>
              <a:tr h="190500">
                <a:tc>
                  <a:txBody>
                    <a:bodyPr/>
                    <a:lstStyle/>
                    <a:p>
                      <a:pPr algn="l" fontAlgn="b"/>
                      <a:r>
                        <a:rPr lang="fr-FR" sz="1100" b="0" i="0" u="none" strike="noStrike">
                          <a:solidFill>
                            <a:srgbClr val="000000"/>
                          </a:solidFill>
                          <a:effectLst/>
                          <a:latin typeface="Calibri" panose="020F0502020204030204" pitchFamily="34" charset="0"/>
                        </a:rPr>
                        <a:t>CG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Bibliothèques et magasins d'archives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9 030,38 €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19 913,63 €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11 124,35 €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182,20 €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5309522"/>
                  </a:ext>
                </a:extLst>
              </a:tr>
              <a:tr h="190500">
                <a:tc>
                  <a:txBody>
                    <a:bodyPr/>
                    <a:lstStyle/>
                    <a:p>
                      <a:pPr algn="l" fontAlgn="b"/>
                      <a:r>
                        <a:rPr lang="fr-FR" sz="1100" b="0" i="0" u="none" strike="noStrike">
                          <a:solidFill>
                            <a:srgbClr val="000000"/>
                          </a:solidFill>
                          <a:effectLst/>
                          <a:latin typeface="Calibri" panose="020F0502020204030204" pitchFamily="34" charset="0"/>
                        </a:rPr>
                        <a:t>CH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Systèmes d'information documentaire et d'archivage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56 489,83 €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25 292,23 €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24 945,47 €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24 720,26 €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5248117"/>
                  </a:ext>
                </a:extLst>
              </a:tr>
              <a:tr h="190500">
                <a:tc>
                  <a:txBody>
                    <a:bodyPr/>
                    <a:lstStyle/>
                    <a:p>
                      <a:pPr algn="l" fontAlgn="b"/>
                      <a:r>
                        <a:rPr lang="fr-FR" sz="1100" b="0" i="0" u="none" strike="noStrike">
                          <a:solidFill>
                            <a:srgbClr val="000000"/>
                          </a:solidFill>
                          <a:effectLst/>
                          <a:latin typeface="Calibri" panose="020F0502020204030204" pitchFamily="34" charset="0"/>
                        </a:rPr>
                        <a:t>CI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Service de gestion documentaire et d'archivage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2 930,80 €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10 380,20 €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79,00 €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03565800"/>
                  </a:ext>
                </a:extLst>
              </a:tr>
              <a:tr h="190500">
                <a:tc>
                  <a:txBody>
                    <a:bodyPr/>
                    <a:lstStyle/>
                    <a:p>
                      <a:pPr algn="l" fontAlgn="b"/>
                      <a:r>
                        <a:rPr lang="fr-FR"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1" i="0" u="none" strike="noStrike">
                          <a:solidFill>
                            <a:srgbClr val="000000"/>
                          </a:solidFill>
                          <a:effectLst/>
                          <a:latin typeface="Calibri" panose="020F0502020204030204" pitchFamily="34" charset="0"/>
                        </a:rPr>
                        <a:t>      2 058 555,86 €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1" i="0" u="none" strike="noStrike">
                          <a:solidFill>
                            <a:srgbClr val="000000"/>
                          </a:solidFill>
                          <a:effectLst/>
                          <a:latin typeface="Calibri" panose="020F0502020204030204" pitchFamily="34" charset="0"/>
                        </a:rPr>
                        <a:t>  2 386 461,31 €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1" i="0" u="none" strike="noStrike">
                          <a:solidFill>
                            <a:srgbClr val="000000"/>
                          </a:solidFill>
                          <a:effectLst/>
                          <a:latin typeface="Calibri" panose="020F0502020204030204" pitchFamily="34" charset="0"/>
                        </a:rPr>
                        <a:t>   2 000 637,23 €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1" i="0" u="none" strike="noStrike" dirty="0">
                          <a:solidFill>
                            <a:srgbClr val="000000"/>
                          </a:solidFill>
                          <a:effectLst/>
                          <a:latin typeface="Calibri" panose="020F0502020204030204" pitchFamily="34" charset="0"/>
                        </a:rPr>
                        <a:t>   1 951 382,97 €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8567664"/>
                  </a:ext>
                </a:extLst>
              </a:tr>
            </a:tbl>
          </a:graphicData>
        </a:graphic>
      </p:graphicFrame>
    </p:spTree>
    <p:extLst>
      <p:ext uri="{BB962C8B-B14F-4D97-AF65-F5344CB8AC3E}">
        <p14:creationId xmlns:p14="http://schemas.microsoft.com/office/powerpoint/2010/main" val="11763752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5"/>
          <p:cNvSpPr txBox="1">
            <a:spLocks noChangeArrowheads="1"/>
          </p:cNvSpPr>
          <p:nvPr/>
        </p:nvSpPr>
        <p:spPr bwMode="auto">
          <a:xfrm>
            <a:off x="395288" y="260350"/>
            <a:ext cx="8280400" cy="396875"/>
          </a:xfrm>
          <a:prstGeom prst="rect">
            <a:avLst/>
          </a:prstGeom>
          <a:solidFill>
            <a:srgbClr val="DD402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FR" altLang="fr-FR"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ACHATS</a:t>
            </a:r>
            <a:endParaRPr lang="fr-FR" altLang="fr-FR"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3" name="Rectangle 2"/>
          <p:cNvSpPr/>
          <p:nvPr/>
        </p:nvSpPr>
        <p:spPr>
          <a:xfrm>
            <a:off x="395288" y="1772816"/>
            <a:ext cx="8280400" cy="954107"/>
          </a:xfrm>
          <a:prstGeom prst="rect">
            <a:avLst/>
          </a:prstGeom>
        </p:spPr>
        <p:txBody>
          <a:bodyPr wrap="square">
            <a:spAutoFit/>
          </a:bodyPr>
          <a:lstStyle/>
          <a:p>
            <a:endParaRPr lang="fr-FR" sz="1400" dirty="0">
              <a:latin typeface="Verdana" panose="020B0604030504040204" pitchFamily="34" charset="0"/>
              <a:ea typeface="Verdana" panose="020B0604030504040204" pitchFamily="34" charset="0"/>
              <a:cs typeface="Verdana" panose="020B0604030504040204" pitchFamily="34" charset="0"/>
            </a:endParaRPr>
          </a:p>
          <a:p>
            <a:endParaRPr lang="fr-FR" sz="1400" dirty="0" smtClean="0">
              <a:latin typeface="Verdana" panose="020B0604030504040204" pitchFamily="34" charset="0"/>
              <a:ea typeface="Verdana" panose="020B0604030504040204" pitchFamily="34" charset="0"/>
              <a:cs typeface="Verdana" panose="020B0604030504040204" pitchFamily="34" charset="0"/>
            </a:endParaRPr>
          </a:p>
          <a:p>
            <a:endParaRPr lang="fr-FR" sz="1400" dirty="0">
              <a:latin typeface="Verdana" panose="020B0604030504040204" pitchFamily="34" charset="0"/>
              <a:ea typeface="Verdana" panose="020B0604030504040204" pitchFamily="34" charset="0"/>
              <a:cs typeface="Verdana" panose="020B0604030504040204" pitchFamily="34" charset="0"/>
            </a:endParaRPr>
          </a:p>
          <a:p>
            <a:endParaRPr lang="fr-FR" sz="1400" dirty="0">
              <a:latin typeface="Verdana" panose="020B0604030504040204" pitchFamily="34" charset="0"/>
              <a:ea typeface="Verdana" panose="020B0604030504040204" pitchFamily="34" charset="0"/>
              <a:cs typeface="Verdana" panose="020B0604030504040204" pitchFamily="34" charset="0"/>
            </a:endParaRPr>
          </a:p>
        </p:txBody>
      </p:sp>
      <p:pic>
        <p:nvPicPr>
          <p:cNvPr id="2" name="Image 1"/>
          <p:cNvPicPr>
            <a:picLocks noChangeAspect="1"/>
          </p:cNvPicPr>
          <p:nvPr/>
        </p:nvPicPr>
        <p:blipFill>
          <a:blip r:embed="rId3"/>
          <a:stretch>
            <a:fillRect/>
          </a:stretch>
        </p:blipFill>
        <p:spPr>
          <a:xfrm>
            <a:off x="323192" y="820233"/>
            <a:ext cx="4426080" cy="2859272"/>
          </a:xfrm>
          <a:prstGeom prst="rect">
            <a:avLst/>
          </a:prstGeom>
        </p:spPr>
      </p:pic>
      <p:pic>
        <p:nvPicPr>
          <p:cNvPr id="4" name="Image 3"/>
          <p:cNvPicPr>
            <a:picLocks noChangeAspect="1"/>
          </p:cNvPicPr>
          <p:nvPr/>
        </p:nvPicPr>
        <p:blipFill>
          <a:blip r:embed="rId4"/>
          <a:stretch>
            <a:fillRect/>
          </a:stretch>
        </p:blipFill>
        <p:spPr>
          <a:xfrm>
            <a:off x="4902995" y="797957"/>
            <a:ext cx="4133501" cy="2881548"/>
          </a:xfrm>
          <a:prstGeom prst="rect">
            <a:avLst/>
          </a:prstGeom>
        </p:spPr>
      </p:pic>
      <p:pic>
        <p:nvPicPr>
          <p:cNvPr id="5" name="Image 4"/>
          <p:cNvPicPr>
            <a:picLocks noChangeAspect="1"/>
          </p:cNvPicPr>
          <p:nvPr/>
        </p:nvPicPr>
        <p:blipFill>
          <a:blip r:embed="rId5"/>
          <a:stretch>
            <a:fillRect/>
          </a:stretch>
        </p:blipFill>
        <p:spPr>
          <a:xfrm>
            <a:off x="323192" y="3896819"/>
            <a:ext cx="4426080" cy="2859272"/>
          </a:xfrm>
          <a:prstGeom prst="rect">
            <a:avLst/>
          </a:prstGeom>
        </p:spPr>
      </p:pic>
      <p:pic>
        <p:nvPicPr>
          <p:cNvPr id="6" name="Image 5"/>
          <p:cNvPicPr>
            <a:picLocks noChangeAspect="1"/>
          </p:cNvPicPr>
          <p:nvPr/>
        </p:nvPicPr>
        <p:blipFill>
          <a:blip r:embed="rId6"/>
          <a:stretch>
            <a:fillRect/>
          </a:stretch>
        </p:blipFill>
        <p:spPr>
          <a:xfrm>
            <a:off x="4902995" y="3889853"/>
            <a:ext cx="4133501" cy="2866238"/>
          </a:xfrm>
          <a:prstGeom prst="rect">
            <a:avLst/>
          </a:prstGeom>
        </p:spPr>
      </p:pic>
    </p:spTree>
    <p:extLst>
      <p:ext uri="{BB962C8B-B14F-4D97-AF65-F5344CB8AC3E}">
        <p14:creationId xmlns:p14="http://schemas.microsoft.com/office/powerpoint/2010/main" val="22449977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5"/>
          <p:cNvSpPr txBox="1">
            <a:spLocks noChangeArrowheads="1"/>
          </p:cNvSpPr>
          <p:nvPr/>
        </p:nvSpPr>
        <p:spPr bwMode="auto">
          <a:xfrm>
            <a:off x="395288" y="260350"/>
            <a:ext cx="8280400" cy="396875"/>
          </a:xfrm>
          <a:prstGeom prst="rect">
            <a:avLst/>
          </a:prstGeom>
          <a:solidFill>
            <a:srgbClr val="DD402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FR" altLang="fr-FR"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ACHATS</a:t>
            </a:r>
            <a:endParaRPr lang="fr-FR" altLang="fr-FR"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3" name="Rectangle 2"/>
          <p:cNvSpPr/>
          <p:nvPr/>
        </p:nvSpPr>
        <p:spPr>
          <a:xfrm>
            <a:off x="395288" y="1772816"/>
            <a:ext cx="8280400" cy="954107"/>
          </a:xfrm>
          <a:prstGeom prst="rect">
            <a:avLst/>
          </a:prstGeom>
        </p:spPr>
        <p:txBody>
          <a:bodyPr wrap="square">
            <a:spAutoFit/>
          </a:bodyPr>
          <a:lstStyle/>
          <a:p>
            <a:endParaRPr lang="fr-FR" sz="1400" dirty="0">
              <a:latin typeface="Verdana" panose="020B0604030504040204" pitchFamily="34" charset="0"/>
              <a:ea typeface="Verdana" panose="020B0604030504040204" pitchFamily="34" charset="0"/>
              <a:cs typeface="Verdana" panose="020B0604030504040204" pitchFamily="34" charset="0"/>
            </a:endParaRPr>
          </a:p>
          <a:p>
            <a:endParaRPr lang="fr-FR" sz="1400" dirty="0" smtClean="0">
              <a:latin typeface="Verdana" panose="020B0604030504040204" pitchFamily="34" charset="0"/>
              <a:ea typeface="Verdana" panose="020B0604030504040204" pitchFamily="34" charset="0"/>
              <a:cs typeface="Verdana" panose="020B0604030504040204" pitchFamily="34" charset="0"/>
            </a:endParaRPr>
          </a:p>
          <a:p>
            <a:endParaRPr lang="fr-FR" sz="1400" dirty="0">
              <a:latin typeface="Verdana" panose="020B0604030504040204" pitchFamily="34" charset="0"/>
              <a:ea typeface="Verdana" panose="020B0604030504040204" pitchFamily="34" charset="0"/>
              <a:cs typeface="Verdana" panose="020B0604030504040204" pitchFamily="34" charset="0"/>
            </a:endParaRPr>
          </a:p>
          <a:p>
            <a:endParaRPr lang="fr-FR" sz="1400" dirty="0">
              <a:latin typeface="Verdana" panose="020B0604030504040204" pitchFamily="34" charset="0"/>
              <a:ea typeface="Verdana" panose="020B0604030504040204" pitchFamily="34" charset="0"/>
              <a:cs typeface="Verdana" panose="020B0604030504040204" pitchFamily="34" charset="0"/>
            </a:endParaRPr>
          </a:p>
        </p:txBody>
      </p:sp>
      <p:pic>
        <p:nvPicPr>
          <p:cNvPr id="2" name="Image 1"/>
          <p:cNvPicPr>
            <a:picLocks noChangeAspect="1"/>
          </p:cNvPicPr>
          <p:nvPr/>
        </p:nvPicPr>
        <p:blipFill>
          <a:blip r:embed="rId3"/>
          <a:stretch>
            <a:fillRect/>
          </a:stretch>
        </p:blipFill>
        <p:spPr>
          <a:xfrm>
            <a:off x="251520" y="915267"/>
            <a:ext cx="4426080" cy="2859272"/>
          </a:xfrm>
          <a:prstGeom prst="rect">
            <a:avLst/>
          </a:prstGeom>
        </p:spPr>
      </p:pic>
      <p:pic>
        <p:nvPicPr>
          <p:cNvPr id="4" name="Image 3"/>
          <p:cNvPicPr>
            <a:picLocks noChangeAspect="1"/>
          </p:cNvPicPr>
          <p:nvPr/>
        </p:nvPicPr>
        <p:blipFill>
          <a:blip r:embed="rId4"/>
          <a:stretch>
            <a:fillRect/>
          </a:stretch>
        </p:blipFill>
        <p:spPr>
          <a:xfrm>
            <a:off x="4804564" y="915267"/>
            <a:ext cx="4231932" cy="2859272"/>
          </a:xfrm>
          <a:prstGeom prst="rect">
            <a:avLst/>
          </a:prstGeom>
        </p:spPr>
      </p:pic>
      <p:pic>
        <p:nvPicPr>
          <p:cNvPr id="5" name="Image 4"/>
          <p:cNvPicPr>
            <a:picLocks noChangeAspect="1"/>
          </p:cNvPicPr>
          <p:nvPr/>
        </p:nvPicPr>
        <p:blipFill>
          <a:blip r:embed="rId5"/>
          <a:stretch>
            <a:fillRect/>
          </a:stretch>
        </p:blipFill>
        <p:spPr>
          <a:xfrm>
            <a:off x="2699792" y="3870007"/>
            <a:ext cx="4395597" cy="2859272"/>
          </a:xfrm>
          <a:prstGeom prst="rect">
            <a:avLst/>
          </a:prstGeom>
        </p:spPr>
      </p:pic>
    </p:spTree>
    <p:extLst>
      <p:ext uri="{BB962C8B-B14F-4D97-AF65-F5344CB8AC3E}">
        <p14:creationId xmlns:p14="http://schemas.microsoft.com/office/powerpoint/2010/main" val="6489560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body" idx="1"/>
          </p:nvPr>
        </p:nvSpPr>
        <p:spPr>
          <a:xfrm>
            <a:off x="395288" y="836613"/>
            <a:ext cx="8229600" cy="4670425"/>
          </a:xfrm>
        </p:spPr>
        <p:txBody>
          <a:bodyPr/>
          <a:lstStyle/>
          <a:p>
            <a:pPr marL="0" eaLnBrk="1" hangingPunct="1">
              <a:lnSpc>
                <a:spcPct val="150000"/>
              </a:lnSpc>
              <a:spcBef>
                <a:spcPts val="0"/>
              </a:spcBef>
              <a:spcAft>
                <a:spcPts val="0"/>
              </a:spcAft>
              <a:buFontTx/>
              <a:buNone/>
              <a:defRPr/>
            </a:pPr>
            <a:r>
              <a:rPr lang="fr-FR" altLang="fr-FR" sz="1400" b="1" dirty="0" smtClean="0">
                <a:latin typeface="Verdana" panose="020B0604030504040204" pitchFamily="34" charset="0"/>
                <a:ea typeface="Verdana" panose="020B0604030504040204" pitchFamily="34" charset="0"/>
                <a:cs typeface="Verdana" panose="020B0604030504040204" pitchFamily="34" charset="0"/>
              </a:rPr>
              <a:t/>
            </a:r>
            <a:br>
              <a:rPr lang="fr-FR" altLang="fr-FR" sz="1400" b="1" dirty="0" smtClean="0">
                <a:latin typeface="Verdana" panose="020B0604030504040204" pitchFamily="34" charset="0"/>
                <a:ea typeface="Verdana" panose="020B0604030504040204" pitchFamily="34" charset="0"/>
                <a:cs typeface="Verdana" panose="020B0604030504040204" pitchFamily="34" charset="0"/>
              </a:rPr>
            </a:br>
            <a:r>
              <a:rPr lang="fr-FR" altLang="fr-FR" sz="1400" dirty="0" smtClean="0">
                <a:latin typeface="Verdana" panose="020B0604030504040204" pitchFamily="34" charset="0"/>
                <a:ea typeface="Verdana" panose="020B0604030504040204" pitchFamily="34" charset="0"/>
                <a:cs typeface="Verdana" panose="020B0604030504040204" pitchFamily="34" charset="0"/>
              </a:rPr>
              <a:t/>
            </a:r>
            <a:br>
              <a:rPr lang="fr-FR" altLang="fr-FR" sz="1400" dirty="0" smtClean="0">
                <a:latin typeface="Verdana" panose="020B0604030504040204" pitchFamily="34" charset="0"/>
                <a:ea typeface="Verdana" panose="020B0604030504040204" pitchFamily="34" charset="0"/>
                <a:cs typeface="Verdana" panose="020B0604030504040204" pitchFamily="34" charset="0"/>
              </a:rPr>
            </a:br>
            <a:r>
              <a:rPr lang="fr-FR" altLang="fr-FR" sz="1400" dirty="0" smtClean="0">
                <a:latin typeface="Verdana" panose="020B0604030504040204" pitchFamily="34" charset="0"/>
                <a:ea typeface="Verdana" panose="020B0604030504040204" pitchFamily="34" charset="0"/>
                <a:cs typeface="Verdana" panose="020B0604030504040204" pitchFamily="34" charset="0"/>
              </a:rPr>
              <a:t/>
            </a:r>
            <a:br>
              <a:rPr lang="fr-FR" altLang="fr-FR" sz="1400" dirty="0" smtClean="0">
                <a:latin typeface="Verdana" panose="020B0604030504040204" pitchFamily="34" charset="0"/>
                <a:ea typeface="Verdana" panose="020B0604030504040204" pitchFamily="34" charset="0"/>
                <a:cs typeface="Verdana" panose="020B0604030504040204" pitchFamily="34" charset="0"/>
              </a:rPr>
            </a:br>
            <a:endParaRPr lang="fr-FR" altLang="fr-FR" sz="1400" dirty="0" smtClean="0">
              <a:latin typeface="Verdana" panose="020B0604030504040204" pitchFamily="34" charset="0"/>
              <a:ea typeface="Verdana" panose="020B0604030504040204" pitchFamily="34" charset="0"/>
              <a:cs typeface="Verdana" panose="020B0604030504040204" pitchFamily="34" charset="0"/>
            </a:endParaRPr>
          </a:p>
          <a:p>
            <a:pPr marL="0" eaLnBrk="1" hangingPunct="1">
              <a:lnSpc>
                <a:spcPct val="150000"/>
              </a:lnSpc>
              <a:spcBef>
                <a:spcPts val="500"/>
              </a:spcBef>
              <a:spcAft>
                <a:spcPts val="0"/>
              </a:spcAft>
              <a:buFontTx/>
              <a:buNone/>
              <a:defRPr/>
            </a:pPr>
            <a:endParaRPr lang="fr-FR" altLang="fr-FR" sz="140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6147" name="Text Box 5"/>
          <p:cNvSpPr txBox="1">
            <a:spLocks noChangeArrowheads="1"/>
          </p:cNvSpPr>
          <p:nvPr/>
        </p:nvSpPr>
        <p:spPr bwMode="auto">
          <a:xfrm>
            <a:off x="395288" y="260350"/>
            <a:ext cx="8280400" cy="396875"/>
          </a:xfrm>
          <a:prstGeom prst="rect">
            <a:avLst/>
          </a:prstGeom>
          <a:solidFill>
            <a:srgbClr val="DD402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FR" altLang="fr-FR"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ACHATS</a:t>
            </a:r>
            <a:endParaRPr lang="fr-FR" altLang="fr-FR"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3" name="Rectangle 2"/>
          <p:cNvSpPr/>
          <p:nvPr/>
        </p:nvSpPr>
        <p:spPr>
          <a:xfrm>
            <a:off x="344488" y="1196752"/>
            <a:ext cx="8280400" cy="2062103"/>
          </a:xfrm>
          <a:prstGeom prst="rect">
            <a:avLst/>
          </a:prstGeom>
          <a:solidFill>
            <a:schemeClr val="accent5"/>
          </a:solidFill>
        </p:spPr>
        <p:txBody>
          <a:bodyPr wrap="square">
            <a:spAutoFit/>
          </a:bodyPr>
          <a:lstStyle/>
          <a:p>
            <a:r>
              <a:rPr lang="fr-FR" sz="1600" b="1" dirty="0" smtClean="0">
                <a:solidFill>
                  <a:srgbClr val="DD4026"/>
                </a:solidFill>
                <a:latin typeface="Verdana" panose="020B0604030504040204" pitchFamily="34" charset="0"/>
                <a:ea typeface="Verdana" panose="020B0604030504040204" pitchFamily="34" charset="0"/>
                <a:cs typeface="Verdana" panose="020B0604030504040204" pitchFamily="34" charset="0"/>
              </a:rPr>
              <a:t>Famille C</a:t>
            </a:r>
            <a:endParaRPr lang="fr-FR" sz="1600" b="1" dirty="0">
              <a:solidFill>
                <a:srgbClr val="DD4026"/>
              </a:solidFill>
              <a:latin typeface="Verdana" panose="020B0604030504040204" pitchFamily="34" charset="0"/>
              <a:ea typeface="Verdana" panose="020B0604030504040204" pitchFamily="34" charset="0"/>
              <a:cs typeface="Verdana" panose="020B0604030504040204" pitchFamily="34" charset="0"/>
            </a:endParaRPr>
          </a:p>
          <a:p>
            <a:pPr algn="just"/>
            <a:r>
              <a:rPr lang="fr-FR" sz="1400" dirty="0" smtClean="0">
                <a:latin typeface="Verdana" panose="020B0604030504040204" pitchFamily="34" charset="0"/>
                <a:ea typeface="Verdana" panose="020B0604030504040204" pitchFamily="34" charset="0"/>
                <a:cs typeface="Verdana" panose="020B0604030504040204" pitchFamily="34" charset="0"/>
              </a:rPr>
              <a:t> </a:t>
            </a:r>
          </a:p>
          <a:p>
            <a:pPr marL="285750" indent="-285750" algn="just">
              <a:buFontTx/>
              <a:buChar char="-"/>
            </a:pPr>
            <a:r>
              <a:rPr lang="fr-FR" sz="1400" dirty="0" smtClean="0">
                <a:latin typeface="Verdana" panose="020B0604030504040204" pitchFamily="34" charset="0"/>
                <a:ea typeface="Verdana" panose="020B0604030504040204" pitchFamily="34" charset="0"/>
                <a:cs typeface="Verdana" panose="020B0604030504040204" pitchFamily="34" charset="0"/>
              </a:rPr>
              <a:t>Reprise des dépenses sur la sous-famille CA (Conception</a:t>
            </a:r>
            <a:r>
              <a:rPr lang="fr-FR" sz="1400" dirty="0">
                <a:latin typeface="Verdana" panose="020B0604030504040204" pitchFamily="34" charset="0"/>
                <a:ea typeface="Verdana" panose="020B0604030504040204" pitchFamily="34" charset="0"/>
                <a:cs typeface="Verdana" panose="020B0604030504040204" pitchFamily="34" charset="0"/>
              </a:rPr>
              <a:t>, édition, </a:t>
            </a:r>
            <a:r>
              <a:rPr lang="fr-FR" sz="1400" dirty="0" smtClean="0">
                <a:latin typeface="Verdana" panose="020B0604030504040204" pitchFamily="34" charset="0"/>
                <a:ea typeface="Verdana" panose="020B0604030504040204" pitchFamily="34" charset="0"/>
                <a:cs typeface="Verdana" panose="020B0604030504040204" pitchFamily="34" charset="0"/>
              </a:rPr>
              <a:t>impression) : + 72% par rapport à 2020 et stabilisation au niveau de 2019 avant crise COVID.</a:t>
            </a:r>
            <a:endParaRPr lang="fr-FR" sz="1400" dirty="0">
              <a:latin typeface="Verdana" panose="020B0604030504040204" pitchFamily="34" charset="0"/>
              <a:ea typeface="Verdana" panose="020B0604030504040204" pitchFamily="34" charset="0"/>
              <a:cs typeface="Verdana" panose="020B0604030504040204" pitchFamily="34" charset="0"/>
            </a:endParaRPr>
          </a:p>
          <a:p>
            <a:pPr marL="285750" indent="-285750" algn="just">
              <a:buFontTx/>
              <a:buChar char="-"/>
            </a:pPr>
            <a:endParaRPr lang="fr-FR" sz="1400" dirty="0" smtClean="0">
              <a:latin typeface="Verdana" panose="020B0604030504040204" pitchFamily="34" charset="0"/>
              <a:ea typeface="Verdana" panose="020B0604030504040204" pitchFamily="34" charset="0"/>
              <a:cs typeface="Verdana" panose="020B0604030504040204" pitchFamily="34" charset="0"/>
            </a:endParaRPr>
          </a:p>
          <a:p>
            <a:pPr marL="285750" indent="-285750" algn="just">
              <a:buFontTx/>
              <a:buChar char="-"/>
            </a:pPr>
            <a:endParaRPr lang="fr-FR" sz="1400" dirty="0">
              <a:latin typeface="Verdana" panose="020B0604030504040204" pitchFamily="34" charset="0"/>
              <a:ea typeface="Verdana" panose="020B0604030504040204" pitchFamily="34" charset="0"/>
              <a:cs typeface="Verdana" panose="020B0604030504040204" pitchFamily="34" charset="0"/>
            </a:endParaRPr>
          </a:p>
          <a:p>
            <a:pPr marL="285750" indent="-285750" algn="just">
              <a:buFontTx/>
              <a:buChar char="-"/>
            </a:pPr>
            <a:r>
              <a:rPr lang="fr-FR" sz="1400" dirty="0" smtClean="0">
                <a:latin typeface="Verdana" panose="020B0604030504040204" pitchFamily="34" charset="0"/>
                <a:ea typeface="Verdana" panose="020B0604030504040204" pitchFamily="34" charset="0"/>
                <a:cs typeface="Verdana" panose="020B0604030504040204" pitchFamily="34" charset="0"/>
              </a:rPr>
              <a:t>Baisse de 24% des dépenses pour la sous famille CC (services pour la communication) avec dépenses qui restent importantes sur le GM CC.21 « achat d’espaces publicitaires » avec un montant de 127 166,58€ HT sur 2021.</a:t>
            </a:r>
          </a:p>
        </p:txBody>
      </p:sp>
      <p:pic>
        <p:nvPicPr>
          <p:cNvPr id="6" name="Image 5" descr="C:\Users\pgouyer\Desktop\univlyon2-logo-officiel201806.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6296" y="5686426"/>
            <a:ext cx="1576070" cy="885825"/>
          </a:xfrm>
          <a:prstGeom prst="rect">
            <a:avLst/>
          </a:prstGeom>
          <a:noFill/>
          <a:ln>
            <a:noFill/>
          </a:ln>
        </p:spPr>
      </p:pic>
    </p:spTree>
    <p:extLst>
      <p:ext uri="{BB962C8B-B14F-4D97-AF65-F5344CB8AC3E}">
        <p14:creationId xmlns:p14="http://schemas.microsoft.com/office/powerpoint/2010/main" val="19914302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body" idx="1"/>
          </p:nvPr>
        </p:nvSpPr>
        <p:spPr>
          <a:xfrm>
            <a:off x="395288" y="836613"/>
            <a:ext cx="8229600" cy="4670425"/>
          </a:xfrm>
        </p:spPr>
        <p:txBody>
          <a:bodyPr/>
          <a:lstStyle/>
          <a:p>
            <a:pPr marL="0" algn="just" eaLnBrk="1" hangingPunct="1">
              <a:lnSpc>
                <a:spcPct val="150000"/>
              </a:lnSpc>
              <a:spcBef>
                <a:spcPts val="0"/>
              </a:spcBef>
              <a:spcAft>
                <a:spcPts val="0"/>
              </a:spcAft>
              <a:buFontTx/>
              <a:buNone/>
              <a:defRPr/>
            </a:pPr>
            <a:r>
              <a:rPr lang="fr-FR" altLang="fr-FR" sz="1600" b="1" dirty="0" smtClean="0">
                <a:solidFill>
                  <a:srgbClr val="DD4026"/>
                </a:solidFill>
                <a:latin typeface="Verdana" panose="020B0604030504040204" pitchFamily="34" charset="0"/>
                <a:ea typeface="Verdana" panose="020B0604030504040204" pitchFamily="34" charset="0"/>
                <a:cs typeface="Verdana" panose="020B0604030504040204" pitchFamily="34" charset="0"/>
              </a:rPr>
              <a:t>Achats</a:t>
            </a:r>
            <a:r>
              <a:rPr lang="fr-FR" altLang="fr-FR" sz="1400" b="1" dirty="0" smtClean="0">
                <a:latin typeface="Verdana" panose="020B0604030504040204" pitchFamily="34" charset="0"/>
                <a:ea typeface="Verdana" panose="020B0604030504040204" pitchFamily="34" charset="0"/>
                <a:cs typeface="Verdana" panose="020B0604030504040204" pitchFamily="34" charset="0"/>
              </a:rPr>
              <a:t/>
            </a:r>
            <a:br>
              <a:rPr lang="fr-FR" altLang="fr-FR" sz="1400" b="1" dirty="0" smtClean="0">
                <a:latin typeface="Verdana" panose="020B0604030504040204" pitchFamily="34" charset="0"/>
                <a:ea typeface="Verdana" panose="020B0604030504040204" pitchFamily="34" charset="0"/>
                <a:cs typeface="Verdana" panose="020B0604030504040204" pitchFamily="34" charset="0"/>
              </a:rPr>
            </a:br>
            <a:r>
              <a:rPr lang="fr-FR" altLang="fr-FR" sz="1400" dirty="0" smtClean="0">
                <a:latin typeface="Verdana" panose="020B0604030504040204" pitchFamily="34" charset="0"/>
                <a:ea typeface="Verdana" panose="020B0604030504040204" pitchFamily="34" charset="0"/>
                <a:cs typeface="Verdana" panose="020B0604030504040204" pitchFamily="34" charset="0"/>
              </a:rPr>
              <a:t>Ne sont prises en compte que les dépenses relatives à l’achat sur la base de la nomenclature NACRES, qui est la base de référence de l’ordonnateur. La nomenclature NACRES fixe les familles d’achat. </a:t>
            </a:r>
          </a:p>
          <a:p>
            <a:pPr marL="0" eaLnBrk="1" hangingPunct="1">
              <a:lnSpc>
                <a:spcPct val="150000"/>
              </a:lnSpc>
              <a:spcBef>
                <a:spcPts val="0"/>
              </a:spcBef>
              <a:spcAft>
                <a:spcPts val="0"/>
              </a:spcAft>
              <a:buFontTx/>
              <a:buNone/>
              <a:defRPr/>
            </a:pPr>
            <a:endParaRPr lang="fr-FR" altLang="fr-FR" sz="1400" dirty="0">
              <a:latin typeface="Verdana" panose="020B0604030504040204" pitchFamily="34" charset="0"/>
              <a:ea typeface="Verdana" panose="020B0604030504040204" pitchFamily="34" charset="0"/>
              <a:cs typeface="Verdana" panose="020B0604030504040204" pitchFamily="34" charset="0"/>
            </a:endParaRPr>
          </a:p>
          <a:p>
            <a:pPr marL="0" eaLnBrk="1" hangingPunct="1">
              <a:lnSpc>
                <a:spcPct val="150000"/>
              </a:lnSpc>
              <a:spcBef>
                <a:spcPts val="0"/>
              </a:spcBef>
              <a:spcAft>
                <a:spcPts val="0"/>
              </a:spcAft>
              <a:buFontTx/>
              <a:buNone/>
              <a:defRPr/>
            </a:pPr>
            <a:r>
              <a:rPr lang="fr-FR" altLang="fr-FR" sz="1400" dirty="0" smtClean="0">
                <a:latin typeface="Verdana" panose="020B0604030504040204" pitchFamily="34" charset="0"/>
                <a:ea typeface="Verdana" panose="020B0604030504040204" pitchFamily="34" charset="0"/>
                <a:cs typeface="Verdana" panose="020B0604030504040204" pitchFamily="34" charset="0"/>
              </a:rPr>
              <a:t>Ne sont pas prises en comptes les dépenses suivantes : </a:t>
            </a:r>
          </a:p>
          <a:p>
            <a:pPr marL="0" eaLnBrk="1" hangingPunct="1">
              <a:lnSpc>
                <a:spcPct val="150000"/>
              </a:lnSpc>
              <a:spcBef>
                <a:spcPts val="0"/>
              </a:spcBef>
              <a:spcAft>
                <a:spcPts val="0"/>
              </a:spcAft>
              <a:buClr>
                <a:srgbClr val="DD4026"/>
              </a:buClr>
              <a:buFont typeface="Arial" panose="020B0604020202020204" pitchFamily="34" charset="0"/>
              <a:buChar char="•"/>
              <a:defRPr/>
            </a:pPr>
            <a:r>
              <a:rPr lang="fr-FR" altLang="fr-FR" sz="1400" dirty="0" smtClean="0">
                <a:latin typeface="Verdana" panose="020B0604030504040204" pitchFamily="34" charset="0"/>
                <a:ea typeface="Verdana" panose="020B0604030504040204" pitchFamily="34" charset="0"/>
                <a:cs typeface="Verdana" panose="020B0604030504040204" pitchFamily="34" charset="0"/>
              </a:rPr>
              <a:t>Famille X  « dépenses hors achat » : 4 480 333,78€ HT en 2021</a:t>
            </a:r>
          </a:p>
          <a:p>
            <a:pPr marL="0" eaLnBrk="1" hangingPunct="1">
              <a:lnSpc>
                <a:spcPct val="150000"/>
              </a:lnSpc>
              <a:spcBef>
                <a:spcPts val="0"/>
              </a:spcBef>
              <a:spcAft>
                <a:spcPts val="0"/>
              </a:spcAft>
              <a:buFontTx/>
              <a:buNone/>
              <a:defRPr/>
            </a:pPr>
            <a:r>
              <a:rPr lang="fr-FR" altLang="fr-FR" sz="1400" dirty="0" smtClean="0">
                <a:latin typeface="Verdana" panose="020B0604030504040204" pitchFamily="34" charset="0"/>
                <a:ea typeface="Verdana" panose="020B0604030504040204" pitchFamily="34" charset="0"/>
                <a:cs typeface="Verdana" panose="020B0604030504040204" pitchFamily="34" charset="0"/>
              </a:rPr>
              <a:t/>
            </a:r>
            <a:br>
              <a:rPr lang="fr-FR" altLang="fr-FR" sz="1400" dirty="0" smtClean="0">
                <a:latin typeface="Verdana" panose="020B0604030504040204" pitchFamily="34" charset="0"/>
                <a:ea typeface="Verdana" panose="020B0604030504040204" pitchFamily="34" charset="0"/>
                <a:cs typeface="Verdana" panose="020B0604030504040204" pitchFamily="34" charset="0"/>
              </a:rPr>
            </a:br>
            <a:r>
              <a:rPr lang="fr-FR" altLang="fr-FR" sz="1600" b="1" dirty="0" smtClean="0">
                <a:solidFill>
                  <a:srgbClr val="DD4026"/>
                </a:solidFill>
                <a:latin typeface="Verdana" panose="020B0604030504040204" pitchFamily="34" charset="0"/>
                <a:ea typeface="Verdana" panose="020B0604030504040204" pitchFamily="34" charset="0"/>
                <a:cs typeface="Verdana" panose="020B0604030504040204" pitchFamily="34" charset="0"/>
              </a:rPr>
              <a:t>Volume total des dépenses d’achats</a:t>
            </a:r>
            <a:r>
              <a:rPr lang="fr-FR" altLang="fr-FR" sz="1400" b="1" dirty="0" smtClean="0">
                <a:latin typeface="Verdana" panose="020B0604030504040204" pitchFamily="34" charset="0"/>
                <a:ea typeface="Verdana" panose="020B0604030504040204" pitchFamily="34" charset="0"/>
                <a:cs typeface="Verdana" panose="020B0604030504040204" pitchFamily="34" charset="0"/>
              </a:rPr>
              <a:t/>
            </a:r>
            <a:br>
              <a:rPr lang="fr-FR" altLang="fr-FR" sz="1400" b="1" dirty="0" smtClean="0">
                <a:latin typeface="Verdana" panose="020B0604030504040204" pitchFamily="34" charset="0"/>
                <a:ea typeface="Verdana" panose="020B0604030504040204" pitchFamily="34" charset="0"/>
                <a:cs typeface="Verdana" panose="020B0604030504040204" pitchFamily="34" charset="0"/>
              </a:rPr>
            </a:br>
            <a:r>
              <a:rPr lang="fr-FR" altLang="fr-FR" sz="1400" dirty="0" smtClean="0">
                <a:latin typeface="Verdana" panose="020B0604030504040204" pitchFamily="34" charset="0"/>
                <a:ea typeface="Verdana" panose="020B0604030504040204" pitchFamily="34" charset="0"/>
                <a:cs typeface="Verdana" panose="020B0604030504040204" pitchFamily="34" charset="0"/>
              </a:rPr>
              <a:t>La cartographie est réalisée sur les montants engagés et non pas sur les montants réellement payés, ceci en raison du décalage avec le paiement effectif au fournisseur.</a:t>
            </a:r>
          </a:p>
          <a:p>
            <a:pPr marL="0" eaLnBrk="1" hangingPunct="1">
              <a:lnSpc>
                <a:spcPct val="150000"/>
              </a:lnSpc>
              <a:spcBef>
                <a:spcPts val="0"/>
              </a:spcBef>
              <a:spcAft>
                <a:spcPts val="0"/>
              </a:spcAft>
              <a:buFontTx/>
              <a:buNone/>
              <a:defRPr/>
            </a:pPr>
            <a:endParaRPr lang="fr-FR" altLang="fr-FR" sz="1400" dirty="0" smtClean="0">
              <a:latin typeface="Verdana" panose="020B0604030504040204" pitchFamily="34" charset="0"/>
              <a:ea typeface="Verdana" panose="020B0604030504040204" pitchFamily="34" charset="0"/>
              <a:cs typeface="Verdana" panose="020B0604030504040204" pitchFamily="34" charset="0"/>
            </a:endParaRPr>
          </a:p>
          <a:p>
            <a:pPr marL="0">
              <a:lnSpc>
                <a:spcPct val="150000"/>
              </a:lnSpc>
              <a:spcBef>
                <a:spcPts val="0"/>
              </a:spcBef>
              <a:spcAft>
                <a:spcPts val="0"/>
              </a:spcAft>
              <a:buClr>
                <a:srgbClr val="DD4026"/>
              </a:buClr>
              <a:buFont typeface="Arial" panose="020B0604020202020204" pitchFamily="34" charset="0"/>
              <a:buChar char="•"/>
              <a:defRPr/>
            </a:pPr>
            <a:r>
              <a:rPr lang="fr-FR" altLang="fr-FR" sz="1400" dirty="0" smtClean="0">
                <a:latin typeface="Verdana" panose="020B0604030504040204" pitchFamily="34" charset="0"/>
                <a:ea typeface="Verdana" panose="020B0604030504040204" pitchFamily="34" charset="0"/>
                <a:cs typeface="Verdana" panose="020B0604030504040204" pitchFamily="34" charset="0"/>
              </a:rPr>
              <a:t>Montant total des dépenses d’achat sans la famille X  pour 2021: 22 114 895,9€ </a:t>
            </a:r>
            <a:r>
              <a:rPr lang="fr-FR" altLang="fr-FR" sz="1400" dirty="0">
                <a:latin typeface="Verdana" panose="020B0604030504040204" pitchFamily="34" charset="0"/>
                <a:ea typeface="Verdana" panose="020B0604030504040204" pitchFamily="34" charset="0"/>
                <a:cs typeface="Verdana" panose="020B0604030504040204" pitchFamily="34" charset="0"/>
              </a:rPr>
              <a:t>HT</a:t>
            </a:r>
            <a:endParaRPr lang="fr-FR" altLang="fr-FR" sz="1400" dirty="0" smtClean="0">
              <a:latin typeface="Verdana" panose="020B0604030504040204" pitchFamily="34" charset="0"/>
              <a:ea typeface="Verdana" panose="020B0604030504040204" pitchFamily="34" charset="0"/>
              <a:cs typeface="Verdana" panose="020B0604030504040204" pitchFamily="34" charset="0"/>
            </a:endParaRPr>
          </a:p>
          <a:p>
            <a:pPr marL="0" indent="0" eaLnBrk="1" hangingPunct="1">
              <a:lnSpc>
                <a:spcPct val="150000"/>
              </a:lnSpc>
              <a:spcBef>
                <a:spcPts val="0"/>
              </a:spcBef>
              <a:spcAft>
                <a:spcPts val="0"/>
              </a:spcAft>
              <a:buFontTx/>
              <a:buNone/>
              <a:defRPr/>
            </a:pPr>
            <a:r>
              <a:rPr lang="fr-FR" altLang="fr-FR" sz="1400" dirty="0" smtClean="0">
                <a:latin typeface="Verdana" panose="020B0604030504040204" pitchFamily="34" charset="0"/>
                <a:ea typeface="Verdana" panose="020B0604030504040204" pitchFamily="34" charset="0"/>
                <a:cs typeface="Verdana" panose="020B0604030504040204" pitchFamily="34" charset="0"/>
              </a:rPr>
              <a:t/>
            </a:r>
            <a:br>
              <a:rPr lang="fr-FR" altLang="fr-FR" sz="1400" dirty="0" smtClean="0">
                <a:latin typeface="Verdana" panose="020B0604030504040204" pitchFamily="34" charset="0"/>
                <a:ea typeface="Verdana" panose="020B0604030504040204" pitchFamily="34" charset="0"/>
                <a:cs typeface="Verdana" panose="020B0604030504040204" pitchFamily="34" charset="0"/>
              </a:rPr>
            </a:br>
            <a:r>
              <a:rPr lang="fr-FR" altLang="fr-FR" sz="1400" dirty="0" smtClean="0">
                <a:latin typeface="Verdana" panose="020B0604030504040204" pitchFamily="34" charset="0"/>
                <a:ea typeface="Verdana" panose="020B0604030504040204" pitchFamily="34" charset="0"/>
                <a:cs typeface="Verdana" panose="020B0604030504040204" pitchFamily="34" charset="0"/>
              </a:rPr>
              <a:t/>
            </a:r>
            <a:br>
              <a:rPr lang="fr-FR" altLang="fr-FR" sz="1400" dirty="0" smtClean="0">
                <a:latin typeface="Verdana" panose="020B0604030504040204" pitchFamily="34" charset="0"/>
                <a:ea typeface="Verdana" panose="020B0604030504040204" pitchFamily="34" charset="0"/>
                <a:cs typeface="Verdana" panose="020B0604030504040204" pitchFamily="34" charset="0"/>
              </a:rPr>
            </a:br>
            <a:endParaRPr lang="fr-FR" altLang="fr-FR" sz="1400" dirty="0" smtClean="0">
              <a:latin typeface="Verdana" panose="020B0604030504040204" pitchFamily="34" charset="0"/>
              <a:ea typeface="Verdana" panose="020B0604030504040204" pitchFamily="34" charset="0"/>
              <a:cs typeface="Verdana" panose="020B0604030504040204" pitchFamily="34" charset="0"/>
            </a:endParaRPr>
          </a:p>
          <a:p>
            <a:pPr marL="0" eaLnBrk="1" hangingPunct="1">
              <a:lnSpc>
                <a:spcPct val="150000"/>
              </a:lnSpc>
              <a:spcBef>
                <a:spcPts val="500"/>
              </a:spcBef>
              <a:spcAft>
                <a:spcPts val="0"/>
              </a:spcAft>
              <a:buFontTx/>
              <a:buNone/>
              <a:defRPr/>
            </a:pPr>
            <a:endParaRPr lang="fr-FR" altLang="fr-FR" sz="140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6147" name="Text Box 5"/>
          <p:cNvSpPr txBox="1">
            <a:spLocks noChangeArrowheads="1"/>
          </p:cNvSpPr>
          <p:nvPr/>
        </p:nvSpPr>
        <p:spPr bwMode="auto">
          <a:xfrm>
            <a:off x="395288" y="260350"/>
            <a:ext cx="8280400" cy="396875"/>
          </a:xfrm>
          <a:prstGeom prst="rect">
            <a:avLst/>
          </a:prstGeom>
          <a:solidFill>
            <a:srgbClr val="DD402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FR" altLang="fr-FR"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ACHATS</a:t>
            </a:r>
            <a:endParaRPr lang="fr-FR" altLang="fr-FR"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Image 4" descr="C:\Users\pgouyer\Desktop\univlyon2-logo-officiel201806.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6296" y="5686426"/>
            <a:ext cx="1576070" cy="885825"/>
          </a:xfrm>
          <a:prstGeom prst="rect">
            <a:avLst/>
          </a:prstGeom>
          <a:noFill/>
          <a:ln>
            <a:noFill/>
          </a:ln>
        </p:spPr>
      </p:pic>
    </p:spTree>
    <p:extLst>
      <p:ext uri="{BB962C8B-B14F-4D97-AF65-F5344CB8AC3E}">
        <p14:creationId xmlns:p14="http://schemas.microsoft.com/office/powerpoint/2010/main" val="193887035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body" idx="1"/>
          </p:nvPr>
        </p:nvSpPr>
        <p:spPr>
          <a:xfrm>
            <a:off x="395288" y="836613"/>
            <a:ext cx="8229600" cy="4670425"/>
          </a:xfrm>
        </p:spPr>
        <p:txBody>
          <a:bodyPr/>
          <a:lstStyle/>
          <a:p>
            <a:pPr marL="0" eaLnBrk="0" hangingPunct="0">
              <a:lnSpc>
                <a:spcPct val="150000"/>
              </a:lnSpc>
              <a:spcBef>
                <a:spcPct val="0"/>
              </a:spcBef>
              <a:buFontTx/>
              <a:buNone/>
              <a:defRPr/>
            </a:pPr>
            <a:r>
              <a:rPr lang="fr-FR" altLang="fr-FR" sz="1400" b="1" kern="1200" dirty="0" smtClean="0">
                <a:solidFill>
                  <a:srgbClr val="DD4026"/>
                </a:solidFill>
                <a:latin typeface="Verdana" panose="020B0604030504040204" pitchFamily="34" charset="0"/>
                <a:ea typeface="Verdana" panose="020B0604030504040204" pitchFamily="34" charset="0"/>
                <a:cs typeface="Verdana" panose="020B0604030504040204" pitchFamily="34" charset="0"/>
              </a:rPr>
              <a:t>Evolution des dépenses famille A de 2017 à 2021</a:t>
            </a:r>
            <a:endParaRPr lang="fr-FR" altLang="fr-FR" sz="1400" b="1" kern="1200" dirty="0">
              <a:solidFill>
                <a:srgbClr val="DD4026"/>
              </a:solidFill>
              <a:latin typeface="Verdana" panose="020B0604030504040204" pitchFamily="34" charset="0"/>
              <a:ea typeface="Verdana" panose="020B0604030504040204" pitchFamily="34" charset="0"/>
              <a:cs typeface="Verdana" panose="020B0604030504040204" pitchFamily="34" charset="0"/>
            </a:endParaRPr>
          </a:p>
        </p:txBody>
      </p:sp>
      <p:sp>
        <p:nvSpPr>
          <p:cNvPr id="6147" name="Text Box 5"/>
          <p:cNvSpPr txBox="1">
            <a:spLocks noChangeArrowheads="1"/>
          </p:cNvSpPr>
          <p:nvPr/>
        </p:nvSpPr>
        <p:spPr bwMode="auto">
          <a:xfrm>
            <a:off x="395288" y="260350"/>
            <a:ext cx="8280400" cy="396875"/>
          </a:xfrm>
          <a:prstGeom prst="rect">
            <a:avLst/>
          </a:prstGeom>
          <a:solidFill>
            <a:srgbClr val="DD402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FR" altLang="fr-FR"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ACHATS</a:t>
            </a:r>
            <a:endParaRPr lang="fr-FR" altLang="fr-FR"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3" name="Rectangle 2"/>
          <p:cNvSpPr/>
          <p:nvPr/>
        </p:nvSpPr>
        <p:spPr>
          <a:xfrm>
            <a:off x="395288" y="1772816"/>
            <a:ext cx="8280400" cy="954107"/>
          </a:xfrm>
          <a:prstGeom prst="rect">
            <a:avLst/>
          </a:prstGeom>
        </p:spPr>
        <p:txBody>
          <a:bodyPr wrap="square">
            <a:spAutoFit/>
          </a:bodyPr>
          <a:lstStyle/>
          <a:p>
            <a:endParaRPr lang="fr-FR" sz="1400" dirty="0">
              <a:latin typeface="Verdana" panose="020B0604030504040204" pitchFamily="34" charset="0"/>
              <a:ea typeface="Verdana" panose="020B0604030504040204" pitchFamily="34" charset="0"/>
              <a:cs typeface="Verdana" panose="020B0604030504040204" pitchFamily="34" charset="0"/>
            </a:endParaRPr>
          </a:p>
          <a:p>
            <a:endParaRPr lang="fr-FR" sz="1400" dirty="0" smtClean="0">
              <a:latin typeface="Verdana" panose="020B0604030504040204" pitchFamily="34" charset="0"/>
              <a:ea typeface="Verdana" panose="020B0604030504040204" pitchFamily="34" charset="0"/>
              <a:cs typeface="Verdana" panose="020B0604030504040204" pitchFamily="34" charset="0"/>
            </a:endParaRPr>
          </a:p>
          <a:p>
            <a:endParaRPr lang="fr-FR" sz="1400" dirty="0">
              <a:latin typeface="Verdana" panose="020B0604030504040204" pitchFamily="34" charset="0"/>
              <a:ea typeface="Verdana" panose="020B0604030504040204" pitchFamily="34" charset="0"/>
              <a:cs typeface="Verdana" panose="020B0604030504040204" pitchFamily="34" charset="0"/>
            </a:endParaRPr>
          </a:p>
          <a:p>
            <a:endParaRPr lang="fr-FR" sz="1400"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2" name="Tableau 1"/>
          <p:cNvGraphicFramePr>
            <a:graphicFrameLocks noGrp="1"/>
          </p:cNvGraphicFramePr>
          <p:nvPr>
            <p:extLst>
              <p:ext uri="{D42A27DB-BD31-4B8C-83A1-F6EECF244321}">
                <p14:modId xmlns:p14="http://schemas.microsoft.com/office/powerpoint/2010/main" val="907533957"/>
              </p:ext>
            </p:extLst>
          </p:nvPr>
        </p:nvGraphicFramePr>
        <p:xfrm>
          <a:off x="1359446" y="1499595"/>
          <a:ext cx="6553200" cy="1095375"/>
        </p:xfrm>
        <a:graphic>
          <a:graphicData uri="http://schemas.openxmlformats.org/drawingml/2006/table">
            <a:tbl>
              <a:tblPr/>
              <a:tblGrid>
                <a:gridCol w="962025">
                  <a:extLst>
                    <a:ext uri="{9D8B030D-6E8A-4147-A177-3AD203B41FA5}">
                      <a16:colId xmlns:a16="http://schemas.microsoft.com/office/drawing/2014/main" val="3745688412"/>
                    </a:ext>
                  </a:extLst>
                </a:gridCol>
                <a:gridCol w="1276350">
                  <a:extLst>
                    <a:ext uri="{9D8B030D-6E8A-4147-A177-3AD203B41FA5}">
                      <a16:colId xmlns:a16="http://schemas.microsoft.com/office/drawing/2014/main" val="4222578744"/>
                    </a:ext>
                  </a:extLst>
                </a:gridCol>
                <a:gridCol w="952500">
                  <a:extLst>
                    <a:ext uri="{9D8B030D-6E8A-4147-A177-3AD203B41FA5}">
                      <a16:colId xmlns:a16="http://schemas.microsoft.com/office/drawing/2014/main" val="2566922480"/>
                    </a:ext>
                  </a:extLst>
                </a:gridCol>
                <a:gridCol w="1019175">
                  <a:extLst>
                    <a:ext uri="{9D8B030D-6E8A-4147-A177-3AD203B41FA5}">
                      <a16:colId xmlns:a16="http://schemas.microsoft.com/office/drawing/2014/main" val="3219181183"/>
                    </a:ext>
                  </a:extLst>
                </a:gridCol>
                <a:gridCol w="1323975">
                  <a:extLst>
                    <a:ext uri="{9D8B030D-6E8A-4147-A177-3AD203B41FA5}">
                      <a16:colId xmlns:a16="http://schemas.microsoft.com/office/drawing/2014/main" val="4268374479"/>
                    </a:ext>
                  </a:extLst>
                </a:gridCol>
                <a:gridCol w="1019175">
                  <a:extLst>
                    <a:ext uri="{9D8B030D-6E8A-4147-A177-3AD203B41FA5}">
                      <a16:colId xmlns:a16="http://schemas.microsoft.com/office/drawing/2014/main" val="1328037401"/>
                    </a:ext>
                  </a:extLst>
                </a:gridCol>
              </a:tblGrid>
              <a:tr h="200025">
                <a:tc gridSpan="6">
                  <a:txBody>
                    <a:bodyPr/>
                    <a:lstStyle/>
                    <a:p>
                      <a:pPr algn="ctr" fontAlgn="b"/>
                      <a:r>
                        <a:rPr lang="fr-FR" sz="1100" b="1" i="0" u="none" strike="noStrike">
                          <a:solidFill>
                            <a:srgbClr val="000000"/>
                          </a:solidFill>
                          <a:effectLst/>
                          <a:latin typeface="Calibri" panose="020F0502020204030204" pitchFamily="34" charset="0"/>
                        </a:rPr>
                        <a:t>APPROVISIONNEMENTS GENERAUX</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3329638575"/>
                  </a:ext>
                </a:extLst>
              </a:tr>
              <a:tr h="200025">
                <a:tc>
                  <a:txBody>
                    <a:bodyPr/>
                    <a:lstStyle/>
                    <a:p>
                      <a:pPr algn="l" fontAlgn="b"/>
                      <a:r>
                        <a:rPr lang="fr-FR"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100" b="1" i="0" u="none" strike="noStrike">
                          <a:solidFill>
                            <a:srgbClr val="000000"/>
                          </a:solidFill>
                          <a:effectLst/>
                          <a:latin typeface="Calibri" panose="020F0502020204030204" pitchFamily="34" charset="0"/>
                        </a:rPr>
                        <a:t>2017</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100" b="1" i="0" u="none" strike="noStrike">
                          <a:solidFill>
                            <a:srgbClr val="000000"/>
                          </a:solidFill>
                          <a:effectLst/>
                          <a:latin typeface="Calibri" panose="020F0502020204030204" pitchFamily="34" charset="0"/>
                        </a:rPr>
                        <a:t>2018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100" b="1" i="0" u="none" strike="noStrike">
                          <a:solidFill>
                            <a:srgbClr val="000000"/>
                          </a:solidFill>
                          <a:effectLst/>
                          <a:latin typeface="Calibri" panose="020F0502020204030204" pitchFamily="34" charset="0"/>
                        </a:rPr>
                        <a:t>2019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100" b="1" i="0" u="none" strike="noStrike">
                          <a:solidFill>
                            <a:srgbClr val="000000"/>
                          </a:solidFill>
                          <a:effectLst/>
                          <a:latin typeface="Calibri" panose="020F0502020204030204" pitchFamily="34" charset="0"/>
                        </a:rPr>
                        <a:t>2020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100" b="1" i="0" u="none" strike="noStrike">
                          <a:solidFill>
                            <a:srgbClr val="000000"/>
                          </a:solidFill>
                          <a:effectLst/>
                          <a:latin typeface="Calibri" panose="020F0502020204030204" pitchFamily="34" charset="0"/>
                        </a:rPr>
                        <a:t>2021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68466981"/>
                  </a:ext>
                </a:extLst>
              </a:tr>
              <a:tr h="304800">
                <a:tc>
                  <a:txBody>
                    <a:bodyPr/>
                    <a:lstStyle/>
                    <a:p>
                      <a:pPr algn="l" fontAlgn="b"/>
                      <a:r>
                        <a:rPr lang="fr-FR" sz="1100" b="0" i="0" u="none" strike="noStrike">
                          <a:solidFill>
                            <a:srgbClr val="000000"/>
                          </a:solidFill>
                          <a:effectLst/>
                          <a:latin typeface="Calibri" panose="020F0502020204030204" pitchFamily="34" charset="0"/>
                        </a:rPr>
                        <a:t>Marchés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panose="020F0502020204030204" pitchFamily="34" charset="0"/>
                        </a:rPr>
                        <a:t>            </a:t>
                      </a:r>
                      <a:r>
                        <a:rPr lang="fr-FR" sz="1100" b="0" i="0" u="none" strike="noStrike" dirty="0" smtClean="0">
                          <a:solidFill>
                            <a:srgbClr val="000000"/>
                          </a:solidFill>
                          <a:effectLst/>
                          <a:latin typeface="Calibri" panose="020F0502020204030204" pitchFamily="34" charset="0"/>
                        </a:rPr>
                        <a:t> </a:t>
                      </a:r>
                      <a:r>
                        <a:rPr lang="fr-FR" sz="1100" b="0" i="0" u="none" strike="noStrike" dirty="0">
                          <a:solidFill>
                            <a:srgbClr val="000000"/>
                          </a:solidFill>
                          <a:effectLst/>
                          <a:latin typeface="Calibri" panose="020F0502020204030204" pitchFamily="34" charset="0"/>
                        </a:rPr>
                        <a:t>1 361 696,86 €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panose="020F0502020204030204" pitchFamily="34" charset="0"/>
                        </a:rPr>
                        <a:t> </a:t>
                      </a:r>
                      <a:r>
                        <a:rPr lang="fr-FR" sz="1100" b="0" i="0" u="none" strike="noStrike" dirty="0" smtClean="0">
                          <a:solidFill>
                            <a:srgbClr val="000000"/>
                          </a:solidFill>
                          <a:effectLst/>
                          <a:latin typeface="Calibri" panose="020F0502020204030204" pitchFamily="34" charset="0"/>
                        </a:rPr>
                        <a:t> </a:t>
                      </a:r>
                      <a:r>
                        <a:rPr lang="fr-FR" sz="1100" b="0" i="0" u="none" strike="noStrike" dirty="0">
                          <a:solidFill>
                            <a:srgbClr val="000000"/>
                          </a:solidFill>
                          <a:effectLst/>
                          <a:latin typeface="Calibri" panose="020F0502020204030204" pitchFamily="34" charset="0"/>
                        </a:rPr>
                        <a:t>1 330 179,43 €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panose="020F0502020204030204" pitchFamily="34" charset="0"/>
                        </a:rPr>
                        <a:t>    </a:t>
                      </a:r>
                      <a:r>
                        <a:rPr lang="fr-FR" sz="1100" b="0" i="0" u="none" strike="noStrike" dirty="0" smtClean="0">
                          <a:solidFill>
                            <a:srgbClr val="000000"/>
                          </a:solidFill>
                          <a:effectLst/>
                          <a:latin typeface="Calibri" panose="020F0502020204030204" pitchFamily="34" charset="0"/>
                        </a:rPr>
                        <a:t>1 </a:t>
                      </a:r>
                      <a:r>
                        <a:rPr lang="fr-FR" sz="1100" b="0" i="0" u="none" strike="noStrike" dirty="0">
                          <a:solidFill>
                            <a:srgbClr val="000000"/>
                          </a:solidFill>
                          <a:effectLst/>
                          <a:latin typeface="Calibri" panose="020F0502020204030204" pitchFamily="34" charset="0"/>
                        </a:rPr>
                        <a:t>436 455,39 €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panose="020F0502020204030204" pitchFamily="34" charset="0"/>
                        </a:rPr>
                        <a:t>             </a:t>
                      </a:r>
                      <a:r>
                        <a:rPr lang="fr-FR" sz="1100" b="0" i="0" u="none" strike="noStrike" dirty="0" smtClean="0">
                          <a:solidFill>
                            <a:srgbClr val="000000"/>
                          </a:solidFill>
                          <a:effectLst/>
                          <a:latin typeface="Calibri" panose="020F0502020204030204" pitchFamily="34" charset="0"/>
                        </a:rPr>
                        <a:t> </a:t>
                      </a:r>
                      <a:r>
                        <a:rPr lang="fr-FR" sz="1100" b="0" i="0" u="none" strike="noStrike" dirty="0">
                          <a:solidFill>
                            <a:srgbClr val="000000"/>
                          </a:solidFill>
                          <a:effectLst/>
                          <a:latin typeface="Calibri" panose="020F0502020204030204" pitchFamily="34" charset="0"/>
                        </a:rPr>
                        <a:t>1 090 611,50 €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900" b="0" i="0" u="none" strike="noStrike">
                          <a:solidFill>
                            <a:srgbClr val="333333"/>
                          </a:solidFill>
                          <a:effectLst/>
                          <a:latin typeface="Arial" panose="020B0604020202020204" pitchFamily="34" charset="0"/>
                        </a:rPr>
                        <a:t>         992 948,31 €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26211675"/>
                  </a:ext>
                </a:extLst>
              </a:tr>
              <a:tr h="190500">
                <a:tc>
                  <a:txBody>
                    <a:bodyPr/>
                    <a:lstStyle/>
                    <a:p>
                      <a:pPr algn="l" fontAlgn="b"/>
                      <a:r>
                        <a:rPr lang="fr-FR" sz="1100" b="0" i="0" u="none" strike="noStrike">
                          <a:solidFill>
                            <a:srgbClr val="000000"/>
                          </a:solidFill>
                          <a:effectLst/>
                          <a:latin typeface="Calibri" panose="020F0502020204030204" pitchFamily="34" charset="0"/>
                        </a:rPr>
                        <a:t>Hors marchés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panose="020F0502020204030204" pitchFamily="34" charset="0"/>
                        </a:rPr>
                        <a:t>                </a:t>
                      </a:r>
                      <a:r>
                        <a:rPr lang="fr-FR" sz="1100" b="0" i="0" u="none" strike="noStrike" dirty="0" smtClean="0">
                          <a:solidFill>
                            <a:srgbClr val="000000"/>
                          </a:solidFill>
                          <a:effectLst/>
                          <a:latin typeface="Calibri" panose="020F0502020204030204" pitchFamily="34" charset="0"/>
                        </a:rPr>
                        <a:t>341 </a:t>
                      </a:r>
                      <a:r>
                        <a:rPr lang="fr-FR" sz="1100" b="0" i="0" u="none" strike="noStrike" dirty="0">
                          <a:solidFill>
                            <a:srgbClr val="000000"/>
                          </a:solidFill>
                          <a:effectLst/>
                          <a:latin typeface="Calibri" panose="020F0502020204030204" pitchFamily="34" charset="0"/>
                        </a:rPr>
                        <a:t>032,70 €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564 634,29 €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525 409,88 €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panose="020F0502020204030204" pitchFamily="34" charset="0"/>
                        </a:rPr>
                        <a:t>               </a:t>
                      </a:r>
                      <a:r>
                        <a:rPr lang="fr-FR" sz="1100" b="0" i="0" u="none" strike="noStrike" dirty="0" smtClean="0">
                          <a:solidFill>
                            <a:srgbClr val="000000"/>
                          </a:solidFill>
                          <a:effectLst/>
                          <a:latin typeface="Calibri" panose="020F0502020204030204" pitchFamily="34" charset="0"/>
                        </a:rPr>
                        <a:t>  </a:t>
                      </a:r>
                      <a:r>
                        <a:rPr lang="fr-FR" sz="1100" b="0" i="0" u="none" strike="noStrike" dirty="0">
                          <a:solidFill>
                            <a:srgbClr val="000000"/>
                          </a:solidFill>
                          <a:effectLst/>
                          <a:latin typeface="Calibri" panose="020F0502020204030204" pitchFamily="34" charset="0"/>
                        </a:rPr>
                        <a:t>359 417,70 €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320 450,21 €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0717806"/>
                  </a:ext>
                </a:extLst>
              </a:tr>
              <a:tr h="200025">
                <a:tc>
                  <a:txBody>
                    <a:bodyPr/>
                    <a:lstStyle/>
                    <a:p>
                      <a:pPr algn="l" fontAlgn="b"/>
                      <a:r>
                        <a:rPr lang="fr-FR" sz="1100" b="0" i="0" u="none" strike="noStrike">
                          <a:solidFill>
                            <a:srgbClr val="000000"/>
                          </a:solidFill>
                          <a:effectLst/>
                          <a:latin typeface="Calibri" panose="020F0502020204030204" pitchFamily="34" charset="0"/>
                        </a:rPr>
                        <a:t>Total dépenses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panose="020F0502020204030204" pitchFamily="34" charset="0"/>
                        </a:rPr>
                        <a:t>         </a:t>
                      </a:r>
                      <a:r>
                        <a:rPr lang="fr-FR" sz="1100" b="0" i="0" u="none" strike="noStrike" dirty="0" smtClean="0">
                          <a:solidFill>
                            <a:srgbClr val="000000"/>
                          </a:solidFill>
                          <a:effectLst/>
                          <a:latin typeface="Calibri" panose="020F0502020204030204" pitchFamily="34" charset="0"/>
                        </a:rPr>
                        <a:t>    </a:t>
                      </a:r>
                      <a:r>
                        <a:rPr lang="fr-FR" sz="1100" b="0" i="0" u="none" strike="noStrike" dirty="0">
                          <a:solidFill>
                            <a:srgbClr val="000000"/>
                          </a:solidFill>
                          <a:effectLst/>
                          <a:latin typeface="Calibri" panose="020F0502020204030204" pitchFamily="34" charset="0"/>
                        </a:rPr>
                        <a:t>1 702 729,56 €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smtClean="0">
                          <a:solidFill>
                            <a:srgbClr val="000000"/>
                          </a:solidFill>
                          <a:effectLst/>
                          <a:latin typeface="Calibri" panose="020F0502020204030204" pitchFamily="34" charset="0"/>
                        </a:rPr>
                        <a:t>  </a:t>
                      </a:r>
                      <a:r>
                        <a:rPr lang="fr-FR" sz="1100" b="0" i="0" u="none" strike="noStrike" dirty="0">
                          <a:solidFill>
                            <a:srgbClr val="000000"/>
                          </a:solidFill>
                          <a:effectLst/>
                          <a:latin typeface="Calibri" panose="020F0502020204030204" pitchFamily="34" charset="0"/>
                        </a:rPr>
                        <a:t>1 894 813,72 €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panose="020F0502020204030204" pitchFamily="34" charset="0"/>
                        </a:rPr>
                        <a:t>    </a:t>
                      </a:r>
                      <a:r>
                        <a:rPr lang="fr-FR" sz="1100" b="0" i="0" u="none" strike="noStrike" dirty="0" smtClean="0">
                          <a:solidFill>
                            <a:srgbClr val="000000"/>
                          </a:solidFill>
                          <a:effectLst/>
                          <a:latin typeface="Calibri" panose="020F0502020204030204" pitchFamily="34" charset="0"/>
                        </a:rPr>
                        <a:t>1 </a:t>
                      </a:r>
                      <a:r>
                        <a:rPr lang="fr-FR" sz="1100" b="0" i="0" u="none" strike="noStrike" dirty="0">
                          <a:solidFill>
                            <a:srgbClr val="000000"/>
                          </a:solidFill>
                          <a:effectLst/>
                          <a:latin typeface="Calibri" panose="020F0502020204030204" pitchFamily="34" charset="0"/>
                        </a:rPr>
                        <a:t>961 865,27 €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panose="020F0502020204030204" pitchFamily="34" charset="0"/>
                        </a:rPr>
                        <a:t>             </a:t>
                      </a:r>
                      <a:r>
                        <a:rPr lang="fr-FR" sz="1100" b="0" i="0" u="none" strike="noStrike" dirty="0" smtClean="0">
                          <a:solidFill>
                            <a:srgbClr val="000000"/>
                          </a:solidFill>
                          <a:effectLst/>
                          <a:latin typeface="Calibri" panose="020F0502020204030204" pitchFamily="34" charset="0"/>
                        </a:rPr>
                        <a:t> </a:t>
                      </a:r>
                      <a:r>
                        <a:rPr lang="fr-FR" sz="1100" b="0" i="0" u="none" strike="noStrike" dirty="0">
                          <a:solidFill>
                            <a:srgbClr val="000000"/>
                          </a:solidFill>
                          <a:effectLst/>
                          <a:latin typeface="Calibri" panose="020F0502020204030204" pitchFamily="34" charset="0"/>
                        </a:rPr>
                        <a:t>1 450 029,20 €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panose="020F0502020204030204" pitchFamily="34" charset="0"/>
                        </a:rPr>
                        <a:t>  </a:t>
                      </a:r>
                      <a:r>
                        <a:rPr lang="fr-FR" sz="1100" b="0" i="0" u="none" strike="noStrike" dirty="0" smtClean="0">
                          <a:solidFill>
                            <a:srgbClr val="000000"/>
                          </a:solidFill>
                          <a:effectLst/>
                          <a:latin typeface="Calibri" panose="020F0502020204030204" pitchFamily="34" charset="0"/>
                        </a:rPr>
                        <a:t>  </a:t>
                      </a:r>
                      <a:r>
                        <a:rPr lang="fr-FR" sz="1100" b="0" i="0" u="none" strike="noStrike" dirty="0">
                          <a:solidFill>
                            <a:srgbClr val="000000"/>
                          </a:solidFill>
                          <a:effectLst/>
                          <a:latin typeface="Calibri" panose="020F0502020204030204" pitchFamily="34" charset="0"/>
                        </a:rPr>
                        <a:t>1 313 398,52 €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3305491"/>
                  </a:ext>
                </a:extLst>
              </a:tr>
            </a:tbl>
          </a:graphicData>
        </a:graphic>
      </p:graphicFrame>
      <p:pic>
        <p:nvPicPr>
          <p:cNvPr id="5" name="Image 4"/>
          <p:cNvPicPr>
            <a:picLocks noChangeAspect="1"/>
          </p:cNvPicPr>
          <p:nvPr/>
        </p:nvPicPr>
        <p:blipFill>
          <a:blip r:embed="rId3"/>
          <a:stretch>
            <a:fillRect/>
          </a:stretch>
        </p:blipFill>
        <p:spPr>
          <a:xfrm>
            <a:off x="1763688" y="3224897"/>
            <a:ext cx="5688632" cy="2796391"/>
          </a:xfrm>
          <a:prstGeom prst="rect">
            <a:avLst/>
          </a:prstGeom>
        </p:spPr>
      </p:pic>
    </p:spTree>
    <p:extLst>
      <p:ext uri="{BB962C8B-B14F-4D97-AF65-F5344CB8AC3E}">
        <p14:creationId xmlns:p14="http://schemas.microsoft.com/office/powerpoint/2010/main" val="237927911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body" idx="1"/>
          </p:nvPr>
        </p:nvSpPr>
        <p:spPr>
          <a:xfrm>
            <a:off x="395288" y="836613"/>
            <a:ext cx="8229600" cy="4670425"/>
          </a:xfrm>
        </p:spPr>
        <p:txBody>
          <a:bodyPr/>
          <a:lstStyle/>
          <a:p>
            <a:pPr marL="0" eaLnBrk="1" hangingPunct="1">
              <a:lnSpc>
                <a:spcPct val="150000"/>
              </a:lnSpc>
              <a:spcBef>
                <a:spcPts val="0"/>
              </a:spcBef>
              <a:spcAft>
                <a:spcPts val="0"/>
              </a:spcAft>
              <a:buFontTx/>
              <a:buNone/>
              <a:defRPr/>
            </a:pPr>
            <a:r>
              <a:rPr lang="fr-FR" altLang="fr-FR" sz="1400" b="1" dirty="0" smtClean="0">
                <a:latin typeface="Verdana" panose="020B0604030504040204" pitchFamily="34" charset="0"/>
                <a:ea typeface="Verdana" panose="020B0604030504040204" pitchFamily="34" charset="0"/>
                <a:cs typeface="Verdana" panose="020B0604030504040204" pitchFamily="34" charset="0"/>
              </a:rPr>
              <a:t/>
            </a:r>
            <a:br>
              <a:rPr lang="fr-FR" altLang="fr-FR" sz="1400" b="1" dirty="0" smtClean="0">
                <a:latin typeface="Verdana" panose="020B0604030504040204" pitchFamily="34" charset="0"/>
                <a:ea typeface="Verdana" panose="020B0604030504040204" pitchFamily="34" charset="0"/>
                <a:cs typeface="Verdana" panose="020B0604030504040204" pitchFamily="34" charset="0"/>
              </a:rPr>
            </a:br>
            <a:r>
              <a:rPr lang="fr-FR" altLang="fr-FR" sz="1400" dirty="0" smtClean="0">
                <a:latin typeface="Verdana" panose="020B0604030504040204" pitchFamily="34" charset="0"/>
                <a:ea typeface="Verdana" panose="020B0604030504040204" pitchFamily="34" charset="0"/>
                <a:cs typeface="Verdana" panose="020B0604030504040204" pitchFamily="34" charset="0"/>
              </a:rPr>
              <a:t/>
            </a:r>
            <a:br>
              <a:rPr lang="fr-FR" altLang="fr-FR" sz="1400" dirty="0" smtClean="0">
                <a:latin typeface="Verdana" panose="020B0604030504040204" pitchFamily="34" charset="0"/>
                <a:ea typeface="Verdana" panose="020B0604030504040204" pitchFamily="34" charset="0"/>
                <a:cs typeface="Verdana" panose="020B0604030504040204" pitchFamily="34" charset="0"/>
              </a:rPr>
            </a:br>
            <a:r>
              <a:rPr lang="fr-FR" altLang="fr-FR" sz="1400" dirty="0" smtClean="0">
                <a:latin typeface="Verdana" panose="020B0604030504040204" pitchFamily="34" charset="0"/>
                <a:ea typeface="Verdana" panose="020B0604030504040204" pitchFamily="34" charset="0"/>
                <a:cs typeface="Verdana" panose="020B0604030504040204" pitchFamily="34" charset="0"/>
              </a:rPr>
              <a:t/>
            </a:r>
            <a:br>
              <a:rPr lang="fr-FR" altLang="fr-FR" sz="1400" dirty="0" smtClean="0">
                <a:latin typeface="Verdana" panose="020B0604030504040204" pitchFamily="34" charset="0"/>
                <a:ea typeface="Verdana" panose="020B0604030504040204" pitchFamily="34" charset="0"/>
                <a:cs typeface="Verdana" panose="020B0604030504040204" pitchFamily="34" charset="0"/>
              </a:rPr>
            </a:br>
            <a:endParaRPr lang="fr-FR" altLang="fr-FR" sz="1400" dirty="0" smtClean="0">
              <a:latin typeface="Verdana" panose="020B0604030504040204" pitchFamily="34" charset="0"/>
              <a:ea typeface="Verdana" panose="020B0604030504040204" pitchFamily="34" charset="0"/>
              <a:cs typeface="Verdana" panose="020B0604030504040204" pitchFamily="34" charset="0"/>
            </a:endParaRPr>
          </a:p>
          <a:p>
            <a:pPr marL="0" eaLnBrk="1" hangingPunct="1">
              <a:lnSpc>
                <a:spcPct val="150000"/>
              </a:lnSpc>
              <a:spcBef>
                <a:spcPts val="500"/>
              </a:spcBef>
              <a:spcAft>
                <a:spcPts val="0"/>
              </a:spcAft>
              <a:buFontTx/>
              <a:buNone/>
              <a:defRPr/>
            </a:pPr>
            <a:endParaRPr lang="fr-FR" altLang="fr-FR" sz="140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6147" name="Text Box 5"/>
          <p:cNvSpPr txBox="1">
            <a:spLocks noChangeArrowheads="1"/>
          </p:cNvSpPr>
          <p:nvPr/>
        </p:nvSpPr>
        <p:spPr bwMode="auto">
          <a:xfrm>
            <a:off x="395288" y="260350"/>
            <a:ext cx="8280400" cy="396875"/>
          </a:xfrm>
          <a:prstGeom prst="rect">
            <a:avLst/>
          </a:prstGeom>
          <a:solidFill>
            <a:srgbClr val="DD402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FR" altLang="fr-FR"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ACHATS</a:t>
            </a:r>
            <a:endParaRPr lang="fr-FR" altLang="fr-FR"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 5" descr="C:\Users\pgouyer\Desktop\univlyon2-logo-officiel201806.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67930" y="5686426"/>
            <a:ext cx="1576070" cy="885825"/>
          </a:xfrm>
          <a:prstGeom prst="rect">
            <a:avLst/>
          </a:prstGeom>
          <a:noFill/>
          <a:ln>
            <a:noFill/>
          </a:ln>
        </p:spPr>
      </p:pic>
      <p:graphicFrame>
        <p:nvGraphicFramePr>
          <p:cNvPr id="2" name="Tableau 1"/>
          <p:cNvGraphicFramePr>
            <a:graphicFrameLocks noGrp="1"/>
          </p:cNvGraphicFramePr>
          <p:nvPr>
            <p:extLst>
              <p:ext uri="{D42A27DB-BD31-4B8C-83A1-F6EECF244321}">
                <p14:modId xmlns:p14="http://schemas.microsoft.com/office/powerpoint/2010/main" val="2594096318"/>
              </p:ext>
            </p:extLst>
          </p:nvPr>
        </p:nvGraphicFramePr>
        <p:xfrm>
          <a:off x="1264102" y="432192"/>
          <a:ext cx="6839992" cy="2286000"/>
        </p:xfrm>
        <a:graphic>
          <a:graphicData uri="http://schemas.openxmlformats.org/drawingml/2006/table">
            <a:tbl>
              <a:tblPr/>
              <a:tblGrid>
                <a:gridCol w="938592">
                  <a:extLst>
                    <a:ext uri="{9D8B030D-6E8A-4147-A177-3AD203B41FA5}">
                      <a16:colId xmlns:a16="http://schemas.microsoft.com/office/drawing/2014/main" val="389819046"/>
                    </a:ext>
                  </a:extLst>
                </a:gridCol>
                <a:gridCol w="3308538">
                  <a:extLst>
                    <a:ext uri="{9D8B030D-6E8A-4147-A177-3AD203B41FA5}">
                      <a16:colId xmlns:a16="http://schemas.microsoft.com/office/drawing/2014/main" val="3278747004"/>
                    </a:ext>
                  </a:extLst>
                </a:gridCol>
                <a:gridCol w="1654270">
                  <a:extLst>
                    <a:ext uri="{9D8B030D-6E8A-4147-A177-3AD203B41FA5}">
                      <a16:colId xmlns:a16="http://schemas.microsoft.com/office/drawing/2014/main" val="3140881897"/>
                    </a:ext>
                  </a:extLst>
                </a:gridCol>
                <a:gridCol w="938592">
                  <a:extLst>
                    <a:ext uri="{9D8B030D-6E8A-4147-A177-3AD203B41FA5}">
                      <a16:colId xmlns:a16="http://schemas.microsoft.com/office/drawing/2014/main" val="541495280"/>
                    </a:ext>
                  </a:extLst>
                </a:gridCol>
              </a:tblGrid>
              <a:tr h="571500">
                <a:tc gridSpan="4">
                  <a:txBody>
                    <a:bodyPr/>
                    <a:lstStyle/>
                    <a:p>
                      <a:pPr algn="ctr" fontAlgn="b"/>
                      <a:r>
                        <a:rPr lang="fr-FR" sz="1100" b="1" i="0" u="none" strike="noStrike" dirty="0">
                          <a:solidFill>
                            <a:srgbClr val="000000"/>
                          </a:solidFill>
                          <a:effectLst/>
                          <a:latin typeface="Calibri" panose="020F0502020204030204" pitchFamily="34" charset="0"/>
                        </a:rPr>
                        <a:t>FAMILLE A : APPROVISIONNEMENTS GENERAUX</a:t>
                      </a:r>
                    </a:p>
                  </a:txBody>
                  <a:tcPr marL="9525" marR="9525" marT="9525" marB="0" anchor="b">
                    <a:lnL>
                      <a:noFill/>
                    </a:lnL>
                    <a:lnR>
                      <a:noFill/>
                    </a:lnR>
                    <a:lnT>
                      <a:noFill/>
                    </a:lnT>
                    <a:lnB>
                      <a:noFill/>
                    </a:lnB>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3931874717"/>
                  </a:ext>
                </a:extLst>
              </a:tr>
              <a:tr h="190500">
                <a:tc>
                  <a:txBody>
                    <a:bodyPr/>
                    <a:lstStyle/>
                    <a:p>
                      <a:pPr algn="l" fontAlgn="b"/>
                      <a:endParaRPr lang="fr-FR"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fr-FR"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fr-FR"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fr-FR"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9055581"/>
                  </a:ext>
                </a:extLst>
              </a:tr>
              <a:tr h="190500">
                <a:tc>
                  <a:txBody>
                    <a:bodyPr/>
                    <a:lstStyle/>
                    <a:p>
                      <a:pPr algn="l" fontAlgn="b"/>
                      <a:endParaRPr lang="fr-FR"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fr-FR" sz="1100" b="0" i="0" u="none" strike="noStrike">
                        <a:solidFill>
                          <a:srgbClr val="000000"/>
                        </a:solidFill>
                        <a:effectLst/>
                        <a:latin typeface="Calibri" panose="020F0502020204030204" pitchFamily="34"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fr-FR" sz="1100" b="1" i="0" u="none" strike="noStrike">
                          <a:solidFill>
                            <a:srgbClr val="000000"/>
                          </a:solidFill>
                          <a:effectLst/>
                          <a:latin typeface="Calibri" panose="020F0502020204030204" pitchFamily="34" charset="0"/>
                        </a:rPr>
                        <a:t>Montant en € HT 2021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100" b="0" i="0" u="none" strike="noStrike">
                          <a:solidFill>
                            <a:srgbClr val="000000"/>
                          </a:solidFill>
                          <a:effectLst/>
                          <a:latin typeface="Calibri" panose="020F0502020204030204" pitchFamily="34" charset="0"/>
                        </a:rPr>
                        <a: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63227647"/>
                  </a:ext>
                </a:extLst>
              </a:tr>
              <a:tr h="190500">
                <a:tc>
                  <a:txBody>
                    <a:bodyPr/>
                    <a:lstStyle/>
                    <a:p>
                      <a:pPr algn="l" fontAlgn="b"/>
                      <a:r>
                        <a:rPr lang="fr-FR" sz="1100" b="0" i="0" u="none" strike="noStrike">
                          <a:solidFill>
                            <a:srgbClr val="000000"/>
                          </a:solidFill>
                          <a:effectLst/>
                          <a:latin typeface="Calibri" panose="020F0502020204030204" pitchFamily="34" charset="0"/>
                        </a:rPr>
                        <a:t>AA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Alimentation - Restauration - Hotellerie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195 026,03 €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panose="020F0502020204030204" pitchFamily="34" charset="0"/>
                        </a:rPr>
                        <a:t>14,9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1571595"/>
                  </a:ext>
                </a:extLst>
              </a:tr>
              <a:tr h="190500">
                <a:tc>
                  <a:txBody>
                    <a:bodyPr/>
                    <a:lstStyle/>
                    <a:p>
                      <a:pPr algn="l" fontAlgn="b"/>
                      <a:r>
                        <a:rPr lang="fr-FR" sz="1100" b="0" i="0" u="none" strike="noStrike">
                          <a:solidFill>
                            <a:srgbClr val="000000"/>
                          </a:solidFill>
                          <a:effectLst/>
                          <a:latin typeface="Calibri" panose="020F0502020204030204" pitchFamily="34" charset="0"/>
                        </a:rPr>
                        <a:t>AB</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Bureau (hors informatique)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207 816,92 €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panose="020F0502020204030204" pitchFamily="34" charset="0"/>
                        </a:rPr>
                        <a:t>15,8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05950912"/>
                  </a:ext>
                </a:extLst>
              </a:tr>
              <a:tr h="190500">
                <a:tc>
                  <a:txBody>
                    <a:bodyPr/>
                    <a:lstStyle/>
                    <a:p>
                      <a:pPr algn="l" fontAlgn="b"/>
                      <a:r>
                        <a:rPr lang="fr-FR" sz="1100" b="0" i="0" u="none" strike="noStrike">
                          <a:solidFill>
                            <a:srgbClr val="000000"/>
                          </a:solidFill>
                          <a:effectLst/>
                          <a:latin typeface="Calibri" panose="020F0502020204030204" pitchFamily="34" charset="0"/>
                        </a:rPr>
                        <a:t>AC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Imression-reprographie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509 590,43 €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panose="020F0502020204030204" pitchFamily="34" charset="0"/>
                        </a:rPr>
                        <a:t>38,8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89736563"/>
                  </a:ext>
                </a:extLst>
              </a:tr>
              <a:tr h="190500">
                <a:tc>
                  <a:txBody>
                    <a:bodyPr/>
                    <a:lstStyle/>
                    <a:p>
                      <a:pPr algn="l" fontAlgn="b"/>
                      <a:r>
                        <a:rPr lang="fr-FR" sz="1100" b="0" i="0" u="none" strike="noStrike">
                          <a:solidFill>
                            <a:srgbClr val="000000"/>
                          </a:solidFill>
                          <a:effectLst/>
                          <a:latin typeface="Calibri" panose="020F0502020204030204" pitchFamily="34" charset="0"/>
                        </a:rPr>
                        <a:t>AD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Parc de véhicules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57 107,01 €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panose="020F0502020204030204" pitchFamily="34" charset="0"/>
                        </a:rPr>
                        <a:t>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14682123"/>
                  </a:ext>
                </a:extLst>
              </a:tr>
              <a:tr h="190500">
                <a:tc>
                  <a:txBody>
                    <a:bodyPr/>
                    <a:lstStyle/>
                    <a:p>
                      <a:pPr algn="l" fontAlgn="b"/>
                      <a:r>
                        <a:rPr lang="fr-FR" sz="1100" b="0" i="0" u="none" strike="noStrike">
                          <a:solidFill>
                            <a:srgbClr val="000000"/>
                          </a:solidFill>
                          <a:effectLst/>
                          <a:latin typeface="Calibri" panose="020F0502020204030204" pitchFamily="34" charset="0"/>
                        </a:rPr>
                        <a:t>AE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Activités sportives, musicales et récréatives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139 443,45 €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panose="020F0502020204030204" pitchFamily="34" charset="0"/>
                        </a:rPr>
                        <a:t>10,6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59361893"/>
                  </a:ext>
                </a:extLst>
              </a:tr>
              <a:tr h="190500">
                <a:tc>
                  <a:txBody>
                    <a:bodyPr/>
                    <a:lstStyle/>
                    <a:p>
                      <a:pPr algn="l" fontAlgn="b"/>
                      <a:r>
                        <a:rPr lang="fr-FR" sz="1100" b="0" i="0" u="none" strike="noStrike">
                          <a:solidFill>
                            <a:srgbClr val="000000"/>
                          </a:solidFill>
                          <a:effectLst/>
                          <a:latin typeface="Calibri" panose="020F0502020204030204" pitchFamily="34" charset="0"/>
                        </a:rPr>
                        <a:t>AF</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Autres approvisionnements généraux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204 247,55 €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panose="020F0502020204030204" pitchFamily="34" charset="0"/>
                        </a:rPr>
                        <a:t>15,6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66618247"/>
                  </a:ext>
                </a:extLst>
              </a:tr>
              <a:tr h="190500">
                <a:tc>
                  <a:txBody>
                    <a:bodyPr/>
                    <a:lstStyle/>
                    <a:p>
                      <a:pPr algn="l" fontAlgn="b"/>
                      <a:r>
                        <a:rPr lang="fr-FR"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1" i="0" u="none" strike="noStrike">
                          <a:solidFill>
                            <a:srgbClr val="000000"/>
                          </a:solidFill>
                          <a:effectLst/>
                          <a:latin typeface="Calibri" panose="020F0502020204030204" pitchFamily="34" charset="0"/>
                        </a:rPr>
                        <a:t>                1 313 231,39 €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dirty="0">
                          <a:solidFill>
                            <a:srgbClr val="000000"/>
                          </a:solidFill>
                          <a:effectLst/>
                          <a:latin typeface="Calibri" panose="020F0502020204030204" pitchFamily="34" charset="0"/>
                        </a:rPr>
                        <a:t>100,0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14175636"/>
                  </a:ext>
                </a:extLst>
              </a:tr>
            </a:tbl>
          </a:graphicData>
        </a:graphic>
      </p:graphicFrame>
      <p:pic>
        <p:nvPicPr>
          <p:cNvPr id="4" name="Image 3"/>
          <p:cNvPicPr>
            <a:picLocks noChangeAspect="1"/>
          </p:cNvPicPr>
          <p:nvPr/>
        </p:nvPicPr>
        <p:blipFill>
          <a:blip r:embed="rId4"/>
          <a:stretch>
            <a:fillRect/>
          </a:stretch>
        </p:blipFill>
        <p:spPr>
          <a:xfrm>
            <a:off x="2074784" y="2897580"/>
            <a:ext cx="5218628" cy="3499407"/>
          </a:xfrm>
          <a:prstGeom prst="rect">
            <a:avLst/>
          </a:prstGeom>
        </p:spPr>
      </p:pic>
    </p:spTree>
    <p:extLst>
      <p:ext uri="{BB962C8B-B14F-4D97-AF65-F5344CB8AC3E}">
        <p14:creationId xmlns:p14="http://schemas.microsoft.com/office/powerpoint/2010/main" val="149630965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body" idx="1"/>
          </p:nvPr>
        </p:nvSpPr>
        <p:spPr>
          <a:xfrm>
            <a:off x="395288" y="836613"/>
            <a:ext cx="8229600" cy="4670425"/>
          </a:xfrm>
        </p:spPr>
        <p:txBody>
          <a:bodyPr/>
          <a:lstStyle/>
          <a:p>
            <a:pPr marL="0" eaLnBrk="1" hangingPunct="1">
              <a:lnSpc>
                <a:spcPct val="150000"/>
              </a:lnSpc>
              <a:spcBef>
                <a:spcPts val="0"/>
              </a:spcBef>
              <a:spcAft>
                <a:spcPts val="0"/>
              </a:spcAft>
              <a:buFontTx/>
              <a:buNone/>
              <a:defRPr/>
            </a:pPr>
            <a:r>
              <a:rPr lang="fr-FR" altLang="fr-FR" sz="1400" b="1" dirty="0" smtClean="0">
                <a:latin typeface="Verdana" panose="020B0604030504040204" pitchFamily="34" charset="0"/>
                <a:ea typeface="Verdana" panose="020B0604030504040204" pitchFamily="34" charset="0"/>
                <a:cs typeface="Verdana" panose="020B0604030504040204" pitchFamily="34" charset="0"/>
              </a:rPr>
              <a:t/>
            </a:r>
            <a:br>
              <a:rPr lang="fr-FR" altLang="fr-FR" sz="1400" b="1" dirty="0" smtClean="0">
                <a:latin typeface="Verdana" panose="020B0604030504040204" pitchFamily="34" charset="0"/>
                <a:ea typeface="Verdana" panose="020B0604030504040204" pitchFamily="34" charset="0"/>
                <a:cs typeface="Verdana" panose="020B0604030504040204" pitchFamily="34" charset="0"/>
              </a:rPr>
            </a:br>
            <a:r>
              <a:rPr lang="fr-FR" altLang="fr-FR" sz="1400" dirty="0" smtClean="0">
                <a:latin typeface="Verdana" panose="020B0604030504040204" pitchFamily="34" charset="0"/>
                <a:ea typeface="Verdana" panose="020B0604030504040204" pitchFamily="34" charset="0"/>
                <a:cs typeface="Verdana" panose="020B0604030504040204" pitchFamily="34" charset="0"/>
              </a:rPr>
              <a:t/>
            </a:r>
            <a:br>
              <a:rPr lang="fr-FR" altLang="fr-FR" sz="1400" dirty="0" smtClean="0">
                <a:latin typeface="Verdana" panose="020B0604030504040204" pitchFamily="34" charset="0"/>
                <a:ea typeface="Verdana" panose="020B0604030504040204" pitchFamily="34" charset="0"/>
                <a:cs typeface="Verdana" panose="020B0604030504040204" pitchFamily="34" charset="0"/>
              </a:rPr>
            </a:br>
            <a:r>
              <a:rPr lang="fr-FR" altLang="fr-FR" sz="1400" dirty="0" smtClean="0">
                <a:latin typeface="Verdana" panose="020B0604030504040204" pitchFamily="34" charset="0"/>
                <a:ea typeface="Verdana" panose="020B0604030504040204" pitchFamily="34" charset="0"/>
                <a:cs typeface="Verdana" panose="020B0604030504040204" pitchFamily="34" charset="0"/>
              </a:rPr>
              <a:t/>
            </a:r>
            <a:br>
              <a:rPr lang="fr-FR" altLang="fr-FR" sz="1400" dirty="0" smtClean="0">
                <a:latin typeface="Verdana" panose="020B0604030504040204" pitchFamily="34" charset="0"/>
                <a:ea typeface="Verdana" panose="020B0604030504040204" pitchFamily="34" charset="0"/>
                <a:cs typeface="Verdana" panose="020B0604030504040204" pitchFamily="34" charset="0"/>
              </a:rPr>
            </a:br>
            <a:endParaRPr lang="fr-FR" altLang="fr-FR" sz="1400" dirty="0" smtClean="0">
              <a:latin typeface="Verdana" panose="020B0604030504040204" pitchFamily="34" charset="0"/>
              <a:ea typeface="Verdana" panose="020B0604030504040204" pitchFamily="34" charset="0"/>
              <a:cs typeface="Verdana" panose="020B0604030504040204" pitchFamily="34" charset="0"/>
            </a:endParaRPr>
          </a:p>
          <a:p>
            <a:pPr marL="0" eaLnBrk="1" hangingPunct="1">
              <a:lnSpc>
                <a:spcPct val="150000"/>
              </a:lnSpc>
              <a:spcBef>
                <a:spcPts val="500"/>
              </a:spcBef>
              <a:spcAft>
                <a:spcPts val="0"/>
              </a:spcAft>
              <a:buFontTx/>
              <a:buNone/>
              <a:defRPr/>
            </a:pPr>
            <a:endParaRPr lang="fr-FR" altLang="fr-FR" sz="140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6147" name="Text Box 5"/>
          <p:cNvSpPr txBox="1">
            <a:spLocks noChangeArrowheads="1"/>
          </p:cNvSpPr>
          <p:nvPr/>
        </p:nvSpPr>
        <p:spPr bwMode="auto">
          <a:xfrm>
            <a:off x="395288" y="260350"/>
            <a:ext cx="8280400" cy="396875"/>
          </a:xfrm>
          <a:prstGeom prst="rect">
            <a:avLst/>
          </a:prstGeom>
          <a:solidFill>
            <a:srgbClr val="DD402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FR" altLang="fr-FR"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ACHATS</a:t>
            </a:r>
            <a:endParaRPr lang="fr-FR" altLang="fr-FR"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 5" descr="C:\Users\pgouyer\Desktop\univlyon2-logo-officiel201806.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67930" y="5686426"/>
            <a:ext cx="1576070" cy="885825"/>
          </a:xfrm>
          <a:prstGeom prst="rect">
            <a:avLst/>
          </a:prstGeom>
          <a:noFill/>
          <a:ln>
            <a:noFill/>
          </a:ln>
        </p:spPr>
      </p:pic>
      <p:graphicFrame>
        <p:nvGraphicFramePr>
          <p:cNvPr id="2" name="Tableau 1"/>
          <p:cNvGraphicFramePr>
            <a:graphicFrameLocks noGrp="1"/>
          </p:cNvGraphicFramePr>
          <p:nvPr>
            <p:extLst>
              <p:ext uri="{D42A27DB-BD31-4B8C-83A1-F6EECF244321}">
                <p14:modId xmlns:p14="http://schemas.microsoft.com/office/powerpoint/2010/main" val="3729668276"/>
              </p:ext>
            </p:extLst>
          </p:nvPr>
        </p:nvGraphicFramePr>
        <p:xfrm>
          <a:off x="251520" y="800813"/>
          <a:ext cx="8712969" cy="2557611"/>
        </p:xfrm>
        <a:graphic>
          <a:graphicData uri="http://schemas.openxmlformats.org/drawingml/2006/table">
            <a:tbl>
              <a:tblPr/>
              <a:tblGrid>
                <a:gridCol w="288263">
                  <a:extLst>
                    <a:ext uri="{9D8B030D-6E8A-4147-A177-3AD203B41FA5}">
                      <a16:colId xmlns:a16="http://schemas.microsoft.com/office/drawing/2014/main" val="3516242351"/>
                    </a:ext>
                  </a:extLst>
                </a:gridCol>
                <a:gridCol w="2380490">
                  <a:extLst>
                    <a:ext uri="{9D8B030D-6E8A-4147-A177-3AD203B41FA5}">
                      <a16:colId xmlns:a16="http://schemas.microsoft.com/office/drawing/2014/main" val="2897186227"/>
                    </a:ext>
                  </a:extLst>
                </a:gridCol>
                <a:gridCol w="1627289">
                  <a:extLst>
                    <a:ext uri="{9D8B030D-6E8A-4147-A177-3AD203B41FA5}">
                      <a16:colId xmlns:a16="http://schemas.microsoft.com/office/drawing/2014/main" val="3320562490"/>
                    </a:ext>
                  </a:extLst>
                </a:gridCol>
                <a:gridCol w="1543599">
                  <a:extLst>
                    <a:ext uri="{9D8B030D-6E8A-4147-A177-3AD203B41FA5}">
                      <a16:colId xmlns:a16="http://schemas.microsoft.com/office/drawing/2014/main" val="4160741237"/>
                    </a:ext>
                  </a:extLst>
                </a:gridCol>
                <a:gridCol w="1571497">
                  <a:extLst>
                    <a:ext uri="{9D8B030D-6E8A-4147-A177-3AD203B41FA5}">
                      <a16:colId xmlns:a16="http://schemas.microsoft.com/office/drawing/2014/main" val="2938876194"/>
                    </a:ext>
                  </a:extLst>
                </a:gridCol>
                <a:gridCol w="1301831">
                  <a:extLst>
                    <a:ext uri="{9D8B030D-6E8A-4147-A177-3AD203B41FA5}">
                      <a16:colId xmlns:a16="http://schemas.microsoft.com/office/drawing/2014/main" val="388960166"/>
                    </a:ext>
                  </a:extLst>
                </a:gridCol>
              </a:tblGrid>
              <a:tr h="143280">
                <a:tc gridSpan="6">
                  <a:txBody>
                    <a:bodyPr/>
                    <a:lstStyle/>
                    <a:p>
                      <a:pPr algn="ctr" fontAlgn="b"/>
                      <a:r>
                        <a:rPr lang="fr-FR" sz="1000" b="1" i="0" u="none" strike="noStrike">
                          <a:solidFill>
                            <a:srgbClr val="000000"/>
                          </a:solidFill>
                          <a:effectLst/>
                          <a:latin typeface="Calibri" panose="020F0502020204030204" pitchFamily="34" charset="0"/>
                        </a:rPr>
                        <a:t>EVOLUTION DES DEPENSES FAMILLE A : APPROVISIONNEMENTS GENERAUX</a:t>
                      </a:r>
                    </a:p>
                  </a:txBody>
                  <a:tcPr marL="8780" marR="8780" marT="8780" marB="0" anchor="b">
                    <a:lnL>
                      <a:noFill/>
                    </a:lnL>
                    <a:lnR>
                      <a:noFill/>
                    </a:lnR>
                    <a:lnT>
                      <a:noFill/>
                    </a:lnT>
                    <a:lnB>
                      <a:noFill/>
                    </a:lnB>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2824169833"/>
                  </a:ext>
                </a:extLst>
              </a:tr>
              <a:tr h="143280">
                <a:tc>
                  <a:txBody>
                    <a:bodyPr/>
                    <a:lstStyle/>
                    <a:p>
                      <a:pPr algn="l" fontAlgn="b"/>
                      <a:endParaRPr lang="fr-FR" sz="1000" b="0" i="0" u="none" strike="noStrike">
                        <a:solidFill>
                          <a:srgbClr val="000000"/>
                        </a:solidFill>
                        <a:effectLst/>
                        <a:latin typeface="Calibri" panose="020F0502020204030204" pitchFamily="34" charset="0"/>
                      </a:endParaRPr>
                    </a:p>
                  </a:txBody>
                  <a:tcPr marL="8780" marR="8780" marT="8780" marB="0" anchor="b">
                    <a:lnL>
                      <a:noFill/>
                    </a:lnL>
                    <a:lnR>
                      <a:noFill/>
                    </a:lnR>
                    <a:lnT>
                      <a:noFill/>
                    </a:lnT>
                    <a:lnB>
                      <a:noFill/>
                    </a:lnB>
                  </a:tcPr>
                </a:tc>
                <a:tc>
                  <a:txBody>
                    <a:bodyPr/>
                    <a:lstStyle/>
                    <a:p>
                      <a:pPr algn="l" fontAlgn="b"/>
                      <a:endParaRPr lang="fr-FR" sz="1000" b="0" i="0" u="none" strike="noStrike">
                        <a:solidFill>
                          <a:srgbClr val="000000"/>
                        </a:solidFill>
                        <a:effectLst/>
                        <a:latin typeface="Calibri" panose="020F0502020204030204" pitchFamily="34" charset="0"/>
                      </a:endParaRPr>
                    </a:p>
                  </a:txBody>
                  <a:tcPr marL="8780" marR="8780" marT="8780" marB="0" anchor="b">
                    <a:lnL>
                      <a:noFill/>
                    </a:lnL>
                    <a:lnR>
                      <a:noFill/>
                    </a:lnR>
                    <a:lnT>
                      <a:noFill/>
                    </a:lnT>
                    <a:lnB>
                      <a:noFill/>
                    </a:lnB>
                  </a:tcPr>
                </a:tc>
                <a:tc>
                  <a:txBody>
                    <a:bodyPr/>
                    <a:lstStyle/>
                    <a:p>
                      <a:pPr algn="l" fontAlgn="b"/>
                      <a:endParaRPr lang="fr-FR" sz="1000" b="0" i="0" u="none" strike="noStrike">
                        <a:solidFill>
                          <a:srgbClr val="000000"/>
                        </a:solidFill>
                        <a:effectLst/>
                        <a:latin typeface="Calibri" panose="020F0502020204030204" pitchFamily="34" charset="0"/>
                      </a:endParaRPr>
                    </a:p>
                  </a:txBody>
                  <a:tcPr marL="8780" marR="8780" marT="878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fr-FR" sz="1000" b="0" i="0" u="none" strike="noStrike">
                        <a:solidFill>
                          <a:srgbClr val="000000"/>
                        </a:solidFill>
                        <a:effectLst/>
                        <a:latin typeface="Calibri" panose="020F0502020204030204" pitchFamily="34" charset="0"/>
                      </a:endParaRPr>
                    </a:p>
                  </a:txBody>
                  <a:tcPr marL="8780" marR="8780" marT="878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fr-FR" sz="1000" b="0" i="0" u="none" strike="noStrike">
                        <a:solidFill>
                          <a:srgbClr val="000000"/>
                        </a:solidFill>
                        <a:effectLst/>
                        <a:latin typeface="Calibri" panose="020F0502020204030204" pitchFamily="34" charset="0"/>
                      </a:endParaRPr>
                    </a:p>
                  </a:txBody>
                  <a:tcPr marL="8780" marR="8780" marT="878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fr-FR" sz="1000" b="0" i="0" u="none" strike="noStrike">
                        <a:solidFill>
                          <a:srgbClr val="000000"/>
                        </a:solidFill>
                        <a:effectLst/>
                        <a:latin typeface="Calibri" panose="020F0502020204030204" pitchFamily="34" charset="0"/>
                      </a:endParaRPr>
                    </a:p>
                  </a:txBody>
                  <a:tcPr marL="8780" marR="8780" marT="878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5107385"/>
                  </a:ext>
                </a:extLst>
              </a:tr>
              <a:tr h="427935">
                <a:tc>
                  <a:txBody>
                    <a:bodyPr/>
                    <a:lstStyle/>
                    <a:p>
                      <a:pPr algn="l" fontAlgn="b"/>
                      <a:endParaRPr lang="fr-FR" sz="1000" b="0" i="0" u="none" strike="noStrike">
                        <a:solidFill>
                          <a:srgbClr val="000000"/>
                        </a:solidFill>
                        <a:effectLst/>
                        <a:latin typeface="Calibri" panose="020F0502020204030204" pitchFamily="34" charset="0"/>
                      </a:endParaRPr>
                    </a:p>
                  </a:txBody>
                  <a:tcPr marL="8780" marR="8780" marT="878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fr-FR" sz="1000" b="0" i="0" u="none" strike="noStrike">
                        <a:solidFill>
                          <a:srgbClr val="000000"/>
                        </a:solidFill>
                        <a:effectLst/>
                        <a:latin typeface="Calibri" panose="020F0502020204030204" pitchFamily="34" charset="0"/>
                      </a:endParaRPr>
                    </a:p>
                  </a:txBody>
                  <a:tcPr marL="8780" marR="8780" marT="878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fr-FR" sz="1000" b="1" i="0" u="none" strike="noStrike">
                          <a:solidFill>
                            <a:srgbClr val="000000"/>
                          </a:solidFill>
                          <a:effectLst/>
                          <a:latin typeface="Calibri" panose="020F0502020204030204" pitchFamily="34" charset="0"/>
                        </a:rPr>
                        <a:t>Montant en € HT 2018</a:t>
                      </a:r>
                    </a:p>
                  </a:txBody>
                  <a:tcPr marL="8780" marR="8780" marT="87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000" b="1" i="0" u="none" strike="noStrike">
                          <a:solidFill>
                            <a:srgbClr val="000000"/>
                          </a:solidFill>
                          <a:effectLst/>
                          <a:latin typeface="Calibri" panose="020F0502020204030204" pitchFamily="34" charset="0"/>
                        </a:rPr>
                        <a:t>Montant en € HT 2019</a:t>
                      </a:r>
                    </a:p>
                  </a:txBody>
                  <a:tcPr marL="8780" marR="8780" marT="87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000" b="1" i="0" u="none" strike="noStrike">
                          <a:solidFill>
                            <a:srgbClr val="000000"/>
                          </a:solidFill>
                          <a:effectLst/>
                          <a:latin typeface="Calibri" panose="020F0502020204030204" pitchFamily="34" charset="0"/>
                        </a:rPr>
                        <a:t>Montant en € HT 2020</a:t>
                      </a:r>
                    </a:p>
                  </a:txBody>
                  <a:tcPr marL="8780" marR="8780" marT="87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000" b="1" i="0" u="none" strike="noStrike">
                          <a:solidFill>
                            <a:srgbClr val="000000"/>
                          </a:solidFill>
                          <a:effectLst/>
                          <a:latin typeface="Calibri" panose="020F0502020204030204" pitchFamily="34" charset="0"/>
                        </a:rPr>
                        <a:t>Montant en € HT 2021</a:t>
                      </a:r>
                    </a:p>
                  </a:txBody>
                  <a:tcPr marL="8780" marR="8780" marT="87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30892960"/>
                  </a:ext>
                </a:extLst>
              </a:tr>
              <a:tr h="258188">
                <a:tc>
                  <a:txBody>
                    <a:bodyPr/>
                    <a:lstStyle/>
                    <a:p>
                      <a:pPr algn="l" fontAlgn="b"/>
                      <a:r>
                        <a:rPr lang="fr-FR" sz="1000" b="0" i="0" u="none" strike="noStrike">
                          <a:solidFill>
                            <a:srgbClr val="000000"/>
                          </a:solidFill>
                          <a:effectLst/>
                          <a:latin typeface="Calibri" panose="020F0502020204030204" pitchFamily="34" charset="0"/>
                        </a:rPr>
                        <a:t>AA</a:t>
                      </a:r>
                    </a:p>
                  </a:txBody>
                  <a:tcPr marL="8780" marR="8780" marT="87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Alimentation - Restauration - Hotellerie</a:t>
                      </a:r>
                    </a:p>
                  </a:txBody>
                  <a:tcPr marL="8780" marR="8780" marT="87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544 223,01 € </a:t>
                      </a:r>
                    </a:p>
                  </a:txBody>
                  <a:tcPr marL="8780" marR="8780" marT="87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662 110,38 € </a:t>
                      </a:r>
                    </a:p>
                  </a:txBody>
                  <a:tcPr marL="8780" marR="8780" marT="87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162 222,98 € </a:t>
                      </a:r>
                    </a:p>
                  </a:txBody>
                  <a:tcPr marL="8780" marR="8780" marT="87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195 026,03 € </a:t>
                      </a:r>
                    </a:p>
                  </a:txBody>
                  <a:tcPr marL="8780" marR="8780" marT="87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43967625"/>
                  </a:ext>
                </a:extLst>
              </a:tr>
              <a:tr h="258188">
                <a:tc>
                  <a:txBody>
                    <a:bodyPr/>
                    <a:lstStyle/>
                    <a:p>
                      <a:pPr algn="l" fontAlgn="b"/>
                      <a:r>
                        <a:rPr lang="fr-FR" sz="1000" b="0" i="0" u="none" strike="noStrike">
                          <a:solidFill>
                            <a:srgbClr val="000000"/>
                          </a:solidFill>
                          <a:effectLst/>
                          <a:latin typeface="Calibri" panose="020F0502020204030204" pitchFamily="34" charset="0"/>
                        </a:rPr>
                        <a:t>AB</a:t>
                      </a:r>
                    </a:p>
                  </a:txBody>
                  <a:tcPr marL="8780" marR="8780" marT="87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Bureau (hors informatique)</a:t>
                      </a:r>
                    </a:p>
                  </a:txBody>
                  <a:tcPr marL="8780" marR="8780" marT="87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411 996,37 € </a:t>
                      </a:r>
                    </a:p>
                  </a:txBody>
                  <a:tcPr marL="8780" marR="8780" marT="87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477 045,62 € </a:t>
                      </a:r>
                    </a:p>
                  </a:txBody>
                  <a:tcPr marL="8780" marR="8780" marT="87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374 666,09 € </a:t>
                      </a:r>
                    </a:p>
                  </a:txBody>
                  <a:tcPr marL="8780" marR="8780" marT="87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207 816,92 € </a:t>
                      </a:r>
                    </a:p>
                  </a:txBody>
                  <a:tcPr marL="8780" marR="8780" marT="87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88868131"/>
                  </a:ext>
                </a:extLst>
              </a:tr>
              <a:tr h="258188">
                <a:tc>
                  <a:txBody>
                    <a:bodyPr/>
                    <a:lstStyle/>
                    <a:p>
                      <a:pPr algn="l" fontAlgn="b"/>
                      <a:r>
                        <a:rPr lang="fr-FR" sz="1000" b="0" i="0" u="none" strike="noStrike">
                          <a:solidFill>
                            <a:srgbClr val="000000"/>
                          </a:solidFill>
                          <a:effectLst/>
                          <a:latin typeface="Calibri" panose="020F0502020204030204" pitchFamily="34" charset="0"/>
                        </a:rPr>
                        <a:t>AC</a:t>
                      </a:r>
                    </a:p>
                  </a:txBody>
                  <a:tcPr marL="8780" marR="8780" marT="87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Imression-reprographie</a:t>
                      </a:r>
                    </a:p>
                  </a:txBody>
                  <a:tcPr marL="8780" marR="8780" marT="87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545 302,28 € </a:t>
                      </a:r>
                    </a:p>
                  </a:txBody>
                  <a:tcPr marL="8780" marR="8780" marT="87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539 325,85 € </a:t>
                      </a:r>
                    </a:p>
                  </a:txBody>
                  <a:tcPr marL="8780" marR="8780" marT="87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543 276,83 € </a:t>
                      </a:r>
                    </a:p>
                  </a:txBody>
                  <a:tcPr marL="8780" marR="8780" marT="87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509 590,43 € </a:t>
                      </a:r>
                    </a:p>
                  </a:txBody>
                  <a:tcPr marL="8780" marR="8780" marT="87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91798970"/>
                  </a:ext>
                </a:extLst>
              </a:tr>
              <a:tr h="258188">
                <a:tc>
                  <a:txBody>
                    <a:bodyPr/>
                    <a:lstStyle/>
                    <a:p>
                      <a:pPr algn="l" fontAlgn="b"/>
                      <a:r>
                        <a:rPr lang="fr-FR" sz="1000" b="0" i="0" u="none" strike="noStrike">
                          <a:solidFill>
                            <a:srgbClr val="000000"/>
                          </a:solidFill>
                          <a:effectLst/>
                          <a:latin typeface="Calibri" panose="020F0502020204030204" pitchFamily="34" charset="0"/>
                        </a:rPr>
                        <a:t>AD</a:t>
                      </a:r>
                    </a:p>
                  </a:txBody>
                  <a:tcPr marL="8780" marR="8780" marT="87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Parc de véhicules</a:t>
                      </a:r>
                    </a:p>
                  </a:txBody>
                  <a:tcPr marL="8780" marR="8780" marT="87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36 924,83 € </a:t>
                      </a:r>
                    </a:p>
                  </a:txBody>
                  <a:tcPr marL="8780" marR="8780" marT="87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dirty="0">
                          <a:solidFill>
                            <a:srgbClr val="000000"/>
                          </a:solidFill>
                          <a:effectLst/>
                          <a:latin typeface="Calibri" panose="020F0502020204030204" pitchFamily="34" charset="0"/>
                        </a:rPr>
                        <a:t>                              18 493,14 € </a:t>
                      </a:r>
                    </a:p>
                  </a:txBody>
                  <a:tcPr marL="8780" marR="8780" marT="87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13 117,61 € </a:t>
                      </a:r>
                    </a:p>
                  </a:txBody>
                  <a:tcPr marL="8780" marR="8780" marT="87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57 107,01 € </a:t>
                      </a:r>
                    </a:p>
                  </a:txBody>
                  <a:tcPr marL="8780" marR="8780" marT="87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90184099"/>
                  </a:ext>
                </a:extLst>
              </a:tr>
              <a:tr h="258188">
                <a:tc>
                  <a:txBody>
                    <a:bodyPr/>
                    <a:lstStyle/>
                    <a:p>
                      <a:pPr algn="l" fontAlgn="b"/>
                      <a:r>
                        <a:rPr lang="fr-FR" sz="1000" b="0" i="0" u="none" strike="noStrike">
                          <a:solidFill>
                            <a:srgbClr val="000000"/>
                          </a:solidFill>
                          <a:effectLst/>
                          <a:latin typeface="Calibri" panose="020F0502020204030204" pitchFamily="34" charset="0"/>
                        </a:rPr>
                        <a:t>AE</a:t>
                      </a:r>
                    </a:p>
                  </a:txBody>
                  <a:tcPr marL="8780" marR="8780" marT="87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Activités sportives, musicales et récréatives</a:t>
                      </a:r>
                    </a:p>
                  </a:txBody>
                  <a:tcPr marL="8780" marR="8780" marT="87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189 278,30 € </a:t>
                      </a:r>
                    </a:p>
                  </a:txBody>
                  <a:tcPr marL="8780" marR="8780" marT="87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135 399,80 € </a:t>
                      </a:r>
                    </a:p>
                  </a:txBody>
                  <a:tcPr marL="8780" marR="8780" marT="87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149 230,84 € </a:t>
                      </a:r>
                    </a:p>
                  </a:txBody>
                  <a:tcPr marL="8780" marR="8780" marT="87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139 443,45 € </a:t>
                      </a:r>
                    </a:p>
                  </a:txBody>
                  <a:tcPr marL="8780" marR="8780" marT="87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8670935"/>
                  </a:ext>
                </a:extLst>
              </a:tr>
              <a:tr h="258188">
                <a:tc>
                  <a:txBody>
                    <a:bodyPr/>
                    <a:lstStyle/>
                    <a:p>
                      <a:pPr algn="l" fontAlgn="b"/>
                      <a:r>
                        <a:rPr lang="fr-FR" sz="1000" b="0" i="0" u="none" strike="noStrike">
                          <a:solidFill>
                            <a:srgbClr val="000000"/>
                          </a:solidFill>
                          <a:effectLst/>
                          <a:latin typeface="Calibri" panose="020F0502020204030204" pitchFamily="34" charset="0"/>
                        </a:rPr>
                        <a:t>AF</a:t>
                      </a:r>
                    </a:p>
                  </a:txBody>
                  <a:tcPr marL="8780" marR="8780" marT="87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Autres approvisionnements généraux</a:t>
                      </a:r>
                    </a:p>
                  </a:txBody>
                  <a:tcPr marL="8780" marR="8780" marT="87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105 972,16 € </a:t>
                      </a:r>
                    </a:p>
                  </a:txBody>
                  <a:tcPr marL="8780" marR="8780" marT="87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64 288,44 € </a:t>
                      </a:r>
                    </a:p>
                  </a:txBody>
                  <a:tcPr marL="8780" marR="8780" marT="87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95 630,53 € </a:t>
                      </a:r>
                    </a:p>
                  </a:txBody>
                  <a:tcPr marL="8780" marR="8780" marT="87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204 247,55 € </a:t>
                      </a:r>
                    </a:p>
                  </a:txBody>
                  <a:tcPr marL="8780" marR="8780" marT="87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3638309"/>
                  </a:ext>
                </a:extLst>
              </a:tr>
              <a:tr h="258188">
                <a:tc>
                  <a:txBody>
                    <a:bodyPr/>
                    <a:lstStyle/>
                    <a:p>
                      <a:pPr algn="l" fontAlgn="b"/>
                      <a:r>
                        <a:rPr lang="fr-FR" sz="1000" b="0" i="0" u="none" strike="noStrike">
                          <a:solidFill>
                            <a:srgbClr val="000000"/>
                          </a:solidFill>
                          <a:effectLst/>
                          <a:latin typeface="Calibri" panose="020F0502020204030204" pitchFamily="34" charset="0"/>
                        </a:rPr>
                        <a:t> </a:t>
                      </a:r>
                    </a:p>
                  </a:txBody>
                  <a:tcPr marL="8780" marR="8780" marT="87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a:t>
                      </a:r>
                    </a:p>
                  </a:txBody>
                  <a:tcPr marL="8780" marR="8780" marT="87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1" i="0" u="none" strike="noStrike">
                          <a:solidFill>
                            <a:srgbClr val="000000"/>
                          </a:solidFill>
                          <a:effectLst/>
                          <a:latin typeface="Calibri" panose="020F0502020204030204" pitchFamily="34" charset="0"/>
                        </a:rPr>
                        <a:t>                            1 833 696,95 € </a:t>
                      </a:r>
                    </a:p>
                  </a:txBody>
                  <a:tcPr marL="8780" marR="8780" marT="87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1" i="0" u="none" strike="noStrike">
                          <a:solidFill>
                            <a:srgbClr val="000000"/>
                          </a:solidFill>
                          <a:effectLst/>
                          <a:latin typeface="Calibri" panose="020F0502020204030204" pitchFamily="34" charset="0"/>
                        </a:rPr>
                        <a:t>                         1 896 663,23 € </a:t>
                      </a:r>
                    </a:p>
                  </a:txBody>
                  <a:tcPr marL="8780" marR="8780" marT="87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1" i="0" u="none" strike="noStrike">
                          <a:solidFill>
                            <a:srgbClr val="000000"/>
                          </a:solidFill>
                          <a:effectLst/>
                          <a:latin typeface="Calibri" panose="020F0502020204030204" pitchFamily="34" charset="0"/>
                        </a:rPr>
                        <a:t>                          1 338 144,88 € </a:t>
                      </a:r>
                    </a:p>
                  </a:txBody>
                  <a:tcPr marL="8780" marR="8780" marT="87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1" i="0" u="none" strike="noStrike" dirty="0">
                          <a:solidFill>
                            <a:srgbClr val="000000"/>
                          </a:solidFill>
                          <a:effectLst/>
                          <a:latin typeface="Calibri" panose="020F0502020204030204" pitchFamily="34" charset="0"/>
                        </a:rPr>
                        <a:t>                1 313 231,39 € </a:t>
                      </a:r>
                    </a:p>
                  </a:txBody>
                  <a:tcPr marL="8780" marR="8780" marT="87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69946639"/>
                  </a:ext>
                </a:extLst>
              </a:tr>
            </a:tbl>
          </a:graphicData>
        </a:graphic>
      </p:graphicFrame>
      <p:pic>
        <p:nvPicPr>
          <p:cNvPr id="3" name="Image 2"/>
          <p:cNvPicPr>
            <a:picLocks noChangeAspect="1"/>
          </p:cNvPicPr>
          <p:nvPr/>
        </p:nvPicPr>
        <p:blipFill>
          <a:blip r:embed="rId4"/>
          <a:stretch>
            <a:fillRect/>
          </a:stretch>
        </p:blipFill>
        <p:spPr>
          <a:xfrm>
            <a:off x="251520" y="3645024"/>
            <a:ext cx="4450466" cy="2859272"/>
          </a:xfrm>
          <a:prstGeom prst="rect">
            <a:avLst/>
          </a:prstGeom>
        </p:spPr>
      </p:pic>
      <p:pic>
        <p:nvPicPr>
          <p:cNvPr id="4" name="Image 3"/>
          <p:cNvPicPr>
            <a:picLocks noChangeAspect="1"/>
          </p:cNvPicPr>
          <p:nvPr/>
        </p:nvPicPr>
        <p:blipFill>
          <a:blip r:embed="rId5"/>
          <a:stretch>
            <a:fillRect/>
          </a:stretch>
        </p:blipFill>
        <p:spPr>
          <a:xfrm>
            <a:off x="4845754" y="3645024"/>
            <a:ext cx="4118735" cy="2859272"/>
          </a:xfrm>
          <a:prstGeom prst="rect">
            <a:avLst/>
          </a:prstGeom>
        </p:spPr>
      </p:pic>
    </p:spTree>
    <p:extLst>
      <p:ext uri="{BB962C8B-B14F-4D97-AF65-F5344CB8AC3E}">
        <p14:creationId xmlns:p14="http://schemas.microsoft.com/office/powerpoint/2010/main" val="314576408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body" idx="1"/>
          </p:nvPr>
        </p:nvSpPr>
        <p:spPr>
          <a:xfrm>
            <a:off x="395288" y="836613"/>
            <a:ext cx="8229600" cy="4670425"/>
          </a:xfrm>
        </p:spPr>
        <p:txBody>
          <a:bodyPr/>
          <a:lstStyle/>
          <a:p>
            <a:pPr marL="0" eaLnBrk="1" hangingPunct="1">
              <a:lnSpc>
                <a:spcPct val="150000"/>
              </a:lnSpc>
              <a:spcBef>
                <a:spcPts val="0"/>
              </a:spcBef>
              <a:spcAft>
                <a:spcPts val="0"/>
              </a:spcAft>
              <a:buFontTx/>
              <a:buNone/>
              <a:defRPr/>
            </a:pPr>
            <a:r>
              <a:rPr lang="fr-FR" altLang="fr-FR" sz="1400" b="1" dirty="0" smtClean="0">
                <a:latin typeface="Verdana" panose="020B0604030504040204" pitchFamily="34" charset="0"/>
                <a:ea typeface="Verdana" panose="020B0604030504040204" pitchFamily="34" charset="0"/>
                <a:cs typeface="Verdana" panose="020B0604030504040204" pitchFamily="34" charset="0"/>
              </a:rPr>
              <a:t/>
            </a:r>
            <a:br>
              <a:rPr lang="fr-FR" altLang="fr-FR" sz="1400" b="1" dirty="0" smtClean="0">
                <a:latin typeface="Verdana" panose="020B0604030504040204" pitchFamily="34" charset="0"/>
                <a:ea typeface="Verdana" panose="020B0604030504040204" pitchFamily="34" charset="0"/>
                <a:cs typeface="Verdana" panose="020B0604030504040204" pitchFamily="34" charset="0"/>
              </a:rPr>
            </a:br>
            <a:r>
              <a:rPr lang="fr-FR" altLang="fr-FR" sz="1400" dirty="0" smtClean="0">
                <a:latin typeface="Verdana" panose="020B0604030504040204" pitchFamily="34" charset="0"/>
                <a:ea typeface="Verdana" panose="020B0604030504040204" pitchFamily="34" charset="0"/>
                <a:cs typeface="Verdana" panose="020B0604030504040204" pitchFamily="34" charset="0"/>
              </a:rPr>
              <a:t/>
            </a:r>
            <a:br>
              <a:rPr lang="fr-FR" altLang="fr-FR" sz="1400" dirty="0" smtClean="0">
                <a:latin typeface="Verdana" panose="020B0604030504040204" pitchFamily="34" charset="0"/>
                <a:ea typeface="Verdana" panose="020B0604030504040204" pitchFamily="34" charset="0"/>
                <a:cs typeface="Verdana" panose="020B0604030504040204" pitchFamily="34" charset="0"/>
              </a:rPr>
            </a:br>
            <a:r>
              <a:rPr lang="fr-FR" altLang="fr-FR" sz="1400" dirty="0" smtClean="0">
                <a:latin typeface="Verdana" panose="020B0604030504040204" pitchFamily="34" charset="0"/>
                <a:ea typeface="Verdana" panose="020B0604030504040204" pitchFamily="34" charset="0"/>
                <a:cs typeface="Verdana" panose="020B0604030504040204" pitchFamily="34" charset="0"/>
              </a:rPr>
              <a:t/>
            </a:r>
            <a:br>
              <a:rPr lang="fr-FR" altLang="fr-FR" sz="1400" dirty="0" smtClean="0">
                <a:latin typeface="Verdana" panose="020B0604030504040204" pitchFamily="34" charset="0"/>
                <a:ea typeface="Verdana" panose="020B0604030504040204" pitchFamily="34" charset="0"/>
                <a:cs typeface="Verdana" panose="020B0604030504040204" pitchFamily="34" charset="0"/>
              </a:rPr>
            </a:br>
            <a:endParaRPr lang="fr-FR" altLang="fr-FR" sz="1400" dirty="0" smtClean="0">
              <a:latin typeface="Verdana" panose="020B0604030504040204" pitchFamily="34" charset="0"/>
              <a:ea typeface="Verdana" panose="020B0604030504040204" pitchFamily="34" charset="0"/>
              <a:cs typeface="Verdana" panose="020B0604030504040204" pitchFamily="34" charset="0"/>
            </a:endParaRPr>
          </a:p>
          <a:p>
            <a:pPr marL="0" eaLnBrk="1" hangingPunct="1">
              <a:lnSpc>
                <a:spcPct val="150000"/>
              </a:lnSpc>
              <a:spcBef>
                <a:spcPts val="500"/>
              </a:spcBef>
              <a:spcAft>
                <a:spcPts val="0"/>
              </a:spcAft>
              <a:buFontTx/>
              <a:buNone/>
              <a:defRPr/>
            </a:pPr>
            <a:endParaRPr lang="fr-FR" altLang="fr-FR" sz="140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6147" name="Text Box 5"/>
          <p:cNvSpPr txBox="1">
            <a:spLocks noChangeArrowheads="1"/>
          </p:cNvSpPr>
          <p:nvPr/>
        </p:nvSpPr>
        <p:spPr bwMode="auto">
          <a:xfrm>
            <a:off x="395288" y="260350"/>
            <a:ext cx="8280400" cy="396875"/>
          </a:xfrm>
          <a:prstGeom prst="rect">
            <a:avLst/>
          </a:prstGeom>
          <a:solidFill>
            <a:srgbClr val="DD402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FR" altLang="fr-FR"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ACHATS</a:t>
            </a:r>
            <a:endParaRPr lang="fr-FR" altLang="fr-FR"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 5" descr="C:\Users\pgouyer\Desktop\univlyon2-logo-officiel201806.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67930" y="5686426"/>
            <a:ext cx="1576070" cy="885825"/>
          </a:xfrm>
          <a:prstGeom prst="rect">
            <a:avLst/>
          </a:prstGeom>
          <a:noFill/>
          <a:ln>
            <a:noFill/>
          </a:ln>
        </p:spPr>
      </p:pic>
      <p:pic>
        <p:nvPicPr>
          <p:cNvPr id="2" name="Image 1"/>
          <p:cNvPicPr>
            <a:picLocks noChangeAspect="1"/>
          </p:cNvPicPr>
          <p:nvPr/>
        </p:nvPicPr>
        <p:blipFill>
          <a:blip r:embed="rId4"/>
          <a:stretch>
            <a:fillRect/>
          </a:stretch>
        </p:blipFill>
        <p:spPr>
          <a:xfrm>
            <a:off x="323528" y="836613"/>
            <a:ext cx="4450466" cy="2853175"/>
          </a:xfrm>
          <a:prstGeom prst="rect">
            <a:avLst/>
          </a:prstGeom>
        </p:spPr>
      </p:pic>
      <p:pic>
        <p:nvPicPr>
          <p:cNvPr id="3" name="Image 2"/>
          <p:cNvPicPr>
            <a:picLocks noChangeAspect="1"/>
          </p:cNvPicPr>
          <p:nvPr/>
        </p:nvPicPr>
        <p:blipFill>
          <a:blip r:embed="rId5"/>
          <a:stretch>
            <a:fillRect/>
          </a:stretch>
        </p:blipFill>
        <p:spPr>
          <a:xfrm>
            <a:off x="4932040" y="840061"/>
            <a:ext cx="4104456" cy="2859272"/>
          </a:xfrm>
          <a:prstGeom prst="rect">
            <a:avLst/>
          </a:prstGeom>
        </p:spPr>
      </p:pic>
      <p:pic>
        <p:nvPicPr>
          <p:cNvPr id="4" name="Image 3"/>
          <p:cNvPicPr>
            <a:picLocks noChangeAspect="1"/>
          </p:cNvPicPr>
          <p:nvPr/>
        </p:nvPicPr>
        <p:blipFill>
          <a:blip r:embed="rId6"/>
          <a:stretch>
            <a:fillRect/>
          </a:stretch>
        </p:blipFill>
        <p:spPr>
          <a:xfrm>
            <a:off x="317432" y="3869176"/>
            <a:ext cx="4456562" cy="2859272"/>
          </a:xfrm>
          <a:prstGeom prst="rect">
            <a:avLst/>
          </a:prstGeom>
        </p:spPr>
      </p:pic>
      <p:pic>
        <p:nvPicPr>
          <p:cNvPr id="5" name="Image 4"/>
          <p:cNvPicPr>
            <a:picLocks noChangeAspect="1"/>
          </p:cNvPicPr>
          <p:nvPr/>
        </p:nvPicPr>
        <p:blipFill>
          <a:blip r:embed="rId7"/>
          <a:stretch>
            <a:fillRect/>
          </a:stretch>
        </p:blipFill>
        <p:spPr>
          <a:xfrm>
            <a:off x="4932040" y="3869176"/>
            <a:ext cx="4104456" cy="2859272"/>
          </a:xfrm>
          <a:prstGeom prst="rect">
            <a:avLst/>
          </a:prstGeom>
        </p:spPr>
      </p:pic>
    </p:spTree>
    <p:extLst>
      <p:ext uri="{BB962C8B-B14F-4D97-AF65-F5344CB8AC3E}">
        <p14:creationId xmlns:p14="http://schemas.microsoft.com/office/powerpoint/2010/main" val="37349382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body" idx="1"/>
          </p:nvPr>
        </p:nvSpPr>
        <p:spPr>
          <a:xfrm>
            <a:off x="395288" y="836613"/>
            <a:ext cx="8229600" cy="4670425"/>
          </a:xfrm>
        </p:spPr>
        <p:txBody>
          <a:bodyPr/>
          <a:lstStyle/>
          <a:p>
            <a:pPr marL="0" eaLnBrk="1" hangingPunct="1">
              <a:lnSpc>
                <a:spcPct val="150000"/>
              </a:lnSpc>
              <a:spcBef>
                <a:spcPts val="0"/>
              </a:spcBef>
              <a:spcAft>
                <a:spcPts val="0"/>
              </a:spcAft>
              <a:buFontTx/>
              <a:buNone/>
              <a:defRPr/>
            </a:pPr>
            <a:r>
              <a:rPr lang="fr-FR" altLang="fr-FR" sz="1400" b="1" dirty="0" smtClean="0">
                <a:latin typeface="Verdana" panose="020B0604030504040204" pitchFamily="34" charset="0"/>
                <a:ea typeface="Verdana" panose="020B0604030504040204" pitchFamily="34" charset="0"/>
                <a:cs typeface="Verdana" panose="020B0604030504040204" pitchFamily="34" charset="0"/>
              </a:rPr>
              <a:t/>
            </a:r>
            <a:br>
              <a:rPr lang="fr-FR" altLang="fr-FR" sz="1400" b="1" dirty="0" smtClean="0">
                <a:latin typeface="Verdana" panose="020B0604030504040204" pitchFamily="34" charset="0"/>
                <a:ea typeface="Verdana" panose="020B0604030504040204" pitchFamily="34" charset="0"/>
                <a:cs typeface="Verdana" panose="020B0604030504040204" pitchFamily="34" charset="0"/>
              </a:rPr>
            </a:br>
            <a:r>
              <a:rPr lang="fr-FR" altLang="fr-FR" sz="1400" dirty="0" smtClean="0">
                <a:latin typeface="Verdana" panose="020B0604030504040204" pitchFamily="34" charset="0"/>
                <a:ea typeface="Verdana" panose="020B0604030504040204" pitchFamily="34" charset="0"/>
                <a:cs typeface="Verdana" panose="020B0604030504040204" pitchFamily="34" charset="0"/>
              </a:rPr>
              <a:t/>
            </a:r>
            <a:br>
              <a:rPr lang="fr-FR" altLang="fr-FR" sz="1400" dirty="0" smtClean="0">
                <a:latin typeface="Verdana" panose="020B0604030504040204" pitchFamily="34" charset="0"/>
                <a:ea typeface="Verdana" panose="020B0604030504040204" pitchFamily="34" charset="0"/>
                <a:cs typeface="Verdana" panose="020B0604030504040204" pitchFamily="34" charset="0"/>
              </a:rPr>
            </a:br>
            <a:r>
              <a:rPr lang="fr-FR" altLang="fr-FR" sz="1400" dirty="0" smtClean="0">
                <a:latin typeface="Verdana" panose="020B0604030504040204" pitchFamily="34" charset="0"/>
                <a:ea typeface="Verdana" panose="020B0604030504040204" pitchFamily="34" charset="0"/>
                <a:cs typeface="Verdana" panose="020B0604030504040204" pitchFamily="34" charset="0"/>
              </a:rPr>
              <a:t/>
            </a:r>
            <a:br>
              <a:rPr lang="fr-FR" altLang="fr-FR" sz="1400" dirty="0" smtClean="0">
                <a:latin typeface="Verdana" panose="020B0604030504040204" pitchFamily="34" charset="0"/>
                <a:ea typeface="Verdana" panose="020B0604030504040204" pitchFamily="34" charset="0"/>
                <a:cs typeface="Verdana" panose="020B0604030504040204" pitchFamily="34" charset="0"/>
              </a:rPr>
            </a:br>
            <a:endParaRPr lang="fr-FR" altLang="fr-FR" sz="1400" dirty="0" smtClean="0">
              <a:latin typeface="Verdana" panose="020B0604030504040204" pitchFamily="34" charset="0"/>
              <a:ea typeface="Verdana" panose="020B0604030504040204" pitchFamily="34" charset="0"/>
              <a:cs typeface="Verdana" panose="020B0604030504040204" pitchFamily="34" charset="0"/>
            </a:endParaRPr>
          </a:p>
          <a:p>
            <a:pPr marL="0" eaLnBrk="1" hangingPunct="1">
              <a:lnSpc>
                <a:spcPct val="150000"/>
              </a:lnSpc>
              <a:spcBef>
                <a:spcPts val="500"/>
              </a:spcBef>
              <a:spcAft>
                <a:spcPts val="0"/>
              </a:spcAft>
              <a:buFontTx/>
              <a:buNone/>
              <a:defRPr/>
            </a:pPr>
            <a:endParaRPr lang="fr-FR" altLang="fr-FR" sz="140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6147" name="Text Box 5"/>
          <p:cNvSpPr txBox="1">
            <a:spLocks noChangeArrowheads="1"/>
          </p:cNvSpPr>
          <p:nvPr/>
        </p:nvSpPr>
        <p:spPr bwMode="auto">
          <a:xfrm>
            <a:off x="395288" y="260350"/>
            <a:ext cx="8280400" cy="396875"/>
          </a:xfrm>
          <a:prstGeom prst="rect">
            <a:avLst/>
          </a:prstGeom>
          <a:solidFill>
            <a:srgbClr val="DD402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FR" altLang="fr-FR"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ACHATS</a:t>
            </a:r>
            <a:endParaRPr lang="fr-FR" altLang="fr-FR"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3" name="Rectangle 2"/>
          <p:cNvSpPr/>
          <p:nvPr/>
        </p:nvSpPr>
        <p:spPr>
          <a:xfrm>
            <a:off x="344488" y="1196752"/>
            <a:ext cx="8280400" cy="2277547"/>
          </a:xfrm>
          <a:prstGeom prst="rect">
            <a:avLst/>
          </a:prstGeom>
          <a:solidFill>
            <a:schemeClr val="accent5"/>
          </a:solidFill>
        </p:spPr>
        <p:txBody>
          <a:bodyPr wrap="square">
            <a:spAutoFit/>
          </a:bodyPr>
          <a:lstStyle/>
          <a:p>
            <a:r>
              <a:rPr lang="fr-FR" sz="1600" b="1" dirty="0" smtClean="0">
                <a:solidFill>
                  <a:srgbClr val="DD4026"/>
                </a:solidFill>
                <a:latin typeface="Verdana" panose="020B0604030504040204" pitchFamily="34" charset="0"/>
                <a:ea typeface="Verdana" panose="020B0604030504040204" pitchFamily="34" charset="0"/>
                <a:cs typeface="Verdana" panose="020B0604030504040204" pitchFamily="34" charset="0"/>
              </a:rPr>
              <a:t>Famille A</a:t>
            </a:r>
            <a:endParaRPr lang="fr-FR" sz="1600" b="1" dirty="0">
              <a:solidFill>
                <a:srgbClr val="DD4026"/>
              </a:solidFill>
              <a:latin typeface="Verdana" panose="020B0604030504040204" pitchFamily="34" charset="0"/>
              <a:ea typeface="Verdana" panose="020B0604030504040204" pitchFamily="34" charset="0"/>
              <a:cs typeface="Verdana" panose="020B0604030504040204" pitchFamily="34" charset="0"/>
            </a:endParaRPr>
          </a:p>
          <a:p>
            <a:pPr algn="just"/>
            <a:r>
              <a:rPr lang="fr-FR" sz="1400" dirty="0" smtClean="0">
                <a:latin typeface="Verdana" panose="020B0604030504040204" pitchFamily="34" charset="0"/>
                <a:ea typeface="Verdana" panose="020B0604030504040204" pitchFamily="34" charset="0"/>
                <a:cs typeface="Verdana" panose="020B0604030504040204" pitchFamily="34" charset="0"/>
              </a:rPr>
              <a:t> </a:t>
            </a:r>
          </a:p>
          <a:p>
            <a:pPr marL="285750" indent="-285750" algn="just">
              <a:buFontTx/>
              <a:buChar char="-"/>
            </a:pPr>
            <a:r>
              <a:rPr lang="fr-FR" sz="1400" dirty="0" smtClean="0">
                <a:latin typeface="Verdana" panose="020B0604030504040204" pitchFamily="34" charset="0"/>
                <a:ea typeface="Verdana" panose="020B0604030504040204" pitchFamily="34" charset="0"/>
                <a:cs typeface="Verdana" panose="020B0604030504040204" pitchFamily="34" charset="0"/>
              </a:rPr>
              <a:t>Reprise des dépenses sur la sous-famille AA (alimentation-restauration-hôtellerie) avec une hausse de 20% entre 2020 et 2021;</a:t>
            </a:r>
          </a:p>
          <a:p>
            <a:pPr marL="285750" indent="-285750" algn="just">
              <a:buFontTx/>
              <a:buChar char="-"/>
            </a:pPr>
            <a:endParaRPr lang="fr-FR" sz="1400" dirty="0" smtClean="0">
              <a:latin typeface="Verdana" panose="020B0604030504040204" pitchFamily="34" charset="0"/>
              <a:ea typeface="Verdana" panose="020B0604030504040204" pitchFamily="34" charset="0"/>
              <a:cs typeface="Verdana" panose="020B0604030504040204" pitchFamily="34" charset="0"/>
            </a:endParaRPr>
          </a:p>
          <a:p>
            <a:pPr marL="285750" indent="-285750" algn="just">
              <a:buFontTx/>
              <a:buChar char="-"/>
            </a:pPr>
            <a:r>
              <a:rPr lang="fr-FR" sz="1400" dirty="0" smtClean="0">
                <a:latin typeface="Verdana" panose="020B0604030504040204" pitchFamily="34" charset="0"/>
                <a:ea typeface="Verdana" panose="020B0604030504040204" pitchFamily="34" charset="0"/>
                <a:cs typeface="Verdana" panose="020B0604030504040204" pitchFamily="34" charset="0"/>
              </a:rPr>
              <a:t>Baisse de 44% sur la sous-famille AB (bureau hors informatique).</a:t>
            </a:r>
          </a:p>
          <a:p>
            <a:pPr marL="285750" indent="-285750" algn="just">
              <a:buFontTx/>
              <a:buChar char="-"/>
            </a:pPr>
            <a:endParaRPr lang="fr-FR" sz="1400" dirty="0">
              <a:latin typeface="Verdana" panose="020B0604030504040204" pitchFamily="34" charset="0"/>
              <a:ea typeface="Verdana" panose="020B0604030504040204" pitchFamily="34" charset="0"/>
              <a:cs typeface="Verdana" panose="020B0604030504040204" pitchFamily="34" charset="0"/>
            </a:endParaRPr>
          </a:p>
          <a:p>
            <a:pPr marL="285750" indent="-285750" algn="just">
              <a:buFontTx/>
              <a:buChar char="-"/>
            </a:pPr>
            <a:r>
              <a:rPr lang="fr-FR" sz="1400" dirty="0" smtClean="0">
                <a:latin typeface="Verdana" panose="020B0604030504040204" pitchFamily="34" charset="0"/>
                <a:ea typeface="Verdana" panose="020B0604030504040204" pitchFamily="34" charset="0"/>
                <a:cs typeface="Verdana" panose="020B0604030504040204" pitchFamily="34" charset="0"/>
              </a:rPr>
              <a:t>Poursuite de la baisse des dépenses sur la sous-famille AC (impression reprographie) avec – 6% par rapport à 2020 ; cela peut s’expliquer par la poursuite du déploiement du parapheur électronique.</a:t>
            </a:r>
          </a:p>
        </p:txBody>
      </p:sp>
      <p:pic>
        <p:nvPicPr>
          <p:cNvPr id="6" name="Image 5" descr="C:\Users\pgouyer\Desktop\univlyon2-logo-officiel201806.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6296" y="5686426"/>
            <a:ext cx="1576070" cy="885825"/>
          </a:xfrm>
          <a:prstGeom prst="rect">
            <a:avLst/>
          </a:prstGeom>
          <a:noFill/>
          <a:ln>
            <a:noFill/>
          </a:ln>
        </p:spPr>
      </p:pic>
    </p:spTree>
    <p:extLst>
      <p:ext uri="{BB962C8B-B14F-4D97-AF65-F5344CB8AC3E}">
        <p14:creationId xmlns:p14="http://schemas.microsoft.com/office/powerpoint/2010/main" val="298539817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body" idx="1"/>
          </p:nvPr>
        </p:nvSpPr>
        <p:spPr>
          <a:xfrm>
            <a:off x="395288" y="836613"/>
            <a:ext cx="8229600" cy="4670425"/>
          </a:xfrm>
        </p:spPr>
        <p:txBody>
          <a:bodyPr/>
          <a:lstStyle/>
          <a:p>
            <a:pPr marL="0" eaLnBrk="0" hangingPunct="0">
              <a:lnSpc>
                <a:spcPct val="150000"/>
              </a:lnSpc>
              <a:spcBef>
                <a:spcPct val="0"/>
              </a:spcBef>
              <a:buFontTx/>
              <a:buNone/>
              <a:defRPr/>
            </a:pPr>
            <a:r>
              <a:rPr lang="fr-FR" altLang="fr-FR" sz="1400" b="1" kern="1200" dirty="0" smtClean="0">
                <a:solidFill>
                  <a:srgbClr val="DD4026"/>
                </a:solidFill>
                <a:latin typeface="Verdana" panose="020B0604030504040204" pitchFamily="34" charset="0"/>
                <a:ea typeface="Verdana" panose="020B0604030504040204" pitchFamily="34" charset="0"/>
                <a:cs typeface="Verdana" panose="020B0604030504040204" pitchFamily="34" charset="0"/>
              </a:rPr>
              <a:t>Evolution des dépenses famille D de 2017 à 2021</a:t>
            </a:r>
            <a:endParaRPr lang="fr-FR" altLang="fr-FR" sz="1400" b="1" kern="1200" dirty="0">
              <a:solidFill>
                <a:srgbClr val="DD4026"/>
              </a:solidFill>
              <a:latin typeface="Verdana" panose="020B0604030504040204" pitchFamily="34" charset="0"/>
              <a:ea typeface="Verdana" panose="020B0604030504040204" pitchFamily="34" charset="0"/>
              <a:cs typeface="Verdana" panose="020B0604030504040204" pitchFamily="34" charset="0"/>
            </a:endParaRPr>
          </a:p>
        </p:txBody>
      </p:sp>
      <p:sp>
        <p:nvSpPr>
          <p:cNvPr id="6147" name="Text Box 5"/>
          <p:cNvSpPr txBox="1">
            <a:spLocks noChangeArrowheads="1"/>
          </p:cNvSpPr>
          <p:nvPr/>
        </p:nvSpPr>
        <p:spPr bwMode="auto">
          <a:xfrm>
            <a:off x="395288" y="260350"/>
            <a:ext cx="8280400" cy="396875"/>
          </a:xfrm>
          <a:prstGeom prst="rect">
            <a:avLst/>
          </a:prstGeom>
          <a:solidFill>
            <a:srgbClr val="DD402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FR" altLang="fr-FR"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ACHATS</a:t>
            </a:r>
            <a:endParaRPr lang="fr-FR" altLang="fr-FR"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3" name="Rectangle 2"/>
          <p:cNvSpPr/>
          <p:nvPr/>
        </p:nvSpPr>
        <p:spPr>
          <a:xfrm>
            <a:off x="395288" y="1772816"/>
            <a:ext cx="8280400" cy="954107"/>
          </a:xfrm>
          <a:prstGeom prst="rect">
            <a:avLst/>
          </a:prstGeom>
        </p:spPr>
        <p:txBody>
          <a:bodyPr wrap="square">
            <a:spAutoFit/>
          </a:bodyPr>
          <a:lstStyle/>
          <a:p>
            <a:endParaRPr lang="fr-FR" sz="1400" dirty="0">
              <a:latin typeface="Verdana" panose="020B0604030504040204" pitchFamily="34" charset="0"/>
              <a:ea typeface="Verdana" panose="020B0604030504040204" pitchFamily="34" charset="0"/>
              <a:cs typeface="Verdana" panose="020B0604030504040204" pitchFamily="34" charset="0"/>
            </a:endParaRPr>
          </a:p>
          <a:p>
            <a:endParaRPr lang="fr-FR" sz="1400" dirty="0" smtClean="0">
              <a:latin typeface="Verdana" panose="020B0604030504040204" pitchFamily="34" charset="0"/>
              <a:ea typeface="Verdana" panose="020B0604030504040204" pitchFamily="34" charset="0"/>
              <a:cs typeface="Verdana" panose="020B0604030504040204" pitchFamily="34" charset="0"/>
            </a:endParaRPr>
          </a:p>
          <a:p>
            <a:endParaRPr lang="fr-FR" sz="1400" dirty="0">
              <a:latin typeface="Verdana" panose="020B0604030504040204" pitchFamily="34" charset="0"/>
              <a:ea typeface="Verdana" panose="020B0604030504040204" pitchFamily="34" charset="0"/>
              <a:cs typeface="Verdana" panose="020B0604030504040204" pitchFamily="34" charset="0"/>
            </a:endParaRPr>
          </a:p>
          <a:p>
            <a:endParaRPr lang="fr-FR" sz="1400"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4" name="Tableau 3"/>
          <p:cNvGraphicFramePr>
            <a:graphicFrameLocks noGrp="1"/>
          </p:cNvGraphicFramePr>
          <p:nvPr>
            <p:extLst>
              <p:ext uri="{D42A27DB-BD31-4B8C-83A1-F6EECF244321}">
                <p14:modId xmlns:p14="http://schemas.microsoft.com/office/powerpoint/2010/main" val="1350574469"/>
              </p:ext>
            </p:extLst>
          </p:nvPr>
        </p:nvGraphicFramePr>
        <p:xfrm>
          <a:off x="1331640" y="1484784"/>
          <a:ext cx="6553200" cy="981075"/>
        </p:xfrm>
        <a:graphic>
          <a:graphicData uri="http://schemas.openxmlformats.org/drawingml/2006/table">
            <a:tbl>
              <a:tblPr/>
              <a:tblGrid>
                <a:gridCol w="962025">
                  <a:extLst>
                    <a:ext uri="{9D8B030D-6E8A-4147-A177-3AD203B41FA5}">
                      <a16:colId xmlns:a16="http://schemas.microsoft.com/office/drawing/2014/main" val="4222022962"/>
                    </a:ext>
                  </a:extLst>
                </a:gridCol>
                <a:gridCol w="1276350">
                  <a:extLst>
                    <a:ext uri="{9D8B030D-6E8A-4147-A177-3AD203B41FA5}">
                      <a16:colId xmlns:a16="http://schemas.microsoft.com/office/drawing/2014/main" val="760925704"/>
                    </a:ext>
                  </a:extLst>
                </a:gridCol>
                <a:gridCol w="952500">
                  <a:extLst>
                    <a:ext uri="{9D8B030D-6E8A-4147-A177-3AD203B41FA5}">
                      <a16:colId xmlns:a16="http://schemas.microsoft.com/office/drawing/2014/main" val="37310951"/>
                    </a:ext>
                  </a:extLst>
                </a:gridCol>
                <a:gridCol w="1019175">
                  <a:extLst>
                    <a:ext uri="{9D8B030D-6E8A-4147-A177-3AD203B41FA5}">
                      <a16:colId xmlns:a16="http://schemas.microsoft.com/office/drawing/2014/main" val="3453800540"/>
                    </a:ext>
                  </a:extLst>
                </a:gridCol>
                <a:gridCol w="1323975">
                  <a:extLst>
                    <a:ext uri="{9D8B030D-6E8A-4147-A177-3AD203B41FA5}">
                      <a16:colId xmlns:a16="http://schemas.microsoft.com/office/drawing/2014/main" val="2362526737"/>
                    </a:ext>
                  </a:extLst>
                </a:gridCol>
                <a:gridCol w="1019175">
                  <a:extLst>
                    <a:ext uri="{9D8B030D-6E8A-4147-A177-3AD203B41FA5}">
                      <a16:colId xmlns:a16="http://schemas.microsoft.com/office/drawing/2014/main" val="3941752644"/>
                    </a:ext>
                  </a:extLst>
                </a:gridCol>
              </a:tblGrid>
              <a:tr h="200025">
                <a:tc gridSpan="6">
                  <a:txBody>
                    <a:bodyPr/>
                    <a:lstStyle/>
                    <a:p>
                      <a:pPr algn="ctr" fontAlgn="b"/>
                      <a:r>
                        <a:rPr lang="fr-FR" sz="1100" b="1" i="0" u="none" strike="noStrike" dirty="0">
                          <a:solidFill>
                            <a:srgbClr val="000000"/>
                          </a:solidFill>
                          <a:effectLst/>
                          <a:latin typeface="Calibri" panose="020F0502020204030204" pitchFamily="34" charset="0"/>
                        </a:rPr>
                        <a:t>TRANSPORT ET HERBERGEMENT DES PERSONNES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4101860703"/>
                  </a:ext>
                </a:extLst>
              </a:tr>
              <a:tr h="200025">
                <a:tc>
                  <a:txBody>
                    <a:bodyPr/>
                    <a:lstStyle/>
                    <a:p>
                      <a:pPr algn="l" fontAlgn="b"/>
                      <a:r>
                        <a:rPr lang="fr-FR"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100" b="1" i="0" u="none" strike="noStrike">
                          <a:solidFill>
                            <a:srgbClr val="000000"/>
                          </a:solidFill>
                          <a:effectLst/>
                          <a:latin typeface="Calibri" panose="020F0502020204030204" pitchFamily="34" charset="0"/>
                        </a:rPr>
                        <a:t>2017</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100" b="1" i="0" u="none" strike="noStrike">
                          <a:solidFill>
                            <a:srgbClr val="000000"/>
                          </a:solidFill>
                          <a:effectLst/>
                          <a:latin typeface="Calibri" panose="020F0502020204030204" pitchFamily="34" charset="0"/>
                        </a:rPr>
                        <a:t>2018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100" b="1" i="0" u="none" strike="noStrike">
                          <a:solidFill>
                            <a:srgbClr val="000000"/>
                          </a:solidFill>
                          <a:effectLst/>
                          <a:latin typeface="Calibri" panose="020F0502020204030204" pitchFamily="34" charset="0"/>
                        </a:rPr>
                        <a:t>2019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100" b="1" i="0" u="none" strike="noStrike">
                          <a:solidFill>
                            <a:srgbClr val="000000"/>
                          </a:solidFill>
                          <a:effectLst/>
                          <a:latin typeface="Calibri" panose="020F0502020204030204" pitchFamily="34" charset="0"/>
                        </a:rPr>
                        <a:t>2020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100" b="1" i="0" u="none" strike="noStrike">
                          <a:solidFill>
                            <a:srgbClr val="000000"/>
                          </a:solidFill>
                          <a:effectLst/>
                          <a:latin typeface="Calibri" panose="020F0502020204030204" pitchFamily="34" charset="0"/>
                        </a:rPr>
                        <a:t>2021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2008219"/>
                  </a:ext>
                </a:extLst>
              </a:tr>
              <a:tr h="190500">
                <a:tc>
                  <a:txBody>
                    <a:bodyPr/>
                    <a:lstStyle/>
                    <a:p>
                      <a:pPr algn="l" fontAlgn="b"/>
                      <a:r>
                        <a:rPr lang="fr-FR" sz="1100" b="0" i="0" u="none" strike="noStrike">
                          <a:solidFill>
                            <a:srgbClr val="000000"/>
                          </a:solidFill>
                          <a:effectLst/>
                          <a:latin typeface="Calibri" panose="020F0502020204030204" pitchFamily="34" charset="0"/>
                        </a:rPr>
                        <a:t>Marchés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panose="020F0502020204030204" pitchFamily="34" charset="0"/>
                        </a:rPr>
                        <a:t>                </a:t>
                      </a:r>
                      <a:r>
                        <a:rPr lang="fr-FR" sz="1100" b="0" i="0" u="none" strike="noStrike" dirty="0" smtClean="0">
                          <a:solidFill>
                            <a:srgbClr val="000000"/>
                          </a:solidFill>
                          <a:effectLst/>
                          <a:latin typeface="Calibri" panose="020F0502020204030204" pitchFamily="34" charset="0"/>
                        </a:rPr>
                        <a:t>970 </a:t>
                      </a:r>
                      <a:r>
                        <a:rPr lang="fr-FR" sz="1100" b="0" i="0" u="none" strike="noStrike" dirty="0">
                          <a:solidFill>
                            <a:srgbClr val="000000"/>
                          </a:solidFill>
                          <a:effectLst/>
                          <a:latin typeface="Calibri" panose="020F0502020204030204" pitchFamily="34" charset="0"/>
                        </a:rPr>
                        <a:t>876,26 €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997 016,26 €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panose="020F0502020204030204" pitchFamily="34" charset="0"/>
                        </a:rPr>
                        <a:t>   </a:t>
                      </a:r>
                      <a:r>
                        <a:rPr lang="fr-FR" sz="1100" b="0" i="0" u="none" strike="noStrike" dirty="0" smtClean="0">
                          <a:solidFill>
                            <a:srgbClr val="000000"/>
                          </a:solidFill>
                          <a:effectLst/>
                          <a:latin typeface="Calibri" panose="020F0502020204030204" pitchFamily="34" charset="0"/>
                        </a:rPr>
                        <a:t> </a:t>
                      </a:r>
                      <a:r>
                        <a:rPr lang="fr-FR" sz="1100" b="0" i="0" u="none" strike="noStrike" dirty="0">
                          <a:solidFill>
                            <a:srgbClr val="000000"/>
                          </a:solidFill>
                          <a:effectLst/>
                          <a:latin typeface="Calibri" panose="020F0502020204030204" pitchFamily="34" charset="0"/>
                        </a:rPr>
                        <a:t>1 443 015,34 €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panose="020F0502020204030204" pitchFamily="34" charset="0"/>
                        </a:rPr>
                        <a:t>               </a:t>
                      </a:r>
                      <a:r>
                        <a:rPr lang="fr-FR" sz="1100" b="0" i="0" u="none" strike="noStrike" dirty="0" smtClean="0">
                          <a:solidFill>
                            <a:srgbClr val="000000"/>
                          </a:solidFill>
                          <a:effectLst/>
                          <a:latin typeface="Calibri" panose="020F0502020204030204" pitchFamily="34" charset="0"/>
                        </a:rPr>
                        <a:t>  </a:t>
                      </a:r>
                      <a:r>
                        <a:rPr lang="fr-FR" sz="1100" b="0" i="0" u="none" strike="noStrike" dirty="0">
                          <a:solidFill>
                            <a:srgbClr val="000000"/>
                          </a:solidFill>
                          <a:effectLst/>
                          <a:latin typeface="Calibri" panose="020F0502020204030204" pitchFamily="34" charset="0"/>
                        </a:rPr>
                        <a:t>369 847,75 €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900" b="0" i="0" u="none" strike="noStrike">
                          <a:solidFill>
                            <a:srgbClr val="333333"/>
                          </a:solidFill>
                          <a:effectLst/>
                          <a:latin typeface="Arial" panose="020B0604020202020204" pitchFamily="34" charset="0"/>
                        </a:rPr>
                        <a:t>         557 508,29 €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45078886"/>
                  </a:ext>
                </a:extLst>
              </a:tr>
              <a:tr h="190500">
                <a:tc>
                  <a:txBody>
                    <a:bodyPr/>
                    <a:lstStyle/>
                    <a:p>
                      <a:pPr algn="l" fontAlgn="b"/>
                      <a:r>
                        <a:rPr lang="fr-FR" sz="1100" b="0" i="0" u="none" strike="noStrike">
                          <a:solidFill>
                            <a:srgbClr val="000000"/>
                          </a:solidFill>
                          <a:effectLst/>
                          <a:latin typeface="Calibri" panose="020F0502020204030204" pitchFamily="34" charset="0"/>
                        </a:rPr>
                        <a:t>Hors marchés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panose="020F0502020204030204" pitchFamily="34" charset="0"/>
                        </a:rPr>
                        <a:t>                  </a:t>
                      </a:r>
                      <a:r>
                        <a:rPr lang="fr-FR" sz="1100" b="0" i="0" u="none" strike="noStrike" dirty="0" smtClean="0">
                          <a:solidFill>
                            <a:srgbClr val="000000"/>
                          </a:solidFill>
                          <a:effectLst/>
                          <a:latin typeface="Calibri" panose="020F0502020204030204" pitchFamily="34" charset="0"/>
                        </a:rPr>
                        <a:t>59 </a:t>
                      </a:r>
                      <a:r>
                        <a:rPr lang="fr-FR" sz="1100" b="0" i="0" u="none" strike="noStrike" dirty="0">
                          <a:solidFill>
                            <a:srgbClr val="000000"/>
                          </a:solidFill>
                          <a:effectLst/>
                          <a:latin typeface="Calibri" panose="020F0502020204030204" pitchFamily="34" charset="0"/>
                        </a:rPr>
                        <a:t>590,22 €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91 047,87 €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118 172,65 €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panose="020F0502020204030204" pitchFamily="34" charset="0"/>
                        </a:rPr>
                        <a:t>                  </a:t>
                      </a:r>
                      <a:r>
                        <a:rPr lang="fr-FR" sz="1100" b="0" i="0" u="none" strike="noStrike" dirty="0" smtClean="0">
                          <a:solidFill>
                            <a:srgbClr val="000000"/>
                          </a:solidFill>
                          <a:effectLst/>
                          <a:latin typeface="Calibri" panose="020F0502020204030204" pitchFamily="34" charset="0"/>
                        </a:rPr>
                        <a:t>  </a:t>
                      </a:r>
                      <a:r>
                        <a:rPr lang="fr-FR" sz="1100" b="0" i="0" u="none" strike="noStrike" dirty="0">
                          <a:solidFill>
                            <a:srgbClr val="000000"/>
                          </a:solidFill>
                          <a:effectLst/>
                          <a:latin typeface="Calibri" panose="020F0502020204030204" pitchFamily="34" charset="0"/>
                        </a:rPr>
                        <a:t>14 633,40 €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panose="020F0502020204030204" pitchFamily="34" charset="0"/>
                        </a:rPr>
                        <a:t>         </a:t>
                      </a:r>
                      <a:r>
                        <a:rPr lang="fr-FR" sz="1100" b="0" i="0" u="none" strike="noStrike" dirty="0" smtClean="0">
                          <a:solidFill>
                            <a:srgbClr val="000000"/>
                          </a:solidFill>
                          <a:effectLst/>
                          <a:latin typeface="Calibri" panose="020F0502020204030204" pitchFamily="34" charset="0"/>
                        </a:rPr>
                        <a:t> </a:t>
                      </a:r>
                      <a:r>
                        <a:rPr lang="fr-FR" sz="1100" b="0" i="0" u="none" strike="noStrike" dirty="0">
                          <a:solidFill>
                            <a:srgbClr val="000000"/>
                          </a:solidFill>
                          <a:effectLst/>
                          <a:latin typeface="Calibri" panose="020F0502020204030204" pitchFamily="34" charset="0"/>
                        </a:rPr>
                        <a:t>33 792,79 €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56384026"/>
                  </a:ext>
                </a:extLst>
              </a:tr>
              <a:tr h="200025">
                <a:tc>
                  <a:txBody>
                    <a:bodyPr/>
                    <a:lstStyle/>
                    <a:p>
                      <a:pPr algn="l" fontAlgn="b"/>
                      <a:r>
                        <a:rPr lang="fr-FR" sz="1100" b="0" i="0" u="none" strike="noStrike">
                          <a:solidFill>
                            <a:srgbClr val="000000"/>
                          </a:solidFill>
                          <a:effectLst/>
                          <a:latin typeface="Calibri" panose="020F0502020204030204" pitchFamily="34" charset="0"/>
                        </a:rPr>
                        <a:t>Total dépenses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panose="020F0502020204030204" pitchFamily="34" charset="0"/>
                        </a:rPr>
                        <a:t>             </a:t>
                      </a:r>
                      <a:r>
                        <a:rPr lang="fr-FR" sz="1100" b="0" i="0" u="none" strike="noStrike" dirty="0" smtClean="0">
                          <a:solidFill>
                            <a:srgbClr val="000000"/>
                          </a:solidFill>
                          <a:effectLst/>
                          <a:latin typeface="Calibri" panose="020F0502020204030204" pitchFamily="34" charset="0"/>
                        </a:rPr>
                        <a:t>1 </a:t>
                      </a:r>
                      <a:r>
                        <a:rPr lang="fr-FR" sz="1100" b="0" i="0" u="none" strike="noStrike" dirty="0">
                          <a:solidFill>
                            <a:srgbClr val="000000"/>
                          </a:solidFill>
                          <a:effectLst/>
                          <a:latin typeface="Calibri" panose="020F0502020204030204" pitchFamily="34" charset="0"/>
                        </a:rPr>
                        <a:t>030 466,48 €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panose="020F0502020204030204" pitchFamily="34" charset="0"/>
                        </a:rPr>
                        <a:t>  </a:t>
                      </a:r>
                      <a:r>
                        <a:rPr lang="fr-FR" sz="1100" b="0" i="0" u="none" strike="noStrike" dirty="0" smtClean="0">
                          <a:solidFill>
                            <a:srgbClr val="000000"/>
                          </a:solidFill>
                          <a:effectLst/>
                          <a:latin typeface="Calibri" panose="020F0502020204030204" pitchFamily="34" charset="0"/>
                        </a:rPr>
                        <a:t>1 </a:t>
                      </a:r>
                      <a:r>
                        <a:rPr lang="fr-FR" sz="1100" b="0" i="0" u="none" strike="noStrike" dirty="0">
                          <a:solidFill>
                            <a:srgbClr val="000000"/>
                          </a:solidFill>
                          <a:effectLst/>
                          <a:latin typeface="Calibri" panose="020F0502020204030204" pitchFamily="34" charset="0"/>
                        </a:rPr>
                        <a:t>088 064,13 €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panose="020F0502020204030204" pitchFamily="34" charset="0"/>
                        </a:rPr>
                        <a:t>    </a:t>
                      </a:r>
                      <a:r>
                        <a:rPr lang="fr-FR" sz="1100" b="0" i="0" u="none" strike="noStrike" dirty="0" smtClean="0">
                          <a:solidFill>
                            <a:srgbClr val="000000"/>
                          </a:solidFill>
                          <a:effectLst/>
                          <a:latin typeface="Calibri" panose="020F0502020204030204" pitchFamily="34" charset="0"/>
                        </a:rPr>
                        <a:t>1 </a:t>
                      </a:r>
                      <a:r>
                        <a:rPr lang="fr-FR" sz="1100" b="0" i="0" u="none" strike="noStrike" dirty="0">
                          <a:solidFill>
                            <a:srgbClr val="000000"/>
                          </a:solidFill>
                          <a:effectLst/>
                          <a:latin typeface="Calibri" panose="020F0502020204030204" pitchFamily="34" charset="0"/>
                        </a:rPr>
                        <a:t>561 187,99 €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panose="020F0502020204030204" pitchFamily="34" charset="0"/>
                        </a:rPr>
                        <a:t>               </a:t>
                      </a:r>
                      <a:r>
                        <a:rPr lang="fr-FR" sz="1100" b="0" i="0" u="none" strike="noStrike" dirty="0" smtClean="0">
                          <a:solidFill>
                            <a:srgbClr val="000000"/>
                          </a:solidFill>
                          <a:effectLst/>
                          <a:latin typeface="Calibri" panose="020F0502020204030204" pitchFamily="34" charset="0"/>
                        </a:rPr>
                        <a:t>  </a:t>
                      </a:r>
                      <a:r>
                        <a:rPr lang="fr-FR" sz="1100" b="0" i="0" u="none" strike="noStrike" dirty="0">
                          <a:solidFill>
                            <a:srgbClr val="000000"/>
                          </a:solidFill>
                          <a:effectLst/>
                          <a:latin typeface="Calibri" panose="020F0502020204030204" pitchFamily="34" charset="0"/>
                        </a:rPr>
                        <a:t>384 481,15 €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panose="020F0502020204030204" pitchFamily="34" charset="0"/>
                        </a:rPr>
                        <a:t>        591 301,08 €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76559963"/>
                  </a:ext>
                </a:extLst>
              </a:tr>
            </a:tbl>
          </a:graphicData>
        </a:graphic>
      </p:graphicFrame>
      <p:pic>
        <p:nvPicPr>
          <p:cNvPr id="5" name="Image 4"/>
          <p:cNvPicPr>
            <a:picLocks noChangeAspect="1"/>
          </p:cNvPicPr>
          <p:nvPr/>
        </p:nvPicPr>
        <p:blipFill>
          <a:blip r:embed="rId3"/>
          <a:stretch>
            <a:fillRect/>
          </a:stretch>
        </p:blipFill>
        <p:spPr>
          <a:xfrm>
            <a:off x="2051720" y="2942988"/>
            <a:ext cx="5419814" cy="2743438"/>
          </a:xfrm>
          <a:prstGeom prst="rect">
            <a:avLst/>
          </a:prstGeom>
        </p:spPr>
      </p:pic>
    </p:spTree>
    <p:extLst>
      <p:ext uri="{BB962C8B-B14F-4D97-AF65-F5344CB8AC3E}">
        <p14:creationId xmlns:p14="http://schemas.microsoft.com/office/powerpoint/2010/main" val="103256256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5"/>
          <p:cNvSpPr txBox="1">
            <a:spLocks noChangeArrowheads="1"/>
          </p:cNvSpPr>
          <p:nvPr/>
        </p:nvSpPr>
        <p:spPr bwMode="auto">
          <a:xfrm>
            <a:off x="395288" y="260350"/>
            <a:ext cx="8280400" cy="396875"/>
          </a:xfrm>
          <a:prstGeom prst="rect">
            <a:avLst/>
          </a:prstGeom>
          <a:solidFill>
            <a:srgbClr val="DD402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FR" altLang="fr-FR"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ACHATS</a:t>
            </a:r>
            <a:endParaRPr lang="fr-FR" altLang="fr-FR"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3" name="Rectangle 2"/>
          <p:cNvSpPr/>
          <p:nvPr/>
        </p:nvSpPr>
        <p:spPr>
          <a:xfrm>
            <a:off x="395288" y="1772816"/>
            <a:ext cx="8280400" cy="954107"/>
          </a:xfrm>
          <a:prstGeom prst="rect">
            <a:avLst/>
          </a:prstGeom>
        </p:spPr>
        <p:txBody>
          <a:bodyPr wrap="square">
            <a:spAutoFit/>
          </a:bodyPr>
          <a:lstStyle/>
          <a:p>
            <a:endParaRPr lang="fr-FR" sz="1400" dirty="0">
              <a:latin typeface="Verdana" panose="020B0604030504040204" pitchFamily="34" charset="0"/>
              <a:ea typeface="Verdana" panose="020B0604030504040204" pitchFamily="34" charset="0"/>
              <a:cs typeface="Verdana" panose="020B0604030504040204" pitchFamily="34" charset="0"/>
            </a:endParaRPr>
          </a:p>
          <a:p>
            <a:endParaRPr lang="fr-FR" sz="1400" dirty="0" smtClean="0">
              <a:latin typeface="Verdana" panose="020B0604030504040204" pitchFamily="34" charset="0"/>
              <a:ea typeface="Verdana" panose="020B0604030504040204" pitchFamily="34" charset="0"/>
              <a:cs typeface="Verdana" panose="020B0604030504040204" pitchFamily="34" charset="0"/>
            </a:endParaRPr>
          </a:p>
          <a:p>
            <a:endParaRPr lang="fr-FR" sz="1400" dirty="0">
              <a:latin typeface="Verdana" panose="020B0604030504040204" pitchFamily="34" charset="0"/>
              <a:ea typeface="Verdana" panose="020B0604030504040204" pitchFamily="34" charset="0"/>
              <a:cs typeface="Verdana" panose="020B0604030504040204" pitchFamily="34" charset="0"/>
            </a:endParaRPr>
          </a:p>
          <a:p>
            <a:endParaRPr lang="fr-FR" sz="1400"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6" name="Tableau 5"/>
          <p:cNvGraphicFramePr>
            <a:graphicFrameLocks noGrp="1"/>
          </p:cNvGraphicFramePr>
          <p:nvPr>
            <p:extLst>
              <p:ext uri="{D42A27DB-BD31-4B8C-83A1-F6EECF244321}">
                <p14:modId xmlns:p14="http://schemas.microsoft.com/office/powerpoint/2010/main" val="3263039429"/>
              </p:ext>
            </p:extLst>
          </p:nvPr>
        </p:nvGraphicFramePr>
        <p:xfrm>
          <a:off x="2021161" y="926453"/>
          <a:ext cx="5028654" cy="1524000"/>
        </p:xfrm>
        <a:graphic>
          <a:graphicData uri="http://schemas.openxmlformats.org/drawingml/2006/table">
            <a:tbl>
              <a:tblPr/>
              <a:tblGrid>
                <a:gridCol w="834631">
                  <a:extLst>
                    <a:ext uri="{9D8B030D-6E8A-4147-A177-3AD203B41FA5}">
                      <a16:colId xmlns:a16="http://schemas.microsoft.com/office/drawing/2014/main" val="655082715"/>
                    </a:ext>
                  </a:extLst>
                </a:gridCol>
                <a:gridCol w="2503894">
                  <a:extLst>
                    <a:ext uri="{9D8B030D-6E8A-4147-A177-3AD203B41FA5}">
                      <a16:colId xmlns:a16="http://schemas.microsoft.com/office/drawing/2014/main" val="1180079195"/>
                    </a:ext>
                  </a:extLst>
                </a:gridCol>
                <a:gridCol w="1074588">
                  <a:extLst>
                    <a:ext uri="{9D8B030D-6E8A-4147-A177-3AD203B41FA5}">
                      <a16:colId xmlns:a16="http://schemas.microsoft.com/office/drawing/2014/main" val="1788512734"/>
                    </a:ext>
                  </a:extLst>
                </a:gridCol>
                <a:gridCol w="615541">
                  <a:extLst>
                    <a:ext uri="{9D8B030D-6E8A-4147-A177-3AD203B41FA5}">
                      <a16:colId xmlns:a16="http://schemas.microsoft.com/office/drawing/2014/main" val="4216879660"/>
                    </a:ext>
                  </a:extLst>
                </a:gridCol>
              </a:tblGrid>
              <a:tr h="190500">
                <a:tc gridSpan="4">
                  <a:txBody>
                    <a:bodyPr/>
                    <a:lstStyle/>
                    <a:p>
                      <a:pPr algn="ctr" fontAlgn="b"/>
                      <a:r>
                        <a:rPr lang="fr-FR" sz="1100" b="1" i="0" u="none" strike="noStrike">
                          <a:solidFill>
                            <a:srgbClr val="000000"/>
                          </a:solidFill>
                          <a:effectLst/>
                          <a:latin typeface="Calibri" panose="020F0502020204030204" pitchFamily="34" charset="0"/>
                        </a:rPr>
                        <a:t>FAMILLE D : DEPLACEMENTS, TRANSPORTS ET HERBERGEMENT DES PERSONNES</a:t>
                      </a:r>
                    </a:p>
                  </a:txBody>
                  <a:tcPr marL="9525" marR="9525" marT="9525" marB="0" anchor="b">
                    <a:lnL>
                      <a:noFill/>
                    </a:lnL>
                    <a:lnR>
                      <a:noFill/>
                    </a:lnR>
                    <a:lnT>
                      <a:noFill/>
                    </a:lnT>
                    <a:lnB>
                      <a:noFill/>
                    </a:lnB>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3419517805"/>
                  </a:ext>
                </a:extLst>
              </a:tr>
              <a:tr h="190500">
                <a:tc>
                  <a:txBody>
                    <a:bodyPr/>
                    <a:lstStyle/>
                    <a:p>
                      <a:pPr algn="l" fontAlgn="b"/>
                      <a:endParaRPr lang="fr-FR"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fr-FR"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fr-FR"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fr-FR"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4475695"/>
                  </a:ext>
                </a:extLst>
              </a:tr>
              <a:tr h="190500">
                <a:tc>
                  <a:txBody>
                    <a:bodyPr/>
                    <a:lstStyle/>
                    <a:p>
                      <a:pPr algn="l" fontAlgn="b"/>
                      <a:r>
                        <a:rPr lang="fr-FR"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100" b="1" i="0" u="none" strike="noStrike">
                          <a:solidFill>
                            <a:srgbClr val="000000"/>
                          </a:solidFill>
                          <a:effectLst/>
                          <a:latin typeface="Calibri" panose="020F0502020204030204" pitchFamily="34" charset="0"/>
                        </a:rPr>
                        <a:t>Montant en € HT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100" b="1" i="0" u="none" strike="noStrike">
                          <a:solidFill>
                            <a:srgbClr val="000000"/>
                          </a:solidFill>
                          <a:effectLst/>
                          <a:latin typeface="Calibri" panose="020F0502020204030204"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6805610"/>
                  </a:ext>
                </a:extLst>
              </a:tr>
              <a:tr h="190500">
                <a:tc>
                  <a:txBody>
                    <a:bodyPr/>
                    <a:lstStyle/>
                    <a:p>
                      <a:pPr algn="l" fontAlgn="b"/>
                      <a:r>
                        <a:rPr lang="fr-FR" sz="1100" b="0" i="0" u="none" strike="noStrike">
                          <a:solidFill>
                            <a:srgbClr val="000000"/>
                          </a:solidFill>
                          <a:effectLst/>
                          <a:latin typeface="Calibri" panose="020F0502020204030204" pitchFamily="34" charset="0"/>
                        </a:rPr>
                        <a:t>DA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Transport des personnes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370 965,03 €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panose="020F0502020204030204" pitchFamily="34" charset="0"/>
                        </a:rPr>
                        <a:t>63,0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5228792"/>
                  </a:ext>
                </a:extLst>
              </a:tr>
              <a:tr h="190500">
                <a:tc>
                  <a:txBody>
                    <a:bodyPr/>
                    <a:lstStyle/>
                    <a:p>
                      <a:pPr algn="l" fontAlgn="b"/>
                      <a:r>
                        <a:rPr lang="fr-FR" sz="1100" b="0" i="0" u="none" strike="noStrike">
                          <a:solidFill>
                            <a:srgbClr val="000000"/>
                          </a:solidFill>
                          <a:effectLst/>
                          <a:latin typeface="Calibri" panose="020F0502020204030204" pitchFamily="34" charset="0"/>
                        </a:rPr>
                        <a:t>DB</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Hébergement des personnes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217 536,50 €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panose="020F0502020204030204" pitchFamily="34" charset="0"/>
                        </a:rPr>
                        <a:t>36,9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1468917"/>
                  </a:ext>
                </a:extLst>
              </a:tr>
              <a:tr h="381000">
                <a:tc>
                  <a:txBody>
                    <a:bodyPr/>
                    <a:lstStyle/>
                    <a:p>
                      <a:pPr algn="l" fontAlgn="b"/>
                      <a:r>
                        <a:rPr lang="fr-FR" sz="1100" b="0" i="0" u="none" strike="noStrike">
                          <a:solidFill>
                            <a:srgbClr val="000000"/>
                          </a:solidFill>
                          <a:effectLst/>
                          <a:latin typeface="Calibri" panose="020F0502020204030204" pitchFamily="34" charset="0"/>
                        </a:rPr>
                        <a:t>DC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Services auxiliaires aux transports et à l'hébergemnt de personnes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546,35 €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panose="020F0502020204030204" pitchFamily="34" charset="0"/>
                        </a:rPr>
                        <a:t>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6488985"/>
                  </a:ext>
                </a:extLst>
              </a:tr>
              <a:tr h="190500">
                <a:tc>
                  <a:txBody>
                    <a:bodyPr/>
                    <a:lstStyle/>
                    <a:p>
                      <a:pPr algn="l" fontAlgn="b"/>
                      <a:r>
                        <a:rPr lang="fr-FR"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1" i="0" u="none" strike="noStrike">
                          <a:solidFill>
                            <a:srgbClr val="000000"/>
                          </a:solidFill>
                          <a:effectLst/>
                          <a:latin typeface="Calibri" panose="020F0502020204030204" pitchFamily="34" charset="0"/>
                        </a:rPr>
                        <a:t>       589 047,88 €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dirty="0">
                          <a:solidFill>
                            <a:srgbClr val="000000"/>
                          </a:solidFill>
                          <a:effectLst/>
                          <a:latin typeface="Calibri" panose="020F0502020204030204" pitchFamily="34" charset="0"/>
                        </a:rPr>
                        <a:t>100,0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89205876"/>
                  </a:ext>
                </a:extLst>
              </a:tr>
            </a:tbl>
          </a:graphicData>
        </a:graphic>
      </p:graphicFrame>
      <p:pic>
        <p:nvPicPr>
          <p:cNvPr id="7" name="Image 6"/>
          <p:cNvPicPr>
            <a:picLocks noChangeAspect="1"/>
          </p:cNvPicPr>
          <p:nvPr/>
        </p:nvPicPr>
        <p:blipFill>
          <a:blip r:embed="rId3"/>
          <a:stretch>
            <a:fillRect/>
          </a:stretch>
        </p:blipFill>
        <p:spPr>
          <a:xfrm>
            <a:off x="2195736" y="2780928"/>
            <a:ext cx="4884240" cy="3024336"/>
          </a:xfrm>
          <a:prstGeom prst="rect">
            <a:avLst/>
          </a:prstGeom>
        </p:spPr>
      </p:pic>
    </p:spTree>
    <p:extLst>
      <p:ext uri="{BB962C8B-B14F-4D97-AF65-F5344CB8AC3E}">
        <p14:creationId xmlns:p14="http://schemas.microsoft.com/office/powerpoint/2010/main" val="322474815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5"/>
          <p:cNvSpPr txBox="1">
            <a:spLocks noChangeArrowheads="1"/>
          </p:cNvSpPr>
          <p:nvPr/>
        </p:nvSpPr>
        <p:spPr bwMode="auto">
          <a:xfrm>
            <a:off x="395288" y="260350"/>
            <a:ext cx="8280400" cy="396875"/>
          </a:xfrm>
          <a:prstGeom prst="rect">
            <a:avLst/>
          </a:prstGeom>
          <a:solidFill>
            <a:srgbClr val="DD402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FR" altLang="fr-FR"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ACHATS</a:t>
            </a:r>
            <a:endParaRPr lang="fr-FR" altLang="fr-FR"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3" name="Rectangle 2"/>
          <p:cNvSpPr/>
          <p:nvPr/>
        </p:nvSpPr>
        <p:spPr>
          <a:xfrm>
            <a:off x="395288" y="1772816"/>
            <a:ext cx="8280400" cy="954107"/>
          </a:xfrm>
          <a:prstGeom prst="rect">
            <a:avLst/>
          </a:prstGeom>
        </p:spPr>
        <p:txBody>
          <a:bodyPr wrap="square">
            <a:spAutoFit/>
          </a:bodyPr>
          <a:lstStyle/>
          <a:p>
            <a:endParaRPr lang="fr-FR" sz="1400" dirty="0">
              <a:latin typeface="Verdana" panose="020B0604030504040204" pitchFamily="34" charset="0"/>
              <a:ea typeface="Verdana" panose="020B0604030504040204" pitchFamily="34" charset="0"/>
              <a:cs typeface="Verdana" panose="020B0604030504040204" pitchFamily="34" charset="0"/>
            </a:endParaRPr>
          </a:p>
          <a:p>
            <a:endParaRPr lang="fr-FR" sz="1400" dirty="0" smtClean="0">
              <a:latin typeface="Verdana" panose="020B0604030504040204" pitchFamily="34" charset="0"/>
              <a:ea typeface="Verdana" panose="020B0604030504040204" pitchFamily="34" charset="0"/>
              <a:cs typeface="Verdana" panose="020B0604030504040204" pitchFamily="34" charset="0"/>
            </a:endParaRPr>
          </a:p>
          <a:p>
            <a:endParaRPr lang="fr-FR" sz="1400" dirty="0">
              <a:latin typeface="Verdana" panose="020B0604030504040204" pitchFamily="34" charset="0"/>
              <a:ea typeface="Verdana" panose="020B0604030504040204" pitchFamily="34" charset="0"/>
              <a:cs typeface="Verdana" panose="020B0604030504040204" pitchFamily="34" charset="0"/>
            </a:endParaRPr>
          </a:p>
          <a:p>
            <a:endParaRPr lang="fr-FR" sz="1400"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4" name="Tableau 3"/>
          <p:cNvGraphicFramePr>
            <a:graphicFrameLocks noGrp="1"/>
          </p:cNvGraphicFramePr>
          <p:nvPr>
            <p:extLst>
              <p:ext uri="{D42A27DB-BD31-4B8C-83A1-F6EECF244321}">
                <p14:modId xmlns:p14="http://schemas.microsoft.com/office/powerpoint/2010/main" val="1103110230"/>
              </p:ext>
            </p:extLst>
          </p:nvPr>
        </p:nvGraphicFramePr>
        <p:xfrm>
          <a:off x="971092" y="816556"/>
          <a:ext cx="7128792" cy="1714500"/>
        </p:xfrm>
        <a:graphic>
          <a:graphicData uri="http://schemas.openxmlformats.org/drawingml/2006/table">
            <a:tbl>
              <a:tblPr/>
              <a:tblGrid>
                <a:gridCol w="868483">
                  <a:extLst>
                    <a:ext uri="{9D8B030D-6E8A-4147-A177-3AD203B41FA5}">
                      <a16:colId xmlns:a16="http://schemas.microsoft.com/office/drawing/2014/main" val="3737071855"/>
                    </a:ext>
                  </a:extLst>
                </a:gridCol>
                <a:gridCol w="1983034">
                  <a:extLst>
                    <a:ext uri="{9D8B030D-6E8A-4147-A177-3AD203B41FA5}">
                      <a16:colId xmlns:a16="http://schemas.microsoft.com/office/drawing/2014/main" val="1289960821"/>
                    </a:ext>
                  </a:extLst>
                </a:gridCol>
                <a:gridCol w="1150739">
                  <a:extLst>
                    <a:ext uri="{9D8B030D-6E8A-4147-A177-3AD203B41FA5}">
                      <a16:colId xmlns:a16="http://schemas.microsoft.com/office/drawing/2014/main" val="3072197156"/>
                    </a:ext>
                  </a:extLst>
                </a:gridCol>
                <a:gridCol w="1085603">
                  <a:extLst>
                    <a:ext uri="{9D8B030D-6E8A-4147-A177-3AD203B41FA5}">
                      <a16:colId xmlns:a16="http://schemas.microsoft.com/office/drawing/2014/main" val="3142655758"/>
                    </a:ext>
                  </a:extLst>
                </a:gridCol>
                <a:gridCol w="1074746">
                  <a:extLst>
                    <a:ext uri="{9D8B030D-6E8A-4147-A177-3AD203B41FA5}">
                      <a16:colId xmlns:a16="http://schemas.microsoft.com/office/drawing/2014/main" val="165184077"/>
                    </a:ext>
                  </a:extLst>
                </a:gridCol>
                <a:gridCol w="966187">
                  <a:extLst>
                    <a:ext uri="{9D8B030D-6E8A-4147-A177-3AD203B41FA5}">
                      <a16:colId xmlns:a16="http://schemas.microsoft.com/office/drawing/2014/main" val="2919026073"/>
                    </a:ext>
                  </a:extLst>
                </a:gridCol>
              </a:tblGrid>
              <a:tr h="190500">
                <a:tc gridSpan="6">
                  <a:txBody>
                    <a:bodyPr/>
                    <a:lstStyle/>
                    <a:p>
                      <a:pPr algn="ctr" fontAlgn="b"/>
                      <a:r>
                        <a:rPr lang="fr-FR" sz="1100" b="1" i="0" u="none" strike="noStrike">
                          <a:solidFill>
                            <a:srgbClr val="000000"/>
                          </a:solidFill>
                          <a:effectLst/>
                          <a:latin typeface="Calibri" panose="020F0502020204030204" pitchFamily="34" charset="0"/>
                        </a:rPr>
                        <a:t>FAMILLE D : DEPLACEMENTS, TRANSPORTS ET HERBERGEMENT DES PERSONNES</a:t>
                      </a:r>
                    </a:p>
                  </a:txBody>
                  <a:tcPr marL="9525" marR="9525" marT="9525" marB="0" anchor="b">
                    <a:lnL>
                      <a:noFill/>
                    </a:lnL>
                    <a:lnR>
                      <a:noFill/>
                    </a:lnR>
                    <a:lnT>
                      <a:noFill/>
                    </a:lnT>
                    <a:lnB>
                      <a:noFill/>
                    </a:lnB>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2772227142"/>
                  </a:ext>
                </a:extLst>
              </a:tr>
              <a:tr h="190500">
                <a:tc>
                  <a:txBody>
                    <a:bodyPr/>
                    <a:lstStyle/>
                    <a:p>
                      <a:pPr algn="l" fontAlgn="b"/>
                      <a:endParaRPr lang="fr-FR"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fr-FR"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fr-FR"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fr-FR"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fr-FR"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fr-FR"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49189838"/>
                  </a:ext>
                </a:extLst>
              </a:tr>
              <a:tr h="190500">
                <a:tc>
                  <a:txBody>
                    <a:bodyPr/>
                    <a:lstStyle/>
                    <a:p>
                      <a:pPr algn="l" fontAlgn="b"/>
                      <a:r>
                        <a:rPr lang="fr-FR"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100" b="1" i="0" u="none" strike="noStrike">
                          <a:solidFill>
                            <a:srgbClr val="000000"/>
                          </a:solidFill>
                          <a:effectLst/>
                          <a:latin typeface="Calibri" panose="020F0502020204030204" pitchFamily="34" charset="0"/>
                        </a:rPr>
                        <a:t>2018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100" b="1" i="0" u="none" strike="noStrike">
                          <a:solidFill>
                            <a:srgbClr val="000000"/>
                          </a:solidFill>
                          <a:effectLst/>
                          <a:latin typeface="Calibri" panose="020F0502020204030204" pitchFamily="34" charset="0"/>
                        </a:rPr>
                        <a:t>2019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100" b="1" i="0" u="none" strike="noStrike">
                          <a:solidFill>
                            <a:srgbClr val="000000"/>
                          </a:solidFill>
                          <a:effectLst/>
                          <a:latin typeface="Calibri" panose="020F0502020204030204" pitchFamily="34" charset="0"/>
                        </a:rPr>
                        <a:t>2020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100" b="1" i="0" u="none" strike="noStrike">
                          <a:solidFill>
                            <a:srgbClr val="000000"/>
                          </a:solidFill>
                          <a:effectLst/>
                          <a:latin typeface="Calibri" panose="020F0502020204030204" pitchFamily="34" charset="0"/>
                        </a:rPr>
                        <a:t>2021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33010960"/>
                  </a:ext>
                </a:extLst>
              </a:tr>
              <a:tr h="190500">
                <a:tc>
                  <a:txBody>
                    <a:bodyPr/>
                    <a:lstStyle/>
                    <a:p>
                      <a:pPr algn="l" fontAlgn="b"/>
                      <a:r>
                        <a:rPr lang="fr-FR" sz="1100" b="0" i="0" u="none" strike="noStrike">
                          <a:solidFill>
                            <a:srgbClr val="000000"/>
                          </a:solidFill>
                          <a:effectLst/>
                          <a:latin typeface="Calibri" panose="020F0502020204030204" pitchFamily="34" charset="0"/>
                        </a:rPr>
                        <a:t>DA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Transport des personnes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801 811,24 €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1 083 834,08 €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265 704,38 €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370 965,03 €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33060665"/>
                  </a:ext>
                </a:extLst>
              </a:tr>
              <a:tr h="190500">
                <a:tc>
                  <a:txBody>
                    <a:bodyPr/>
                    <a:lstStyle/>
                    <a:p>
                      <a:pPr algn="l" fontAlgn="b"/>
                      <a:r>
                        <a:rPr lang="fr-FR" sz="1100" b="0" i="0" u="none" strike="noStrike">
                          <a:solidFill>
                            <a:srgbClr val="000000"/>
                          </a:solidFill>
                          <a:effectLst/>
                          <a:latin typeface="Calibri" panose="020F0502020204030204" pitchFamily="34" charset="0"/>
                        </a:rPr>
                        <a:t>DB</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Hébergement des personnes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282 830,74 €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476 558,64 €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118 609,35 €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217 536,50 €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3860347"/>
                  </a:ext>
                </a:extLst>
              </a:tr>
              <a:tr h="571500">
                <a:tc>
                  <a:txBody>
                    <a:bodyPr/>
                    <a:lstStyle/>
                    <a:p>
                      <a:pPr algn="l" fontAlgn="b"/>
                      <a:r>
                        <a:rPr lang="fr-FR" sz="1100" b="0" i="0" u="none" strike="noStrike">
                          <a:solidFill>
                            <a:srgbClr val="000000"/>
                          </a:solidFill>
                          <a:effectLst/>
                          <a:latin typeface="Calibri" panose="020F0502020204030204" pitchFamily="34" charset="0"/>
                        </a:rPr>
                        <a:t>DC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Services auxiliaires aux transports et à l'hébergemnt de personnes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3 422,15 €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989,17 €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167,42 €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546,35 €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1826295"/>
                  </a:ext>
                </a:extLst>
              </a:tr>
              <a:tr h="190500">
                <a:tc>
                  <a:txBody>
                    <a:bodyPr/>
                    <a:lstStyle/>
                    <a:p>
                      <a:pPr algn="l" fontAlgn="b"/>
                      <a:r>
                        <a:rPr lang="fr-FR"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1" i="0" u="none" strike="noStrike">
                          <a:solidFill>
                            <a:srgbClr val="000000"/>
                          </a:solidFill>
                          <a:effectLst/>
                          <a:latin typeface="Calibri" panose="020F0502020204030204" pitchFamily="34" charset="0"/>
                        </a:rPr>
                        <a:t>     1 088 064,13 €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1" i="0" u="none" strike="noStrike">
                          <a:solidFill>
                            <a:srgbClr val="000000"/>
                          </a:solidFill>
                          <a:effectLst/>
                          <a:latin typeface="Calibri" panose="020F0502020204030204" pitchFamily="34" charset="0"/>
                        </a:rPr>
                        <a:t>   1 561 381,89 €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1" i="0" u="none" strike="noStrike">
                          <a:solidFill>
                            <a:srgbClr val="000000"/>
                          </a:solidFill>
                          <a:effectLst/>
                          <a:latin typeface="Calibri" panose="020F0502020204030204" pitchFamily="34" charset="0"/>
                        </a:rPr>
                        <a:t>      384 481,15 €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1" i="0" u="none" strike="noStrike" dirty="0">
                          <a:solidFill>
                            <a:srgbClr val="000000"/>
                          </a:solidFill>
                          <a:effectLst/>
                          <a:latin typeface="Calibri" panose="020F0502020204030204" pitchFamily="34" charset="0"/>
                        </a:rPr>
                        <a:t>  589 047,88 €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16066312"/>
                  </a:ext>
                </a:extLst>
              </a:tr>
            </a:tbl>
          </a:graphicData>
        </a:graphic>
      </p:graphicFrame>
      <p:pic>
        <p:nvPicPr>
          <p:cNvPr id="5" name="Image 4"/>
          <p:cNvPicPr>
            <a:picLocks noChangeAspect="1"/>
          </p:cNvPicPr>
          <p:nvPr/>
        </p:nvPicPr>
        <p:blipFill>
          <a:blip r:embed="rId3"/>
          <a:stretch>
            <a:fillRect/>
          </a:stretch>
        </p:blipFill>
        <p:spPr>
          <a:xfrm>
            <a:off x="179512" y="3140968"/>
            <a:ext cx="4548010" cy="2859272"/>
          </a:xfrm>
          <a:prstGeom prst="rect">
            <a:avLst/>
          </a:prstGeom>
        </p:spPr>
      </p:pic>
      <p:pic>
        <p:nvPicPr>
          <p:cNvPr id="6" name="Image 5"/>
          <p:cNvPicPr>
            <a:picLocks noChangeAspect="1"/>
          </p:cNvPicPr>
          <p:nvPr/>
        </p:nvPicPr>
        <p:blipFill>
          <a:blip r:embed="rId4"/>
          <a:stretch>
            <a:fillRect/>
          </a:stretch>
        </p:blipFill>
        <p:spPr>
          <a:xfrm>
            <a:off x="4788024" y="3140968"/>
            <a:ext cx="4248472" cy="2859272"/>
          </a:xfrm>
          <a:prstGeom prst="rect">
            <a:avLst/>
          </a:prstGeom>
        </p:spPr>
      </p:pic>
    </p:spTree>
    <p:extLst>
      <p:ext uri="{BB962C8B-B14F-4D97-AF65-F5344CB8AC3E}">
        <p14:creationId xmlns:p14="http://schemas.microsoft.com/office/powerpoint/2010/main" val="202133761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5"/>
          <p:cNvSpPr txBox="1">
            <a:spLocks noChangeArrowheads="1"/>
          </p:cNvSpPr>
          <p:nvPr/>
        </p:nvSpPr>
        <p:spPr bwMode="auto">
          <a:xfrm>
            <a:off x="395288" y="260350"/>
            <a:ext cx="8280400" cy="396875"/>
          </a:xfrm>
          <a:prstGeom prst="rect">
            <a:avLst/>
          </a:prstGeom>
          <a:solidFill>
            <a:srgbClr val="DD402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FR" altLang="fr-FR"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ACHATS</a:t>
            </a:r>
            <a:endParaRPr lang="fr-FR" altLang="fr-FR"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3" name="Rectangle 2"/>
          <p:cNvSpPr/>
          <p:nvPr/>
        </p:nvSpPr>
        <p:spPr>
          <a:xfrm>
            <a:off x="395288" y="1772816"/>
            <a:ext cx="8280400" cy="954107"/>
          </a:xfrm>
          <a:prstGeom prst="rect">
            <a:avLst/>
          </a:prstGeom>
        </p:spPr>
        <p:txBody>
          <a:bodyPr wrap="square">
            <a:spAutoFit/>
          </a:bodyPr>
          <a:lstStyle/>
          <a:p>
            <a:endParaRPr lang="fr-FR" sz="1400" dirty="0">
              <a:latin typeface="Verdana" panose="020B0604030504040204" pitchFamily="34" charset="0"/>
              <a:ea typeface="Verdana" panose="020B0604030504040204" pitchFamily="34" charset="0"/>
              <a:cs typeface="Verdana" panose="020B0604030504040204" pitchFamily="34" charset="0"/>
            </a:endParaRPr>
          </a:p>
          <a:p>
            <a:endParaRPr lang="fr-FR" sz="1400" dirty="0" smtClean="0">
              <a:latin typeface="Verdana" panose="020B0604030504040204" pitchFamily="34" charset="0"/>
              <a:ea typeface="Verdana" panose="020B0604030504040204" pitchFamily="34" charset="0"/>
              <a:cs typeface="Verdana" panose="020B0604030504040204" pitchFamily="34" charset="0"/>
            </a:endParaRPr>
          </a:p>
          <a:p>
            <a:endParaRPr lang="fr-FR" sz="1400" dirty="0">
              <a:latin typeface="Verdana" panose="020B0604030504040204" pitchFamily="34" charset="0"/>
              <a:ea typeface="Verdana" panose="020B0604030504040204" pitchFamily="34" charset="0"/>
              <a:cs typeface="Verdana" panose="020B0604030504040204" pitchFamily="34" charset="0"/>
            </a:endParaRPr>
          </a:p>
          <a:p>
            <a:endParaRPr lang="fr-FR" sz="1400" dirty="0">
              <a:latin typeface="Verdana" panose="020B0604030504040204" pitchFamily="34" charset="0"/>
              <a:ea typeface="Verdana" panose="020B0604030504040204" pitchFamily="34" charset="0"/>
              <a:cs typeface="Verdana" panose="020B0604030504040204" pitchFamily="34" charset="0"/>
            </a:endParaRPr>
          </a:p>
        </p:txBody>
      </p:sp>
      <p:pic>
        <p:nvPicPr>
          <p:cNvPr id="2" name="Image 1"/>
          <p:cNvPicPr>
            <a:picLocks noChangeAspect="1"/>
          </p:cNvPicPr>
          <p:nvPr/>
        </p:nvPicPr>
        <p:blipFill>
          <a:blip r:embed="rId3"/>
          <a:stretch>
            <a:fillRect/>
          </a:stretch>
        </p:blipFill>
        <p:spPr>
          <a:xfrm>
            <a:off x="2285802" y="2002412"/>
            <a:ext cx="4572396" cy="2853175"/>
          </a:xfrm>
          <a:prstGeom prst="rect">
            <a:avLst/>
          </a:prstGeom>
        </p:spPr>
      </p:pic>
    </p:spTree>
    <p:extLst>
      <p:ext uri="{BB962C8B-B14F-4D97-AF65-F5344CB8AC3E}">
        <p14:creationId xmlns:p14="http://schemas.microsoft.com/office/powerpoint/2010/main" val="371379959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body" idx="1"/>
          </p:nvPr>
        </p:nvSpPr>
        <p:spPr>
          <a:xfrm>
            <a:off x="395288" y="836613"/>
            <a:ext cx="8229600" cy="4670425"/>
          </a:xfrm>
        </p:spPr>
        <p:txBody>
          <a:bodyPr/>
          <a:lstStyle/>
          <a:p>
            <a:pPr marL="0" eaLnBrk="1" hangingPunct="1">
              <a:lnSpc>
                <a:spcPct val="150000"/>
              </a:lnSpc>
              <a:spcBef>
                <a:spcPts val="0"/>
              </a:spcBef>
              <a:spcAft>
                <a:spcPts val="0"/>
              </a:spcAft>
              <a:buFontTx/>
              <a:buNone/>
              <a:defRPr/>
            </a:pPr>
            <a:r>
              <a:rPr lang="fr-FR" altLang="fr-FR" sz="1400" b="1" dirty="0" smtClean="0">
                <a:latin typeface="Verdana" panose="020B0604030504040204" pitchFamily="34" charset="0"/>
                <a:ea typeface="Verdana" panose="020B0604030504040204" pitchFamily="34" charset="0"/>
                <a:cs typeface="Verdana" panose="020B0604030504040204" pitchFamily="34" charset="0"/>
              </a:rPr>
              <a:t/>
            </a:r>
            <a:br>
              <a:rPr lang="fr-FR" altLang="fr-FR" sz="1400" b="1" dirty="0" smtClean="0">
                <a:latin typeface="Verdana" panose="020B0604030504040204" pitchFamily="34" charset="0"/>
                <a:ea typeface="Verdana" panose="020B0604030504040204" pitchFamily="34" charset="0"/>
                <a:cs typeface="Verdana" panose="020B0604030504040204" pitchFamily="34" charset="0"/>
              </a:rPr>
            </a:br>
            <a:r>
              <a:rPr lang="fr-FR" altLang="fr-FR" sz="1400" dirty="0" smtClean="0">
                <a:latin typeface="Verdana" panose="020B0604030504040204" pitchFamily="34" charset="0"/>
                <a:ea typeface="Verdana" panose="020B0604030504040204" pitchFamily="34" charset="0"/>
                <a:cs typeface="Verdana" panose="020B0604030504040204" pitchFamily="34" charset="0"/>
              </a:rPr>
              <a:t/>
            </a:r>
            <a:br>
              <a:rPr lang="fr-FR" altLang="fr-FR" sz="1400" dirty="0" smtClean="0">
                <a:latin typeface="Verdana" panose="020B0604030504040204" pitchFamily="34" charset="0"/>
                <a:ea typeface="Verdana" panose="020B0604030504040204" pitchFamily="34" charset="0"/>
                <a:cs typeface="Verdana" panose="020B0604030504040204" pitchFamily="34" charset="0"/>
              </a:rPr>
            </a:br>
            <a:r>
              <a:rPr lang="fr-FR" altLang="fr-FR" sz="1400" dirty="0" smtClean="0">
                <a:latin typeface="Verdana" panose="020B0604030504040204" pitchFamily="34" charset="0"/>
                <a:ea typeface="Verdana" panose="020B0604030504040204" pitchFamily="34" charset="0"/>
                <a:cs typeface="Verdana" panose="020B0604030504040204" pitchFamily="34" charset="0"/>
              </a:rPr>
              <a:t/>
            </a:r>
            <a:br>
              <a:rPr lang="fr-FR" altLang="fr-FR" sz="1400" dirty="0" smtClean="0">
                <a:latin typeface="Verdana" panose="020B0604030504040204" pitchFamily="34" charset="0"/>
                <a:ea typeface="Verdana" panose="020B0604030504040204" pitchFamily="34" charset="0"/>
                <a:cs typeface="Verdana" panose="020B0604030504040204" pitchFamily="34" charset="0"/>
              </a:rPr>
            </a:br>
            <a:endParaRPr lang="fr-FR" altLang="fr-FR" sz="1400" dirty="0" smtClean="0">
              <a:latin typeface="Verdana" panose="020B0604030504040204" pitchFamily="34" charset="0"/>
              <a:ea typeface="Verdana" panose="020B0604030504040204" pitchFamily="34" charset="0"/>
              <a:cs typeface="Verdana" panose="020B0604030504040204" pitchFamily="34" charset="0"/>
            </a:endParaRPr>
          </a:p>
          <a:p>
            <a:pPr marL="0" eaLnBrk="1" hangingPunct="1">
              <a:lnSpc>
                <a:spcPct val="150000"/>
              </a:lnSpc>
              <a:spcBef>
                <a:spcPts val="500"/>
              </a:spcBef>
              <a:spcAft>
                <a:spcPts val="0"/>
              </a:spcAft>
              <a:buFontTx/>
              <a:buNone/>
              <a:defRPr/>
            </a:pPr>
            <a:endParaRPr lang="fr-FR" altLang="fr-FR" sz="140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6147" name="Text Box 5"/>
          <p:cNvSpPr txBox="1">
            <a:spLocks noChangeArrowheads="1"/>
          </p:cNvSpPr>
          <p:nvPr/>
        </p:nvSpPr>
        <p:spPr bwMode="auto">
          <a:xfrm>
            <a:off x="395288" y="260350"/>
            <a:ext cx="8280400" cy="396875"/>
          </a:xfrm>
          <a:prstGeom prst="rect">
            <a:avLst/>
          </a:prstGeom>
          <a:solidFill>
            <a:srgbClr val="DD402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FR" altLang="fr-FR"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ACHATS</a:t>
            </a:r>
            <a:endParaRPr lang="fr-FR" altLang="fr-FR"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3" name="Rectangle 2"/>
          <p:cNvSpPr/>
          <p:nvPr/>
        </p:nvSpPr>
        <p:spPr>
          <a:xfrm>
            <a:off x="344488" y="1196752"/>
            <a:ext cx="8280400" cy="1200329"/>
          </a:xfrm>
          <a:prstGeom prst="rect">
            <a:avLst/>
          </a:prstGeom>
          <a:solidFill>
            <a:schemeClr val="accent5"/>
          </a:solidFill>
        </p:spPr>
        <p:txBody>
          <a:bodyPr wrap="square">
            <a:spAutoFit/>
          </a:bodyPr>
          <a:lstStyle/>
          <a:p>
            <a:r>
              <a:rPr lang="fr-FR" sz="1600" b="1" dirty="0" smtClean="0">
                <a:solidFill>
                  <a:srgbClr val="DD4026"/>
                </a:solidFill>
                <a:latin typeface="Verdana" panose="020B0604030504040204" pitchFamily="34" charset="0"/>
                <a:ea typeface="Verdana" panose="020B0604030504040204" pitchFamily="34" charset="0"/>
                <a:cs typeface="Verdana" panose="020B0604030504040204" pitchFamily="34" charset="0"/>
              </a:rPr>
              <a:t>Famille D</a:t>
            </a:r>
            <a:endParaRPr lang="fr-FR" sz="1600" b="1" dirty="0">
              <a:solidFill>
                <a:srgbClr val="DD4026"/>
              </a:solidFill>
              <a:latin typeface="Verdana" panose="020B0604030504040204" pitchFamily="34" charset="0"/>
              <a:ea typeface="Verdana" panose="020B0604030504040204" pitchFamily="34" charset="0"/>
              <a:cs typeface="Verdana" panose="020B0604030504040204" pitchFamily="34" charset="0"/>
            </a:endParaRPr>
          </a:p>
          <a:p>
            <a:pPr algn="just"/>
            <a:r>
              <a:rPr lang="fr-FR" sz="1400" dirty="0" smtClean="0">
                <a:latin typeface="Verdana" panose="020B0604030504040204" pitchFamily="34" charset="0"/>
                <a:ea typeface="Verdana" panose="020B0604030504040204" pitchFamily="34" charset="0"/>
                <a:cs typeface="Verdana" panose="020B0604030504040204" pitchFamily="34" charset="0"/>
              </a:rPr>
              <a:t> </a:t>
            </a:r>
          </a:p>
          <a:p>
            <a:pPr marL="285750" indent="-285750" algn="just">
              <a:buFontTx/>
              <a:buChar char="-"/>
            </a:pPr>
            <a:r>
              <a:rPr lang="fr-FR" sz="1400" dirty="0" smtClean="0">
                <a:latin typeface="Verdana" panose="020B0604030504040204" pitchFamily="34" charset="0"/>
                <a:ea typeface="Verdana" panose="020B0604030504040204" pitchFamily="34" charset="0"/>
                <a:cs typeface="Verdana" panose="020B0604030504040204" pitchFamily="34" charset="0"/>
              </a:rPr>
              <a:t>Reprise progressive des dépenses sur les sous-familles DA (transport des personnes / + 40% par rapport à 2020) et DB (hébergement / +83% par rapport à 2020) après un effondrement en 2020 en raison de la crise sanitaire</a:t>
            </a:r>
          </a:p>
        </p:txBody>
      </p:sp>
      <p:pic>
        <p:nvPicPr>
          <p:cNvPr id="6" name="Image 5" descr="C:\Users\pgouyer\Desktop\univlyon2-logo-officiel201806.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6296" y="5686426"/>
            <a:ext cx="1576070" cy="885825"/>
          </a:xfrm>
          <a:prstGeom prst="rect">
            <a:avLst/>
          </a:prstGeom>
          <a:noFill/>
          <a:ln>
            <a:noFill/>
          </a:ln>
        </p:spPr>
      </p:pic>
    </p:spTree>
    <p:extLst>
      <p:ext uri="{BB962C8B-B14F-4D97-AF65-F5344CB8AC3E}">
        <p14:creationId xmlns:p14="http://schemas.microsoft.com/office/powerpoint/2010/main" val="4645808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body" idx="1"/>
          </p:nvPr>
        </p:nvSpPr>
        <p:spPr>
          <a:xfrm>
            <a:off x="395288" y="836613"/>
            <a:ext cx="8229600" cy="4670425"/>
          </a:xfrm>
        </p:spPr>
        <p:txBody>
          <a:bodyPr/>
          <a:lstStyle/>
          <a:p>
            <a:pPr marL="0" eaLnBrk="1" hangingPunct="1">
              <a:lnSpc>
                <a:spcPct val="150000"/>
              </a:lnSpc>
              <a:spcBef>
                <a:spcPts val="0"/>
              </a:spcBef>
              <a:spcAft>
                <a:spcPts val="0"/>
              </a:spcAft>
              <a:buFontTx/>
              <a:buNone/>
              <a:defRPr/>
            </a:pPr>
            <a:r>
              <a:rPr lang="fr-FR" altLang="fr-FR" sz="1600" b="1" dirty="0" smtClean="0">
                <a:solidFill>
                  <a:srgbClr val="DD4026"/>
                </a:solidFill>
                <a:latin typeface="Verdana" panose="020B0604030504040204" pitchFamily="34" charset="0"/>
                <a:ea typeface="Verdana" panose="020B0604030504040204" pitchFamily="34" charset="0"/>
                <a:cs typeface="Verdana" panose="020B0604030504040204" pitchFamily="34" charset="0"/>
              </a:rPr>
              <a:t>La part des achats dans le budget de l’Université</a:t>
            </a:r>
            <a:r>
              <a:rPr lang="fr-FR" altLang="fr-FR" sz="1400" b="1" dirty="0" smtClean="0">
                <a:latin typeface="Verdana" panose="020B0604030504040204" pitchFamily="34" charset="0"/>
                <a:ea typeface="Verdana" panose="020B0604030504040204" pitchFamily="34" charset="0"/>
                <a:cs typeface="Verdana" panose="020B0604030504040204" pitchFamily="34" charset="0"/>
              </a:rPr>
              <a:t/>
            </a:r>
            <a:br>
              <a:rPr lang="fr-FR" altLang="fr-FR" sz="1400" b="1" dirty="0" smtClean="0">
                <a:latin typeface="Verdana" panose="020B0604030504040204" pitchFamily="34" charset="0"/>
                <a:ea typeface="Verdana" panose="020B0604030504040204" pitchFamily="34" charset="0"/>
                <a:cs typeface="Verdana" panose="020B0604030504040204" pitchFamily="34" charset="0"/>
              </a:rPr>
            </a:br>
            <a:r>
              <a:rPr lang="fr-FR" altLang="fr-FR" sz="1400" dirty="0" smtClean="0">
                <a:latin typeface="Verdana" panose="020B0604030504040204" pitchFamily="34" charset="0"/>
                <a:ea typeface="Verdana" panose="020B0604030504040204" pitchFamily="34" charset="0"/>
                <a:cs typeface="Verdana" panose="020B0604030504040204" pitchFamily="34" charset="0"/>
              </a:rPr>
              <a:t/>
            </a:r>
            <a:br>
              <a:rPr lang="fr-FR" altLang="fr-FR" sz="1400" dirty="0" smtClean="0">
                <a:latin typeface="Verdana" panose="020B0604030504040204" pitchFamily="34" charset="0"/>
                <a:ea typeface="Verdana" panose="020B0604030504040204" pitchFamily="34" charset="0"/>
                <a:cs typeface="Verdana" panose="020B0604030504040204" pitchFamily="34" charset="0"/>
              </a:rPr>
            </a:br>
            <a:r>
              <a:rPr lang="fr-FR" altLang="fr-FR" sz="1400" dirty="0" smtClean="0">
                <a:latin typeface="Verdana" panose="020B0604030504040204" pitchFamily="34" charset="0"/>
                <a:ea typeface="Verdana" panose="020B0604030504040204" pitchFamily="34" charset="0"/>
                <a:cs typeface="Verdana" panose="020B0604030504040204" pitchFamily="34" charset="0"/>
              </a:rPr>
              <a:t/>
            </a:r>
            <a:br>
              <a:rPr lang="fr-FR" altLang="fr-FR" sz="1400" dirty="0" smtClean="0">
                <a:latin typeface="Verdana" panose="020B0604030504040204" pitchFamily="34" charset="0"/>
                <a:ea typeface="Verdana" panose="020B0604030504040204" pitchFamily="34" charset="0"/>
                <a:cs typeface="Verdana" panose="020B0604030504040204" pitchFamily="34" charset="0"/>
              </a:rPr>
            </a:br>
            <a:endParaRPr lang="fr-FR" altLang="fr-FR" sz="1400" dirty="0" smtClean="0">
              <a:latin typeface="Verdana" panose="020B0604030504040204" pitchFamily="34" charset="0"/>
              <a:ea typeface="Verdana" panose="020B0604030504040204" pitchFamily="34" charset="0"/>
              <a:cs typeface="Verdana" panose="020B0604030504040204" pitchFamily="34" charset="0"/>
            </a:endParaRPr>
          </a:p>
          <a:p>
            <a:pPr marL="0" eaLnBrk="1" hangingPunct="1">
              <a:lnSpc>
                <a:spcPct val="150000"/>
              </a:lnSpc>
              <a:spcBef>
                <a:spcPts val="500"/>
              </a:spcBef>
              <a:spcAft>
                <a:spcPts val="0"/>
              </a:spcAft>
              <a:buFontTx/>
              <a:buNone/>
              <a:defRPr/>
            </a:pPr>
            <a:endParaRPr lang="fr-FR" altLang="fr-FR" sz="140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6147" name="Text Box 5"/>
          <p:cNvSpPr txBox="1">
            <a:spLocks noChangeArrowheads="1"/>
          </p:cNvSpPr>
          <p:nvPr/>
        </p:nvSpPr>
        <p:spPr bwMode="auto">
          <a:xfrm>
            <a:off x="395288" y="260350"/>
            <a:ext cx="8280400" cy="396875"/>
          </a:xfrm>
          <a:prstGeom prst="rect">
            <a:avLst/>
          </a:prstGeom>
          <a:solidFill>
            <a:srgbClr val="DD402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FR" altLang="fr-FR"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ACHATS</a:t>
            </a:r>
            <a:endParaRPr lang="fr-FR" altLang="fr-FR"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 5" descr="C:\Users\pgouyer\Desktop\univlyon2-logo-officiel201806.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6296" y="5686426"/>
            <a:ext cx="1576070" cy="885825"/>
          </a:xfrm>
          <a:prstGeom prst="rect">
            <a:avLst/>
          </a:prstGeom>
          <a:noFill/>
          <a:ln>
            <a:noFill/>
          </a:ln>
        </p:spPr>
      </p:pic>
      <p:sp>
        <p:nvSpPr>
          <p:cNvPr id="4" name="ZoneTexte 3"/>
          <p:cNvSpPr txBox="1"/>
          <p:nvPr/>
        </p:nvSpPr>
        <p:spPr>
          <a:xfrm>
            <a:off x="467544" y="1334115"/>
            <a:ext cx="3291286" cy="276999"/>
          </a:xfrm>
          <a:prstGeom prst="rect">
            <a:avLst/>
          </a:prstGeom>
          <a:noFill/>
        </p:spPr>
        <p:txBody>
          <a:bodyPr wrap="none" rtlCol="0">
            <a:spAutoFit/>
          </a:bodyPr>
          <a:lstStyle/>
          <a:p>
            <a:r>
              <a:rPr lang="fr-FR" sz="1200" i="1" dirty="0" smtClean="0"/>
              <a:t>Source : Compte financier en droits constatés</a:t>
            </a:r>
            <a:endParaRPr lang="fr-FR" sz="1200" i="1" dirty="0"/>
          </a:p>
        </p:txBody>
      </p:sp>
      <p:pic>
        <p:nvPicPr>
          <p:cNvPr id="7" name="Image 6"/>
          <p:cNvPicPr>
            <a:picLocks noChangeAspect="1"/>
          </p:cNvPicPr>
          <p:nvPr/>
        </p:nvPicPr>
        <p:blipFill>
          <a:blip r:embed="rId4"/>
          <a:stretch>
            <a:fillRect/>
          </a:stretch>
        </p:blipFill>
        <p:spPr>
          <a:xfrm>
            <a:off x="118943" y="4005063"/>
            <a:ext cx="4031060" cy="1297983"/>
          </a:xfrm>
          <a:prstGeom prst="rect">
            <a:avLst/>
          </a:prstGeom>
        </p:spPr>
      </p:pic>
      <p:pic>
        <p:nvPicPr>
          <p:cNvPr id="8" name="Image 7"/>
          <p:cNvPicPr>
            <a:picLocks noChangeAspect="1"/>
          </p:cNvPicPr>
          <p:nvPr/>
        </p:nvPicPr>
        <p:blipFill>
          <a:blip r:embed="rId5"/>
          <a:stretch>
            <a:fillRect/>
          </a:stretch>
        </p:blipFill>
        <p:spPr>
          <a:xfrm>
            <a:off x="4322740" y="3053348"/>
            <a:ext cx="4578493" cy="2749534"/>
          </a:xfrm>
          <a:prstGeom prst="rect">
            <a:avLst/>
          </a:prstGeom>
        </p:spPr>
      </p:pic>
      <p:graphicFrame>
        <p:nvGraphicFramePr>
          <p:cNvPr id="2" name="Tableau 1"/>
          <p:cNvGraphicFramePr>
            <a:graphicFrameLocks noGrp="1"/>
          </p:cNvGraphicFramePr>
          <p:nvPr>
            <p:extLst>
              <p:ext uri="{D42A27DB-BD31-4B8C-83A1-F6EECF244321}">
                <p14:modId xmlns:p14="http://schemas.microsoft.com/office/powerpoint/2010/main" val="3975846241"/>
              </p:ext>
            </p:extLst>
          </p:nvPr>
        </p:nvGraphicFramePr>
        <p:xfrm>
          <a:off x="467544" y="1611114"/>
          <a:ext cx="7793594" cy="1333500"/>
        </p:xfrm>
        <a:graphic>
          <a:graphicData uri="http://schemas.openxmlformats.org/drawingml/2006/table">
            <a:tbl>
              <a:tblPr/>
              <a:tblGrid>
                <a:gridCol w="1265711">
                  <a:extLst>
                    <a:ext uri="{9D8B030D-6E8A-4147-A177-3AD203B41FA5}">
                      <a16:colId xmlns:a16="http://schemas.microsoft.com/office/drawing/2014/main" val="3717664254"/>
                    </a:ext>
                  </a:extLst>
                </a:gridCol>
                <a:gridCol w="1146117">
                  <a:extLst>
                    <a:ext uri="{9D8B030D-6E8A-4147-A177-3AD203B41FA5}">
                      <a16:colId xmlns:a16="http://schemas.microsoft.com/office/drawing/2014/main" val="3698961843"/>
                    </a:ext>
                  </a:extLst>
                </a:gridCol>
                <a:gridCol w="1146117">
                  <a:extLst>
                    <a:ext uri="{9D8B030D-6E8A-4147-A177-3AD203B41FA5}">
                      <a16:colId xmlns:a16="http://schemas.microsoft.com/office/drawing/2014/main" val="632086209"/>
                    </a:ext>
                  </a:extLst>
                </a:gridCol>
                <a:gridCol w="1146117">
                  <a:extLst>
                    <a:ext uri="{9D8B030D-6E8A-4147-A177-3AD203B41FA5}">
                      <a16:colId xmlns:a16="http://schemas.microsoft.com/office/drawing/2014/main" val="1583382296"/>
                    </a:ext>
                  </a:extLst>
                </a:gridCol>
                <a:gridCol w="1146117">
                  <a:extLst>
                    <a:ext uri="{9D8B030D-6E8A-4147-A177-3AD203B41FA5}">
                      <a16:colId xmlns:a16="http://schemas.microsoft.com/office/drawing/2014/main" val="979353152"/>
                    </a:ext>
                  </a:extLst>
                </a:gridCol>
                <a:gridCol w="1146117">
                  <a:extLst>
                    <a:ext uri="{9D8B030D-6E8A-4147-A177-3AD203B41FA5}">
                      <a16:colId xmlns:a16="http://schemas.microsoft.com/office/drawing/2014/main" val="1130604576"/>
                    </a:ext>
                  </a:extLst>
                </a:gridCol>
                <a:gridCol w="797298">
                  <a:extLst>
                    <a:ext uri="{9D8B030D-6E8A-4147-A177-3AD203B41FA5}">
                      <a16:colId xmlns:a16="http://schemas.microsoft.com/office/drawing/2014/main" val="3888041702"/>
                    </a:ext>
                  </a:extLst>
                </a:gridCol>
              </a:tblGrid>
              <a:tr h="571500">
                <a:tc>
                  <a:txBody>
                    <a:bodyPr/>
                    <a:lstStyle/>
                    <a:p>
                      <a:pPr algn="ctr" fontAlgn="ctr"/>
                      <a:r>
                        <a:rPr lang="fr-FR" sz="1100" b="1"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100" b="1" i="0" u="none" strike="noStrike">
                          <a:solidFill>
                            <a:srgbClr val="000000"/>
                          </a:solidFill>
                          <a:effectLst/>
                          <a:latin typeface="Calibri" panose="020F0502020204030204" pitchFamily="34" charset="0"/>
                        </a:rPr>
                        <a:t>2017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fr-FR" sz="1100" b="1" i="0" u="none" strike="noStrike">
                          <a:solidFill>
                            <a:srgbClr val="000000"/>
                          </a:solidFill>
                          <a:effectLst/>
                          <a:latin typeface="Calibri" panose="020F0502020204030204" pitchFamily="34" charset="0"/>
                        </a:rPr>
                        <a:t>2018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fr-FR" sz="1100" b="1" i="0" u="none" strike="noStrike">
                          <a:solidFill>
                            <a:srgbClr val="000000"/>
                          </a:solidFill>
                          <a:effectLst/>
                          <a:latin typeface="Calibri" panose="020F0502020204030204" pitchFamily="34" charset="0"/>
                        </a:rPr>
                        <a:t/>
                      </a:r>
                      <a:br>
                        <a:rPr lang="fr-FR" sz="1100" b="1" i="0" u="none" strike="noStrike">
                          <a:solidFill>
                            <a:srgbClr val="000000"/>
                          </a:solidFill>
                          <a:effectLst/>
                          <a:latin typeface="Calibri" panose="020F0502020204030204" pitchFamily="34" charset="0"/>
                        </a:rPr>
                      </a:br>
                      <a:r>
                        <a:rPr lang="fr-FR" sz="1100" b="1" i="0" u="none" strike="noStrike">
                          <a:solidFill>
                            <a:srgbClr val="000000"/>
                          </a:solidFill>
                          <a:effectLst/>
                          <a:latin typeface="Calibri" panose="020F0502020204030204" pitchFamily="34" charset="0"/>
                        </a:rPr>
                        <a:t>2019</a:t>
                      </a:r>
                      <a:br>
                        <a:rPr lang="fr-FR" sz="1100" b="1" i="0" u="none" strike="noStrike">
                          <a:solidFill>
                            <a:srgbClr val="000000"/>
                          </a:solidFill>
                          <a:effectLst/>
                          <a:latin typeface="Calibri" panose="020F0502020204030204" pitchFamily="34" charset="0"/>
                        </a:rPr>
                      </a:br>
                      <a:endParaRPr lang="fr-FR" sz="1100" b="1"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fr-FR" sz="1100" b="1" i="0" u="none" strike="noStrike">
                          <a:solidFill>
                            <a:srgbClr val="000000"/>
                          </a:solidFill>
                          <a:effectLst/>
                          <a:latin typeface="Calibri" panose="020F0502020204030204" pitchFamily="34" charset="0"/>
                        </a:rPr>
                        <a:t/>
                      </a:r>
                      <a:br>
                        <a:rPr lang="fr-FR" sz="1100" b="1" i="0" u="none" strike="noStrike">
                          <a:solidFill>
                            <a:srgbClr val="000000"/>
                          </a:solidFill>
                          <a:effectLst/>
                          <a:latin typeface="Calibri" panose="020F0502020204030204" pitchFamily="34" charset="0"/>
                        </a:rPr>
                      </a:br>
                      <a:r>
                        <a:rPr lang="fr-FR" sz="1100" b="1" i="0" u="none" strike="noStrike">
                          <a:solidFill>
                            <a:srgbClr val="000000"/>
                          </a:solidFill>
                          <a:effectLst/>
                          <a:latin typeface="Calibri" panose="020F0502020204030204" pitchFamily="34" charset="0"/>
                        </a:rPr>
                        <a:t>2020</a:t>
                      </a:r>
                      <a:br>
                        <a:rPr lang="fr-FR" sz="1100" b="1" i="0" u="none" strike="noStrike">
                          <a:solidFill>
                            <a:srgbClr val="000000"/>
                          </a:solidFill>
                          <a:effectLst/>
                          <a:latin typeface="Calibri" panose="020F0502020204030204" pitchFamily="34" charset="0"/>
                        </a:rPr>
                      </a:br>
                      <a:endParaRPr lang="fr-FR" sz="1100" b="1"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fr-FR" sz="1100" b="1" i="0" u="none" strike="noStrike">
                          <a:solidFill>
                            <a:srgbClr val="000000"/>
                          </a:solidFill>
                          <a:effectLst/>
                          <a:latin typeface="Calibri" panose="020F0502020204030204" pitchFamily="34" charset="0"/>
                        </a:rPr>
                        <a:t>2021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fr-FR" sz="1100" b="1" i="0" u="none" strike="noStrike">
                          <a:solidFill>
                            <a:srgbClr val="000000"/>
                          </a:solidFill>
                          <a:effectLst/>
                          <a:latin typeface="Calibri" panose="020F0502020204030204" pitchFamily="34" charset="0"/>
                        </a:rPr>
                        <a:t>Evolution </a:t>
                      </a:r>
                      <a:br>
                        <a:rPr lang="fr-FR" sz="1100" b="1" i="0" u="none" strike="noStrike">
                          <a:solidFill>
                            <a:srgbClr val="000000"/>
                          </a:solidFill>
                          <a:effectLst/>
                          <a:latin typeface="Calibri" panose="020F0502020204030204" pitchFamily="34" charset="0"/>
                        </a:rPr>
                      </a:br>
                      <a:r>
                        <a:rPr lang="fr-FR" sz="1100" b="1" i="0" u="none" strike="noStrike">
                          <a:solidFill>
                            <a:srgbClr val="000000"/>
                          </a:solidFill>
                          <a:effectLst/>
                          <a:latin typeface="Calibri" panose="020F0502020204030204" pitchFamily="34" charset="0"/>
                        </a:rPr>
                        <a:t>2020/2021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2367079383"/>
                  </a:ext>
                </a:extLst>
              </a:tr>
              <a:tr h="190500">
                <a:tc>
                  <a:txBody>
                    <a:bodyPr/>
                    <a:lstStyle/>
                    <a:p>
                      <a:pPr algn="l" fontAlgn="b"/>
                      <a:r>
                        <a:rPr lang="fr-FR" sz="1100" b="1" i="0" u="none" strike="noStrike">
                          <a:solidFill>
                            <a:srgbClr val="000000"/>
                          </a:solidFill>
                          <a:effectLst/>
                          <a:latin typeface="Calibri" panose="020F0502020204030204" pitchFamily="34" charset="0"/>
                        </a:rPr>
                        <a:t>Masse salariale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111 378 285,00 €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112 588 046,00 €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116 490 927,00 €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119 059 461,00 €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123 050 172,00 €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panose="020F0502020204030204" pitchFamily="34" charset="0"/>
                        </a:rPr>
                        <a:t>3,35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0235445"/>
                  </a:ext>
                </a:extLst>
              </a:tr>
              <a:tr h="190500">
                <a:tc>
                  <a:txBody>
                    <a:bodyPr/>
                    <a:lstStyle/>
                    <a:p>
                      <a:pPr algn="l" fontAlgn="b"/>
                      <a:r>
                        <a:rPr lang="fr-FR" sz="1100" b="1" i="0" u="none" strike="noStrike">
                          <a:solidFill>
                            <a:srgbClr val="000000"/>
                          </a:solidFill>
                          <a:effectLst/>
                          <a:latin typeface="Calibri" panose="020F0502020204030204" pitchFamily="34" charset="0"/>
                        </a:rPr>
                        <a:t>Fonctionnement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20 587 095,00 €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23 279 340,00 €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27 149 416,00 €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26 954 743,00 €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28 078 168,00 €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panose="020F0502020204030204" pitchFamily="34" charset="0"/>
                        </a:rPr>
                        <a:t>4,17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2078492"/>
                  </a:ext>
                </a:extLst>
              </a:tr>
              <a:tr h="190500">
                <a:tc>
                  <a:txBody>
                    <a:bodyPr/>
                    <a:lstStyle/>
                    <a:p>
                      <a:pPr algn="l" fontAlgn="b"/>
                      <a:r>
                        <a:rPr lang="fr-FR" sz="1100" b="1" i="0" u="none" strike="noStrike">
                          <a:solidFill>
                            <a:srgbClr val="000000"/>
                          </a:solidFill>
                          <a:effectLst/>
                          <a:latin typeface="Calibri" panose="020F0502020204030204" pitchFamily="34" charset="0"/>
                        </a:rPr>
                        <a:t>Investissement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7 609 638,00 €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3 590 405,00 €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12 936 722,00 €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9 798 927,00 €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8 202 838,00 €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panose="020F0502020204030204" pitchFamily="34" charset="0"/>
                        </a:rPr>
                        <a:t>-16,29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7254691"/>
                  </a:ext>
                </a:extLst>
              </a:tr>
              <a:tr h="190500">
                <a:tc>
                  <a:txBody>
                    <a:bodyPr/>
                    <a:lstStyle/>
                    <a:p>
                      <a:pPr algn="l" fontAlgn="b"/>
                      <a:r>
                        <a:rPr lang="fr-FR" sz="1100" b="1" i="0" u="none" strike="noStrike">
                          <a:solidFill>
                            <a:srgbClr val="000000"/>
                          </a:solidFill>
                          <a:effectLst/>
                          <a:latin typeface="Calibri" panose="020F0502020204030204" pitchFamily="34" charset="0"/>
                        </a:rPr>
                        <a:t>Total des dépenses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139 575 018,00 €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139 457 791,00 €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156 577 065,00 €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155 813 131,00 €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159 331 178,00 €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dirty="0">
                          <a:solidFill>
                            <a:srgbClr val="000000"/>
                          </a:solidFill>
                          <a:effectLst/>
                          <a:latin typeface="Calibri" panose="020F0502020204030204" pitchFamily="34" charset="0"/>
                        </a:rPr>
                        <a:t>2,26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19185673"/>
                  </a:ext>
                </a:extLst>
              </a:tr>
            </a:tbl>
          </a:graphicData>
        </a:graphic>
      </p:graphicFrame>
    </p:spTree>
    <p:extLst>
      <p:ext uri="{BB962C8B-B14F-4D97-AF65-F5344CB8AC3E}">
        <p14:creationId xmlns:p14="http://schemas.microsoft.com/office/powerpoint/2010/main" val="325960093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body" idx="1"/>
          </p:nvPr>
        </p:nvSpPr>
        <p:spPr>
          <a:xfrm>
            <a:off x="395288" y="836613"/>
            <a:ext cx="8229600" cy="4670425"/>
          </a:xfrm>
        </p:spPr>
        <p:txBody>
          <a:bodyPr/>
          <a:lstStyle/>
          <a:p>
            <a:pPr marL="0" eaLnBrk="0" hangingPunct="0">
              <a:lnSpc>
                <a:spcPct val="150000"/>
              </a:lnSpc>
              <a:spcBef>
                <a:spcPct val="0"/>
              </a:spcBef>
              <a:buFontTx/>
              <a:buNone/>
              <a:defRPr/>
            </a:pPr>
            <a:r>
              <a:rPr lang="fr-FR" altLang="fr-FR" sz="1400" b="1" kern="1200" dirty="0" smtClean="0">
                <a:solidFill>
                  <a:srgbClr val="DD4026"/>
                </a:solidFill>
                <a:latin typeface="Verdana" panose="020B0604030504040204" pitchFamily="34" charset="0"/>
                <a:ea typeface="Verdana" panose="020B0604030504040204" pitchFamily="34" charset="0"/>
                <a:cs typeface="Verdana" panose="020B0604030504040204" pitchFamily="34" charset="0"/>
              </a:rPr>
              <a:t>Evolution des dépenses famille E de 2017 à 2021</a:t>
            </a:r>
            <a:endParaRPr lang="fr-FR" altLang="fr-FR" sz="1400" b="1" kern="1200" dirty="0">
              <a:solidFill>
                <a:srgbClr val="DD4026"/>
              </a:solidFill>
              <a:latin typeface="Verdana" panose="020B0604030504040204" pitchFamily="34" charset="0"/>
              <a:ea typeface="Verdana" panose="020B0604030504040204" pitchFamily="34" charset="0"/>
              <a:cs typeface="Verdana" panose="020B0604030504040204" pitchFamily="34" charset="0"/>
            </a:endParaRPr>
          </a:p>
        </p:txBody>
      </p:sp>
      <p:sp>
        <p:nvSpPr>
          <p:cNvPr id="6147" name="Text Box 5"/>
          <p:cNvSpPr txBox="1">
            <a:spLocks noChangeArrowheads="1"/>
          </p:cNvSpPr>
          <p:nvPr/>
        </p:nvSpPr>
        <p:spPr bwMode="auto">
          <a:xfrm>
            <a:off x="395288" y="260350"/>
            <a:ext cx="8280400" cy="396875"/>
          </a:xfrm>
          <a:prstGeom prst="rect">
            <a:avLst/>
          </a:prstGeom>
          <a:solidFill>
            <a:srgbClr val="DD402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FR" altLang="fr-FR"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ACHATS</a:t>
            </a:r>
            <a:endParaRPr lang="fr-FR" altLang="fr-FR"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3" name="Rectangle 2"/>
          <p:cNvSpPr/>
          <p:nvPr/>
        </p:nvSpPr>
        <p:spPr>
          <a:xfrm>
            <a:off x="395288" y="1772816"/>
            <a:ext cx="8280400" cy="954107"/>
          </a:xfrm>
          <a:prstGeom prst="rect">
            <a:avLst/>
          </a:prstGeom>
        </p:spPr>
        <p:txBody>
          <a:bodyPr wrap="square">
            <a:spAutoFit/>
          </a:bodyPr>
          <a:lstStyle/>
          <a:p>
            <a:endParaRPr lang="fr-FR" sz="1400" dirty="0">
              <a:latin typeface="Verdana" panose="020B0604030504040204" pitchFamily="34" charset="0"/>
              <a:ea typeface="Verdana" panose="020B0604030504040204" pitchFamily="34" charset="0"/>
              <a:cs typeface="Verdana" panose="020B0604030504040204" pitchFamily="34" charset="0"/>
            </a:endParaRPr>
          </a:p>
          <a:p>
            <a:endParaRPr lang="fr-FR" sz="1400" dirty="0" smtClean="0">
              <a:latin typeface="Verdana" panose="020B0604030504040204" pitchFamily="34" charset="0"/>
              <a:ea typeface="Verdana" panose="020B0604030504040204" pitchFamily="34" charset="0"/>
              <a:cs typeface="Verdana" panose="020B0604030504040204" pitchFamily="34" charset="0"/>
            </a:endParaRPr>
          </a:p>
          <a:p>
            <a:endParaRPr lang="fr-FR" sz="1400" dirty="0">
              <a:latin typeface="Verdana" panose="020B0604030504040204" pitchFamily="34" charset="0"/>
              <a:ea typeface="Verdana" panose="020B0604030504040204" pitchFamily="34" charset="0"/>
              <a:cs typeface="Verdana" panose="020B0604030504040204" pitchFamily="34" charset="0"/>
            </a:endParaRPr>
          </a:p>
          <a:p>
            <a:endParaRPr lang="fr-FR" sz="1400"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2" name="Tableau 1"/>
          <p:cNvGraphicFramePr>
            <a:graphicFrameLocks noGrp="1"/>
          </p:cNvGraphicFramePr>
          <p:nvPr>
            <p:extLst>
              <p:ext uri="{D42A27DB-BD31-4B8C-83A1-F6EECF244321}">
                <p14:modId xmlns:p14="http://schemas.microsoft.com/office/powerpoint/2010/main" val="1933863360"/>
              </p:ext>
            </p:extLst>
          </p:nvPr>
        </p:nvGraphicFramePr>
        <p:xfrm>
          <a:off x="1115616" y="1556745"/>
          <a:ext cx="6553200" cy="981075"/>
        </p:xfrm>
        <a:graphic>
          <a:graphicData uri="http://schemas.openxmlformats.org/drawingml/2006/table">
            <a:tbl>
              <a:tblPr/>
              <a:tblGrid>
                <a:gridCol w="962025">
                  <a:extLst>
                    <a:ext uri="{9D8B030D-6E8A-4147-A177-3AD203B41FA5}">
                      <a16:colId xmlns:a16="http://schemas.microsoft.com/office/drawing/2014/main" val="1365818449"/>
                    </a:ext>
                  </a:extLst>
                </a:gridCol>
                <a:gridCol w="1276350">
                  <a:extLst>
                    <a:ext uri="{9D8B030D-6E8A-4147-A177-3AD203B41FA5}">
                      <a16:colId xmlns:a16="http://schemas.microsoft.com/office/drawing/2014/main" val="324238016"/>
                    </a:ext>
                  </a:extLst>
                </a:gridCol>
                <a:gridCol w="952500">
                  <a:extLst>
                    <a:ext uri="{9D8B030D-6E8A-4147-A177-3AD203B41FA5}">
                      <a16:colId xmlns:a16="http://schemas.microsoft.com/office/drawing/2014/main" val="4008837517"/>
                    </a:ext>
                  </a:extLst>
                </a:gridCol>
                <a:gridCol w="1019175">
                  <a:extLst>
                    <a:ext uri="{9D8B030D-6E8A-4147-A177-3AD203B41FA5}">
                      <a16:colId xmlns:a16="http://schemas.microsoft.com/office/drawing/2014/main" val="1903127831"/>
                    </a:ext>
                  </a:extLst>
                </a:gridCol>
                <a:gridCol w="1323975">
                  <a:extLst>
                    <a:ext uri="{9D8B030D-6E8A-4147-A177-3AD203B41FA5}">
                      <a16:colId xmlns:a16="http://schemas.microsoft.com/office/drawing/2014/main" val="639763814"/>
                    </a:ext>
                  </a:extLst>
                </a:gridCol>
                <a:gridCol w="1019175">
                  <a:extLst>
                    <a:ext uri="{9D8B030D-6E8A-4147-A177-3AD203B41FA5}">
                      <a16:colId xmlns:a16="http://schemas.microsoft.com/office/drawing/2014/main" val="470718538"/>
                    </a:ext>
                  </a:extLst>
                </a:gridCol>
              </a:tblGrid>
              <a:tr h="200025">
                <a:tc gridSpan="6">
                  <a:txBody>
                    <a:bodyPr/>
                    <a:lstStyle/>
                    <a:p>
                      <a:pPr algn="ctr" fontAlgn="b"/>
                      <a:r>
                        <a:rPr lang="fr-FR" sz="1100" b="1" i="0" u="none" strike="noStrike" dirty="0">
                          <a:solidFill>
                            <a:srgbClr val="000000"/>
                          </a:solidFill>
                          <a:effectLst/>
                          <a:latin typeface="Calibri" panose="020F0502020204030204" pitchFamily="34" charset="0"/>
                        </a:rPr>
                        <a:t>ETUDES - CONSEILS - ASSURANCES - PI - RH</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3289443986"/>
                  </a:ext>
                </a:extLst>
              </a:tr>
              <a:tr h="200025">
                <a:tc>
                  <a:txBody>
                    <a:bodyPr/>
                    <a:lstStyle/>
                    <a:p>
                      <a:pPr algn="l" fontAlgn="b"/>
                      <a:r>
                        <a:rPr lang="fr-FR"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100" b="1" i="0" u="none" strike="noStrike">
                          <a:solidFill>
                            <a:srgbClr val="000000"/>
                          </a:solidFill>
                          <a:effectLst/>
                          <a:latin typeface="Calibri" panose="020F0502020204030204" pitchFamily="34" charset="0"/>
                        </a:rPr>
                        <a:t>2017</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100" b="1" i="0" u="none" strike="noStrike">
                          <a:solidFill>
                            <a:srgbClr val="000000"/>
                          </a:solidFill>
                          <a:effectLst/>
                          <a:latin typeface="Calibri" panose="020F0502020204030204" pitchFamily="34" charset="0"/>
                        </a:rPr>
                        <a:t>2018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100" b="1" i="0" u="none" strike="noStrike">
                          <a:solidFill>
                            <a:srgbClr val="000000"/>
                          </a:solidFill>
                          <a:effectLst/>
                          <a:latin typeface="Calibri" panose="020F0502020204030204" pitchFamily="34" charset="0"/>
                        </a:rPr>
                        <a:t>2019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100" b="1" i="0" u="none" strike="noStrike">
                          <a:solidFill>
                            <a:srgbClr val="000000"/>
                          </a:solidFill>
                          <a:effectLst/>
                          <a:latin typeface="Calibri" panose="020F0502020204030204" pitchFamily="34" charset="0"/>
                        </a:rPr>
                        <a:t>2020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100" b="1" i="0" u="none" strike="noStrike">
                          <a:solidFill>
                            <a:srgbClr val="000000"/>
                          </a:solidFill>
                          <a:effectLst/>
                          <a:latin typeface="Calibri" panose="020F0502020204030204" pitchFamily="34" charset="0"/>
                        </a:rPr>
                        <a:t>2021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5438513"/>
                  </a:ext>
                </a:extLst>
              </a:tr>
              <a:tr h="190500">
                <a:tc>
                  <a:txBody>
                    <a:bodyPr/>
                    <a:lstStyle/>
                    <a:p>
                      <a:pPr algn="l" fontAlgn="b"/>
                      <a:r>
                        <a:rPr lang="fr-FR" sz="1100" b="0" i="0" u="none" strike="noStrike">
                          <a:solidFill>
                            <a:srgbClr val="000000"/>
                          </a:solidFill>
                          <a:effectLst/>
                          <a:latin typeface="Calibri" panose="020F0502020204030204" pitchFamily="34" charset="0"/>
                        </a:rPr>
                        <a:t>Marchés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panose="020F0502020204030204" pitchFamily="34" charset="0"/>
                        </a:rPr>
                        <a:t>                </a:t>
                      </a:r>
                      <a:r>
                        <a:rPr lang="fr-FR" sz="1100" b="0" i="0" u="none" strike="noStrike" dirty="0" smtClean="0">
                          <a:solidFill>
                            <a:srgbClr val="000000"/>
                          </a:solidFill>
                          <a:effectLst/>
                          <a:latin typeface="Calibri" panose="020F0502020204030204" pitchFamily="34" charset="0"/>
                        </a:rPr>
                        <a:t>147 </a:t>
                      </a:r>
                      <a:r>
                        <a:rPr lang="fr-FR" sz="1100" b="0" i="0" u="none" strike="noStrike" dirty="0">
                          <a:solidFill>
                            <a:srgbClr val="000000"/>
                          </a:solidFill>
                          <a:effectLst/>
                          <a:latin typeface="Calibri" panose="020F0502020204030204" pitchFamily="34" charset="0"/>
                        </a:rPr>
                        <a:t>326,65 €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248 793,30 €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277 768,28 €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panose="020F0502020204030204" pitchFamily="34" charset="0"/>
                        </a:rPr>
                        <a:t>                 </a:t>
                      </a:r>
                      <a:r>
                        <a:rPr lang="fr-FR" sz="1100" b="0" i="0" u="none" strike="noStrike" dirty="0" smtClean="0">
                          <a:solidFill>
                            <a:srgbClr val="000000"/>
                          </a:solidFill>
                          <a:effectLst/>
                          <a:latin typeface="Calibri" panose="020F0502020204030204" pitchFamily="34" charset="0"/>
                        </a:rPr>
                        <a:t>230 </a:t>
                      </a:r>
                      <a:r>
                        <a:rPr lang="fr-FR" sz="1100" b="0" i="0" u="none" strike="noStrike" dirty="0">
                          <a:solidFill>
                            <a:srgbClr val="000000"/>
                          </a:solidFill>
                          <a:effectLst/>
                          <a:latin typeface="Calibri" panose="020F0502020204030204" pitchFamily="34" charset="0"/>
                        </a:rPr>
                        <a:t>879,08 €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900" b="0" i="0" u="none" strike="noStrike">
                          <a:solidFill>
                            <a:srgbClr val="333333"/>
                          </a:solidFill>
                          <a:effectLst/>
                          <a:latin typeface="Arial" panose="020B0604020202020204" pitchFamily="34" charset="0"/>
                        </a:rPr>
                        <a:t>         582 814,67 €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59070469"/>
                  </a:ext>
                </a:extLst>
              </a:tr>
              <a:tr h="190500">
                <a:tc>
                  <a:txBody>
                    <a:bodyPr/>
                    <a:lstStyle/>
                    <a:p>
                      <a:pPr algn="l" fontAlgn="b"/>
                      <a:r>
                        <a:rPr lang="fr-FR" sz="1100" b="0" i="0" u="none" strike="noStrike">
                          <a:solidFill>
                            <a:srgbClr val="000000"/>
                          </a:solidFill>
                          <a:effectLst/>
                          <a:latin typeface="Calibri" panose="020F0502020204030204" pitchFamily="34" charset="0"/>
                        </a:rPr>
                        <a:t>Hors marchés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panose="020F0502020204030204" pitchFamily="34" charset="0"/>
                        </a:rPr>
                        <a:t>               </a:t>
                      </a:r>
                      <a:r>
                        <a:rPr lang="fr-FR" sz="1100" b="0" i="0" u="none" strike="noStrike" dirty="0" smtClean="0">
                          <a:solidFill>
                            <a:srgbClr val="000000"/>
                          </a:solidFill>
                          <a:effectLst/>
                          <a:latin typeface="Calibri" panose="020F0502020204030204" pitchFamily="34" charset="0"/>
                        </a:rPr>
                        <a:t> </a:t>
                      </a:r>
                      <a:r>
                        <a:rPr lang="fr-FR" sz="1100" b="0" i="0" u="none" strike="noStrike" dirty="0">
                          <a:solidFill>
                            <a:srgbClr val="000000"/>
                          </a:solidFill>
                          <a:effectLst/>
                          <a:latin typeface="Calibri" panose="020F0502020204030204" pitchFamily="34" charset="0"/>
                        </a:rPr>
                        <a:t>352 109,09 €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262 542,96 €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317 441,32 €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panose="020F0502020204030204" pitchFamily="34" charset="0"/>
                        </a:rPr>
                        <a:t>                </a:t>
                      </a:r>
                      <a:r>
                        <a:rPr lang="fr-FR" sz="1100" b="0" i="0" u="none" strike="noStrike" dirty="0" smtClean="0">
                          <a:solidFill>
                            <a:srgbClr val="000000"/>
                          </a:solidFill>
                          <a:effectLst/>
                          <a:latin typeface="Calibri" panose="020F0502020204030204" pitchFamily="34" charset="0"/>
                        </a:rPr>
                        <a:t> </a:t>
                      </a:r>
                      <a:r>
                        <a:rPr lang="fr-FR" sz="1100" b="0" i="0" u="none" strike="noStrike" dirty="0">
                          <a:solidFill>
                            <a:srgbClr val="000000"/>
                          </a:solidFill>
                          <a:effectLst/>
                          <a:latin typeface="Calibri" panose="020F0502020204030204" pitchFamily="34" charset="0"/>
                        </a:rPr>
                        <a:t>244 584,76 €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341 573,32 €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4142388"/>
                  </a:ext>
                </a:extLst>
              </a:tr>
              <a:tr h="200025">
                <a:tc>
                  <a:txBody>
                    <a:bodyPr/>
                    <a:lstStyle/>
                    <a:p>
                      <a:pPr algn="l" fontAlgn="b"/>
                      <a:r>
                        <a:rPr lang="fr-FR" sz="1100" b="0" i="0" u="none" strike="noStrike">
                          <a:solidFill>
                            <a:srgbClr val="000000"/>
                          </a:solidFill>
                          <a:effectLst/>
                          <a:latin typeface="Calibri" panose="020F0502020204030204" pitchFamily="34" charset="0"/>
                        </a:rPr>
                        <a:t>Total dépenses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panose="020F0502020204030204" pitchFamily="34" charset="0"/>
                        </a:rPr>
                        <a:t>                </a:t>
                      </a:r>
                      <a:r>
                        <a:rPr lang="fr-FR" sz="1100" b="0" i="0" u="none" strike="noStrike" dirty="0" smtClean="0">
                          <a:solidFill>
                            <a:srgbClr val="000000"/>
                          </a:solidFill>
                          <a:effectLst/>
                          <a:latin typeface="Calibri" panose="020F0502020204030204" pitchFamily="34" charset="0"/>
                        </a:rPr>
                        <a:t>499 </a:t>
                      </a:r>
                      <a:r>
                        <a:rPr lang="fr-FR" sz="1100" b="0" i="0" u="none" strike="noStrike" dirty="0">
                          <a:solidFill>
                            <a:srgbClr val="000000"/>
                          </a:solidFill>
                          <a:effectLst/>
                          <a:latin typeface="Calibri" panose="020F0502020204030204" pitchFamily="34" charset="0"/>
                        </a:rPr>
                        <a:t>435,74 €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511 336,26 €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595 209,60 €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panose="020F0502020204030204" pitchFamily="34" charset="0"/>
                        </a:rPr>
                        <a:t>                 </a:t>
                      </a:r>
                      <a:r>
                        <a:rPr lang="fr-FR" sz="1100" b="0" i="0" u="none" strike="noStrike" dirty="0" smtClean="0">
                          <a:solidFill>
                            <a:srgbClr val="000000"/>
                          </a:solidFill>
                          <a:effectLst/>
                          <a:latin typeface="Calibri" panose="020F0502020204030204" pitchFamily="34" charset="0"/>
                        </a:rPr>
                        <a:t>475 </a:t>
                      </a:r>
                      <a:r>
                        <a:rPr lang="fr-FR" sz="1100" b="0" i="0" u="none" strike="noStrike" dirty="0">
                          <a:solidFill>
                            <a:srgbClr val="000000"/>
                          </a:solidFill>
                          <a:effectLst/>
                          <a:latin typeface="Calibri" panose="020F0502020204030204" pitchFamily="34" charset="0"/>
                        </a:rPr>
                        <a:t>463,84 €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panose="020F0502020204030204" pitchFamily="34" charset="0"/>
                        </a:rPr>
                        <a:t>        924 387,99 €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8877239"/>
                  </a:ext>
                </a:extLst>
              </a:tr>
            </a:tbl>
          </a:graphicData>
        </a:graphic>
      </p:graphicFrame>
      <p:pic>
        <p:nvPicPr>
          <p:cNvPr id="5" name="Image 4"/>
          <p:cNvPicPr>
            <a:picLocks noChangeAspect="1"/>
          </p:cNvPicPr>
          <p:nvPr/>
        </p:nvPicPr>
        <p:blipFill>
          <a:blip r:embed="rId3"/>
          <a:stretch>
            <a:fillRect/>
          </a:stretch>
        </p:blipFill>
        <p:spPr>
          <a:xfrm>
            <a:off x="1979712" y="3003468"/>
            <a:ext cx="5401524" cy="2719052"/>
          </a:xfrm>
          <a:prstGeom prst="rect">
            <a:avLst/>
          </a:prstGeom>
        </p:spPr>
      </p:pic>
    </p:spTree>
    <p:extLst>
      <p:ext uri="{BB962C8B-B14F-4D97-AF65-F5344CB8AC3E}">
        <p14:creationId xmlns:p14="http://schemas.microsoft.com/office/powerpoint/2010/main" val="246134531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5"/>
          <p:cNvSpPr txBox="1">
            <a:spLocks noChangeArrowheads="1"/>
          </p:cNvSpPr>
          <p:nvPr/>
        </p:nvSpPr>
        <p:spPr bwMode="auto">
          <a:xfrm>
            <a:off x="395288" y="260350"/>
            <a:ext cx="8280400" cy="396875"/>
          </a:xfrm>
          <a:prstGeom prst="rect">
            <a:avLst/>
          </a:prstGeom>
          <a:solidFill>
            <a:srgbClr val="DD402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FR" altLang="fr-FR"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ACHATS</a:t>
            </a:r>
            <a:endParaRPr lang="fr-FR" altLang="fr-FR"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3" name="Rectangle 2"/>
          <p:cNvSpPr/>
          <p:nvPr/>
        </p:nvSpPr>
        <p:spPr>
          <a:xfrm>
            <a:off x="395288" y="1772816"/>
            <a:ext cx="8280400" cy="954107"/>
          </a:xfrm>
          <a:prstGeom prst="rect">
            <a:avLst/>
          </a:prstGeom>
        </p:spPr>
        <p:txBody>
          <a:bodyPr wrap="square">
            <a:spAutoFit/>
          </a:bodyPr>
          <a:lstStyle/>
          <a:p>
            <a:endParaRPr lang="fr-FR" sz="1400" dirty="0">
              <a:latin typeface="Verdana" panose="020B0604030504040204" pitchFamily="34" charset="0"/>
              <a:ea typeface="Verdana" panose="020B0604030504040204" pitchFamily="34" charset="0"/>
              <a:cs typeface="Verdana" panose="020B0604030504040204" pitchFamily="34" charset="0"/>
            </a:endParaRPr>
          </a:p>
          <a:p>
            <a:endParaRPr lang="fr-FR" sz="1400" dirty="0" smtClean="0">
              <a:latin typeface="Verdana" panose="020B0604030504040204" pitchFamily="34" charset="0"/>
              <a:ea typeface="Verdana" panose="020B0604030504040204" pitchFamily="34" charset="0"/>
              <a:cs typeface="Verdana" panose="020B0604030504040204" pitchFamily="34" charset="0"/>
            </a:endParaRPr>
          </a:p>
          <a:p>
            <a:endParaRPr lang="fr-FR" sz="1400" dirty="0">
              <a:latin typeface="Verdana" panose="020B0604030504040204" pitchFamily="34" charset="0"/>
              <a:ea typeface="Verdana" panose="020B0604030504040204" pitchFamily="34" charset="0"/>
              <a:cs typeface="Verdana" panose="020B0604030504040204" pitchFamily="34" charset="0"/>
            </a:endParaRPr>
          </a:p>
          <a:p>
            <a:endParaRPr lang="fr-FR" sz="1400"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4" name="Tableau 3"/>
          <p:cNvGraphicFramePr>
            <a:graphicFrameLocks noGrp="1"/>
          </p:cNvGraphicFramePr>
          <p:nvPr>
            <p:extLst>
              <p:ext uri="{D42A27DB-BD31-4B8C-83A1-F6EECF244321}">
                <p14:modId xmlns:p14="http://schemas.microsoft.com/office/powerpoint/2010/main" val="1385328050"/>
              </p:ext>
            </p:extLst>
          </p:nvPr>
        </p:nvGraphicFramePr>
        <p:xfrm>
          <a:off x="1523679" y="927254"/>
          <a:ext cx="6526161" cy="1524000"/>
        </p:xfrm>
        <a:graphic>
          <a:graphicData uri="http://schemas.openxmlformats.org/drawingml/2006/table">
            <a:tbl>
              <a:tblPr/>
              <a:tblGrid>
                <a:gridCol w="861539">
                  <a:extLst>
                    <a:ext uri="{9D8B030D-6E8A-4147-A177-3AD203B41FA5}">
                      <a16:colId xmlns:a16="http://schemas.microsoft.com/office/drawing/2014/main" val="2862938797"/>
                    </a:ext>
                  </a:extLst>
                </a:gridCol>
                <a:gridCol w="3295388">
                  <a:extLst>
                    <a:ext uri="{9D8B030D-6E8A-4147-A177-3AD203B41FA5}">
                      <a16:colId xmlns:a16="http://schemas.microsoft.com/office/drawing/2014/main" val="3078762559"/>
                    </a:ext>
                  </a:extLst>
                </a:gridCol>
                <a:gridCol w="1367694">
                  <a:extLst>
                    <a:ext uri="{9D8B030D-6E8A-4147-A177-3AD203B41FA5}">
                      <a16:colId xmlns:a16="http://schemas.microsoft.com/office/drawing/2014/main" val="3980305919"/>
                    </a:ext>
                  </a:extLst>
                </a:gridCol>
                <a:gridCol w="1001540">
                  <a:extLst>
                    <a:ext uri="{9D8B030D-6E8A-4147-A177-3AD203B41FA5}">
                      <a16:colId xmlns:a16="http://schemas.microsoft.com/office/drawing/2014/main" val="2422306753"/>
                    </a:ext>
                  </a:extLst>
                </a:gridCol>
              </a:tblGrid>
              <a:tr h="190500">
                <a:tc gridSpan="4">
                  <a:txBody>
                    <a:bodyPr/>
                    <a:lstStyle/>
                    <a:p>
                      <a:pPr algn="ctr" fontAlgn="b"/>
                      <a:r>
                        <a:rPr lang="fr-FR" sz="1100" b="1" i="0" u="none" strike="noStrike" dirty="0">
                          <a:solidFill>
                            <a:srgbClr val="000000"/>
                          </a:solidFill>
                          <a:effectLst/>
                          <a:latin typeface="Calibri" panose="020F0502020204030204" pitchFamily="34" charset="0"/>
                        </a:rPr>
                        <a:t>FAMILLE E : ETUDES, CONSEILS, ASSURANCES, PI, RESSOURCES HUMAINES</a:t>
                      </a:r>
                    </a:p>
                  </a:txBody>
                  <a:tcPr marL="9525" marR="9525" marT="9525" marB="0" anchor="b">
                    <a:lnL>
                      <a:noFill/>
                    </a:lnL>
                    <a:lnR>
                      <a:noFill/>
                    </a:lnR>
                    <a:lnT>
                      <a:noFill/>
                    </a:lnT>
                    <a:lnB>
                      <a:noFill/>
                    </a:lnB>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204165395"/>
                  </a:ext>
                </a:extLst>
              </a:tr>
              <a:tr h="190500">
                <a:tc>
                  <a:txBody>
                    <a:bodyPr/>
                    <a:lstStyle/>
                    <a:p>
                      <a:pPr algn="l" fontAlgn="b"/>
                      <a:endParaRPr lang="fr-FR"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fr-FR"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fr-FR"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fr-FR"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75949196"/>
                  </a:ext>
                </a:extLst>
              </a:tr>
              <a:tr h="190500">
                <a:tc>
                  <a:txBody>
                    <a:bodyPr/>
                    <a:lstStyle/>
                    <a:p>
                      <a:pPr algn="l" fontAlgn="b"/>
                      <a:r>
                        <a:rPr lang="fr-FR"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100" b="1" i="0" u="none" strike="noStrike">
                          <a:solidFill>
                            <a:srgbClr val="000000"/>
                          </a:solidFill>
                          <a:effectLst/>
                          <a:latin typeface="Calibri" panose="020F0502020204030204" pitchFamily="34" charset="0"/>
                        </a:rPr>
                        <a:t>Montant en € HT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100" b="1" i="0" u="none" strike="noStrike">
                          <a:solidFill>
                            <a:srgbClr val="000000"/>
                          </a:solidFill>
                          <a:effectLst/>
                          <a:latin typeface="Calibri" panose="020F0502020204030204" pitchFamily="34" charset="0"/>
                        </a:rPr>
                        <a: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02672552"/>
                  </a:ext>
                </a:extLst>
              </a:tr>
              <a:tr h="190500">
                <a:tc>
                  <a:txBody>
                    <a:bodyPr/>
                    <a:lstStyle/>
                    <a:p>
                      <a:pPr algn="l" fontAlgn="b"/>
                      <a:r>
                        <a:rPr lang="fr-FR" sz="1100" b="0" i="0" u="none" strike="noStrike">
                          <a:solidFill>
                            <a:srgbClr val="000000"/>
                          </a:solidFill>
                          <a:effectLst/>
                          <a:latin typeface="Calibri" panose="020F0502020204030204" pitchFamily="34" charset="0"/>
                        </a:rPr>
                        <a:t>EA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Assurances et services en assurance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409 923,03 €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panose="020F0502020204030204" pitchFamily="34" charset="0"/>
                        </a:rPr>
                        <a:t>44,3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09138597"/>
                  </a:ext>
                </a:extLst>
              </a:tr>
              <a:tr h="190500">
                <a:tc>
                  <a:txBody>
                    <a:bodyPr/>
                    <a:lstStyle/>
                    <a:p>
                      <a:pPr algn="l" fontAlgn="b"/>
                      <a:r>
                        <a:rPr lang="fr-FR" sz="1100" b="0" i="0" u="none" strike="noStrike">
                          <a:solidFill>
                            <a:srgbClr val="000000"/>
                          </a:solidFill>
                          <a:effectLst/>
                          <a:latin typeface="Calibri" panose="020F0502020204030204" pitchFamily="34" charset="0"/>
                        </a:rPr>
                        <a:t>EB</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Services d'études, assistances et conseils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211 926,68 €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panose="020F0502020204030204" pitchFamily="34" charset="0"/>
                        </a:rPr>
                        <a:t>22,9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9072406"/>
                  </a:ext>
                </a:extLst>
              </a:tr>
              <a:tr h="190500">
                <a:tc>
                  <a:txBody>
                    <a:bodyPr/>
                    <a:lstStyle/>
                    <a:p>
                      <a:pPr algn="l" fontAlgn="b"/>
                      <a:r>
                        <a:rPr lang="fr-FR" sz="1100" b="0" i="0" u="none" strike="noStrike">
                          <a:solidFill>
                            <a:srgbClr val="000000"/>
                          </a:solidFill>
                          <a:effectLst/>
                          <a:latin typeface="Calibri" panose="020F0502020204030204" pitchFamily="34" charset="0"/>
                        </a:rPr>
                        <a:t>EC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Formations et gestion des ressources humaines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300 248,28 €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panose="020F0502020204030204" pitchFamily="34" charset="0"/>
                        </a:rPr>
                        <a:t>32,5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60818191"/>
                  </a:ext>
                </a:extLst>
              </a:tr>
              <a:tr h="190500">
                <a:tc>
                  <a:txBody>
                    <a:bodyPr/>
                    <a:lstStyle/>
                    <a:p>
                      <a:pPr algn="l" fontAlgn="b"/>
                      <a:r>
                        <a:rPr lang="fr-FR" sz="1100" b="0" i="0" u="none" strike="noStrike">
                          <a:solidFill>
                            <a:srgbClr val="000000"/>
                          </a:solidFill>
                          <a:effectLst/>
                          <a:latin typeface="Calibri" panose="020F0502020204030204" pitchFamily="34" charset="0"/>
                        </a:rPr>
                        <a:t>ED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Propriété intellectuelle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2 290,00 €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panose="020F0502020204030204" pitchFamily="34" charset="0"/>
                        </a:rPr>
                        <a:t>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14210159"/>
                  </a:ext>
                </a:extLst>
              </a:tr>
              <a:tr h="190500">
                <a:tc>
                  <a:txBody>
                    <a:bodyPr/>
                    <a:lstStyle/>
                    <a:p>
                      <a:pPr algn="l" fontAlgn="b"/>
                      <a:r>
                        <a:rPr lang="fr-FR"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924 387,99 €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dirty="0">
                          <a:solidFill>
                            <a:srgbClr val="000000"/>
                          </a:solidFill>
                          <a:effectLst/>
                          <a:latin typeface="Calibri" panose="020F0502020204030204" pitchFamily="34" charset="0"/>
                        </a:rPr>
                        <a:t>100,0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959623"/>
                  </a:ext>
                </a:extLst>
              </a:tr>
            </a:tbl>
          </a:graphicData>
        </a:graphic>
      </p:graphicFrame>
      <p:pic>
        <p:nvPicPr>
          <p:cNvPr id="6" name="Image 5"/>
          <p:cNvPicPr>
            <a:picLocks noChangeAspect="1"/>
          </p:cNvPicPr>
          <p:nvPr/>
        </p:nvPicPr>
        <p:blipFill>
          <a:blip r:embed="rId3"/>
          <a:stretch>
            <a:fillRect/>
          </a:stretch>
        </p:blipFill>
        <p:spPr>
          <a:xfrm>
            <a:off x="2195736" y="2852936"/>
            <a:ext cx="5297883" cy="3383573"/>
          </a:xfrm>
          <a:prstGeom prst="rect">
            <a:avLst/>
          </a:prstGeom>
        </p:spPr>
      </p:pic>
    </p:spTree>
    <p:extLst>
      <p:ext uri="{BB962C8B-B14F-4D97-AF65-F5344CB8AC3E}">
        <p14:creationId xmlns:p14="http://schemas.microsoft.com/office/powerpoint/2010/main" val="189922003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5"/>
          <p:cNvSpPr txBox="1">
            <a:spLocks noChangeArrowheads="1"/>
          </p:cNvSpPr>
          <p:nvPr/>
        </p:nvSpPr>
        <p:spPr bwMode="auto">
          <a:xfrm>
            <a:off x="395288" y="260350"/>
            <a:ext cx="8280400" cy="396875"/>
          </a:xfrm>
          <a:prstGeom prst="rect">
            <a:avLst/>
          </a:prstGeom>
          <a:solidFill>
            <a:srgbClr val="DD402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FR" altLang="fr-FR"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ACHATS</a:t>
            </a:r>
            <a:endParaRPr lang="fr-FR" altLang="fr-FR"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3" name="Rectangle 2"/>
          <p:cNvSpPr/>
          <p:nvPr/>
        </p:nvSpPr>
        <p:spPr>
          <a:xfrm>
            <a:off x="395288" y="1772816"/>
            <a:ext cx="8280400" cy="954107"/>
          </a:xfrm>
          <a:prstGeom prst="rect">
            <a:avLst/>
          </a:prstGeom>
        </p:spPr>
        <p:txBody>
          <a:bodyPr wrap="square">
            <a:spAutoFit/>
          </a:bodyPr>
          <a:lstStyle/>
          <a:p>
            <a:endParaRPr lang="fr-FR" sz="1400" dirty="0">
              <a:latin typeface="Verdana" panose="020B0604030504040204" pitchFamily="34" charset="0"/>
              <a:ea typeface="Verdana" panose="020B0604030504040204" pitchFamily="34" charset="0"/>
              <a:cs typeface="Verdana" panose="020B0604030504040204" pitchFamily="34" charset="0"/>
            </a:endParaRPr>
          </a:p>
          <a:p>
            <a:endParaRPr lang="fr-FR" sz="1400" dirty="0" smtClean="0">
              <a:latin typeface="Verdana" panose="020B0604030504040204" pitchFamily="34" charset="0"/>
              <a:ea typeface="Verdana" panose="020B0604030504040204" pitchFamily="34" charset="0"/>
              <a:cs typeface="Verdana" panose="020B0604030504040204" pitchFamily="34" charset="0"/>
            </a:endParaRPr>
          </a:p>
          <a:p>
            <a:endParaRPr lang="fr-FR" sz="1400" dirty="0">
              <a:latin typeface="Verdana" panose="020B0604030504040204" pitchFamily="34" charset="0"/>
              <a:ea typeface="Verdana" panose="020B0604030504040204" pitchFamily="34" charset="0"/>
              <a:cs typeface="Verdana" panose="020B0604030504040204" pitchFamily="34" charset="0"/>
            </a:endParaRPr>
          </a:p>
          <a:p>
            <a:endParaRPr lang="fr-FR" sz="1400"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4" name="Tableau 3"/>
          <p:cNvGraphicFramePr>
            <a:graphicFrameLocks noGrp="1"/>
          </p:cNvGraphicFramePr>
          <p:nvPr>
            <p:extLst>
              <p:ext uri="{D42A27DB-BD31-4B8C-83A1-F6EECF244321}">
                <p14:modId xmlns:p14="http://schemas.microsoft.com/office/powerpoint/2010/main" val="4181699416"/>
              </p:ext>
            </p:extLst>
          </p:nvPr>
        </p:nvGraphicFramePr>
        <p:xfrm>
          <a:off x="1043608" y="875802"/>
          <a:ext cx="7345435" cy="1524000"/>
        </p:xfrm>
        <a:graphic>
          <a:graphicData uri="http://schemas.openxmlformats.org/drawingml/2006/table">
            <a:tbl>
              <a:tblPr/>
              <a:tblGrid>
                <a:gridCol w="803878">
                  <a:extLst>
                    <a:ext uri="{9D8B030D-6E8A-4147-A177-3AD203B41FA5}">
                      <a16:colId xmlns:a16="http://schemas.microsoft.com/office/drawing/2014/main" val="320004380"/>
                    </a:ext>
                  </a:extLst>
                </a:gridCol>
                <a:gridCol w="2793476">
                  <a:extLst>
                    <a:ext uri="{9D8B030D-6E8A-4147-A177-3AD203B41FA5}">
                      <a16:colId xmlns:a16="http://schemas.microsoft.com/office/drawing/2014/main" val="3076814866"/>
                    </a:ext>
                  </a:extLst>
                </a:gridCol>
                <a:gridCol w="1065139">
                  <a:extLst>
                    <a:ext uri="{9D8B030D-6E8A-4147-A177-3AD203B41FA5}">
                      <a16:colId xmlns:a16="http://schemas.microsoft.com/office/drawing/2014/main" val="358103122"/>
                    </a:ext>
                  </a:extLst>
                </a:gridCol>
                <a:gridCol w="894314">
                  <a:extLst>
                    <a:ext uri="{9D8B030D-6E8A-4147-A177-3AD203B41FA5}">
                      <a16:colId xmlns:a16="http://schemas.microsoft.com/office/drawing/2014/main" val="729407270"/>
                    </a:ext>
                  </a:extLst>
                </a:gridCol>
                <a:gridCol w="894314">
                  <a:extLst>
                    <a:ext uri="{9D8B030D-6E8A-4147-A177-3AD203B41FA5}">
                      <a16:colId xmlns:a16="http://schemas.microsoft.com/office/drawing/2014/main" val="3051622433"/>
                    </a:ext>
                  </a:extLst>
                </a:gridCol>
                <a:gridCol w="894314">
                  <a:extLst>
                    <a:ext uri="{9D8B030D-6E8A-4147-A177-3AD203B41FA5}">
                      <a16:colId xmlns:a16="http://schemas.microsoft.com/office/drawing/2014/main" val="674300794"/>
                    </a:ext>
                  </a:extLst>
                </a:gridCol>
              </a:tblGrid>
              <a:tr h="190500">
                <a:tc gridSpan="6">
                  <a:txBody>
                    <a:bodyPr/>
                    <a:lstStyle/>
                    <a:p>
                      <a:pPr algn="ctr" fontAlgn="b"/>
                      <a:r>
                        <a:rPr lang="fr-FR" sz="1100" b="1" i="0" u="none" strike="noStrike">
                          <a:solidFill>
                            <a:srgbClr val="000000"/>
                          </a:solidFill>
                          <a:effectLst/>
                          <a:latin typeface="Calibri" panose="020F0502020204030204" pitchFamily="34" charset="0"/>
                        </a:rPr>
                        <a:t>FAMILLE E : ETUDES, CONSEILS, ASSURANCES, PI, RESSOURCES HUMAINES</a:t>
                      </a:r>
                    </a:p>
                  </a:txBody>
                  <a:tcPr marL="9525" marR="9525" marT="9525" marB="0" anchor="b">
                    <a:lnL>
                      <a:noFill/>
                    </a:lnL>
                    <a:lnR>
                      <a:noFill/>
                    </a:lnR>
                    <a:lnT>
                      <a:noFill/>
                    </a:lnT>
                    <a:lnB>
                      <a:noFill/>
                    </a:lnB>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3646852792"/>
                  </a:ext>
                </a:extLst>
              </a:tr>
              <a:tr h="190500">
                <a:tc>
                  <a:txBody>
                    <a:bodyPr/>
                    <a:lstStyle/>
                    <a:p>
                      <a:pPr algn="l" fontAlgn="b"/>
                      <a:endParaRPr lang="fr-FR"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fr-FR"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fr-FR"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fr-FR"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fr-FR"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fr-FR"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94298191"/>
                  </a:ext>
                </a:extLst>
              </a:tr>
              <a:tr h="190500">
                <a:tc>
                  <a:txBody>
                    <a:bodyPr/>
                    <a:lstStyle/>
                    <a:p>
                      <a:pPr algn="l" fontAlgn="b"/>
                      <a:r>
                        <a:rPr lang="fr-FR"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100" b="1" i="0" u="none" strike="noStrike">
                          <a:solidFill>
                            <a:srgbClr val="000000"/>
                          </a:solidFill>
                          <a:effectLst/>
                          <a:latin typeface="Calibri" panose="020F0502020204030204" pitchFamily="34" charset="0"/>
                        </a:rPr>
                        <a:t>2018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100" b="1" i="0" u="none" strike="noStrike">
                          <a:solidFill>
                            <a:srgbClr val="000000"/>
                          </a:solidFill>
                          <a:effectLst/>
                          <a:latin typeface="Calibri" panose="020F0502020204030204" pitchFamily="34" charset="0"/>
                        </a:rPr>
                        <a:t>2019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100" b="1" i="0" u="none" strike="noStrike">
                          <a:solidFill>
                            <a:srgbClr val="000000"/>
                          </a:solidFill>
                          <a:effectLst/>
                          <a:latin typeface="Calibri" panose="020F0502020204030204" pitchFamily="34" charset="0"/>
                        </a:rPr>
                        <a:t>2020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100" b="1" i="0" u="none" strike="noStrike">
                          <a:solidFill>
                            <a:srgbClr val="000000"/>
                          </a:solidFill>
                          <a:effectLst/>
                          <a:latin typeface="Calibri" panose="020F0502020204030204" pitchFamily="34" charset="0"/>
                        </a:rPr>
                        <a:t>2021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83665909"/>
                  </a:ext>
                </a:extLst>
              </a:tr>
              <a:tr h="190500">
                <a:tc>
                  <a:txBody>
                    <a:bodyPr/>
                    <a:lstStyle/>
                    <a:p>
                      <a:pPr algn="l" fontAlgn="b"/>
                      <a:r>
                        <a:rPr lang="fr-FR" sz="1100" b="0" i="0" u="none" strike="noStrike">
                          <a:solidFill>
                            <a:srgbClr val="000000"/>
                          </a:solidFill>
                          <a:effectLst/>
                          <a:latin typeface="Calibri" panose="020F0502020204030204" pitchFamily="34" charset="0"/>
                        </a:rPr>
                        <a:t>EA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Assurances et services en assurance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75 972,52 €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81 731,34 €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85 875,02 €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409 923,03 €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19913392"/>
                  </a:ext>
                </a:extLst>
              </a:tr>
              <a:tr h="190500">
                <a:tc>
                  <a:txBody>
                    <a:bodyPr/>
                    <a:lstStyle/>
                    <a:p>
                      <a:pPr algn="l" fontAlgn="b"/>
                      <a:r>
                        <a:rPr lang="fr-FR" sz="1100" b="0" i="0" u="none" strike="noStrike">
                          <a:solidFill>
                            <a:srgbClr val="000000"/>
                          </a:solidFill>
                          <a:effectLst/>
                          <a:latin typeface="Calibri" panose="020F0502020204030204" pitchFamily="34" charset="0"/>
                        </a:rPr>
                        <a:t>EB</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Services d'études, assistances et conseils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210 435,05 €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213 135,43 €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169 847,91 €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211 926,68 €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50299323"/>
                  </a:ext>
                </a:extLst>
              </a:tr>
              <a:tr h="190500">
                <a:tc>
                  <a:txBody>
                    <a:bodyPr/>
                    <a:lstStyle/>
                    <a:p>
                      <a:pPr algn="l" fontAlgn="b"/>
                      <a:r>
                        <a:rPr lang="fr-FR" sz="1100" b="0" i="0" u="none" strike="noStrike">
                          <a:solidFill>
                            <a:srgbClr val="000000"/>
                          </a:solidFill>
                          <a:effectLst/>
                          <a:latin typeface="Calibri" panose="020F0502020204030204" pitchFamily="34" charset="0"/>
                        </a:rPr>
                        <a:t>EC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Formations et gestion des ressources humaines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224 928,69 €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300 342,83 €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219 571,82 €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300 248,28 €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51954949"/>
                  </a:ext>
                </a:extLst>
              </a:tr>
              <a:tr h="190500">
                <a:tc>
                  <a:txBody>
                    <a:bodyPr/>
                    <a:lstStyle/>
                    <a:p>
                      <a:pPr algn="l" fontAlgn="b"/>
                      <a:r>
                        <a:rPr lang="fr-FR" sz="1100" b="0" i="0" u="none" strike="noStrike">
                          <a:solidFill>
                            <a:srgbClr val="000000"/>
                          </a:solidFill>
                          <a:effectLst/>
                          <a:latin typeface="Calibri" panose="020F0502020204030204" pitchFamily="34" charset="0"/>
                        </a:rPr>
                        <a:t>ED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Propriété intellectuelle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169,09 €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2 290,00 €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7664398"/>
                  </a:ext>
                </a:extLst>
              </a:tr>
              <a:tr h="190500">
                <a:tc>
                  <a:txBody>
                    <a:bodyPr/>
                    <a:lstStyle/>
                    <a:p>
                      <a:pPr algn="l" fontAlgn="b"/>
                      <a:r>
                        <a:rPr lang="fr-FR"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511 336,26 €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595 209,60 €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475 463,84 €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panose="020F0502020204030204" pitchFamily="34" charset="0"/>
                        </a:rPr>
                        <a:t>  924 387,99 €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5709207"/>
                  </a:ext>
                </a:extLst>
              </a:tr>
            </a:tbl>
          </a:graphicData>
        </a:graphic>
      </p:graphicFrame>
      <p:pic>
        <p:nvPicPr>
          <p:cNvPr id="5" name="Image 4"/>
          <p:cNvPicPr>
            <a:picLocks noChangeAspect="1"/>
          </p:cNvPicPr>
          <p:nvPr/>
        </p:nvPicPr>
        <p:blipFill>
          <a:blip r:embed="rId3"/>
          <a:stretch>
            <a:fillRect/>
          </a:stretch>
        </p:blipFill>
        <p:spPr>
          <a:xfrm>
            <a:off x="305824" y="3068960"/>
            <a:ext cx="4426080" cy="2859272"/>
          </a:xfrm>
          <a:prstGeom prst="rect">
            <a:avLst/>
          </a:prstGeom>
        </p:spPr>
      </p:pic>
      <p:pic>
        <p:nvPicPr>
          <p:cNvPr id="6" name="Image 5"/>
          <p:cNvPicPr>
            <a:picLocks noChangeAspect="1"/>
          </p:cNvPicPr>
          <p:nvPr/>
        </p:nvPicPr>
        <p:blipFill>
          <a:blip r:embed="rId4"/>
          <a:stretch>
            <a:fillRect/>
          </a:stretch>
        </p:blipFill>
        <p:spPr>
          <a:xfrm>
            <a:off x="4860033" y="3079531"/>
            <a:ext cx="4104456" cy="2859272"/>
          </a:xfrm>
          <a:prstGeom prst="rect">
            <a:avLst/>
          </a:prstGeom>
        </p:spPr>
      </p:pic>
    </p:spTree>
    <p:extLst>
      <p:ext uri="{BB962C8B-B14F-4D97-AF65-F5344CB8AC3E}">
        <p14:creationId xmlns:p14="http://schemas.microsoft.com/office/powerpoint/2010/main" val="384401888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5"/>
          <p:cNvSpPr txBox="1">
            <a:spLocks noChangeArrowheads="1"/>
          </p:cNvSpPr>
          <p:nvPr/>
        </p:nvSpPr>
        <p:spPr bwMode="auto">
          <a:xfrm>
            <a:off x="395288" y="260350"/>
            <a:ext cx="8280400" cy="396875"/>
          </a:xfrm>
          <a:prstGeom prst="rect">
            <a:avLst/>
          </a:prstGeom>
          <a:solidFill>
            <a:srgbClr val="DD402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FR" altLang="fr-FR"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ACHATS</a:t>
            </a:r>
            <a:endParaRPr lang="fr-FR" altLang="fr-FR"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3" name="Rectangle 2"/>
          <p:cNvSpPr/>
          <p:nvPr/>
        </p:nvSpPr>
        <p:spPr>
          <a:xfrm>
            <a:off x="395288" y="1772816"/>
            <a:ext cx="8280400" cy="954107"/>
          </a:xfrm>
          <a:prstGeom prst="rect">
            <a:avLst/>
          </a:prstGeom>
        </p:spPr>
        <p:txBody>
          <a:bodyPr wrap="square">
            <a:spAutoFit/>
          </a:bodyPr>
          <a:lstStyle/>
          <a:p>
            <a:endParaRPr lang="fr-FR" sz="1400" dirty="0">
              <a:latin typeface="Verdana" panose="020B0604030504040204" pitchFamily="34" charset="0"/>
              <a:ea typeface="Verdana" panose="020B0604030504040204" pitchFamily="34" charset="0"/>
              <a:cs typeface="Verdana" panose="020B0604030504040204" pitchFamily="34" charset="0"/>
            </a:endParaRPr>
          </a:p>
          <a:p>
            <a:endParaRPr lang="fr-FR" sz="1400" dirty="0" smtClean="0">
              <a:latin typeface="Verdana" panose="020B0604030504040204" pitchFamily="34" charset="0"/>
              <a:ea typeface="Verdana" panose="020B0604030504040204" pitchFamily="34" charset="0"/>
              <a:cs typeface="Verdana" panose="020B0604030504040204" pitchFamily="34" charset="0"/>
            </a:endParaRPr>
          </a:p>
          <a:p>
            <a:endParaRPr lang="fr-FR" sz="1400" dirty="0">
              <a:latin typeface="Verdana" panose="020B0604030504040204" pitchFamily="34" charset="0"/>
              <a:ea typeface="Verdana" panose="020B0604030504040204" pitchFamily="34" charset="0"/>
              <a:cs typeface="Verdana" panose="020B0604030504040204" pitchFamily="34" charset="0"/>
            </a:endParaRPr>
          </a:p>
          <a:p>
            <a:endParaRPr lang="fr-FR" sz="1400" dirty="0">
              <a:latin typeface="Verdana" panose="020B0604030504040204" pitchFamily="34" charset="0"/>
              <a:ea typeface="Verdana" panose="020B0604030504040204" pitchFamily="34" charset="0"/>
              <a:cs typeface="Verdana" panose="020B0604030504040204" pitchFamily="34" charset="0"/>
            </a:endParaRPr>
          </a:p>
        </p:txBody>
      </p:sp>
      <p:pic>
        <p:nvPicPr>
          <p:cNvPr id="2" name="Image 1"/>
          <p:cNvPicPr>
            <a:picLocks noChangeAspect="1"/>
          </p:cNvPicPr>
          <p:nvPr/>
        </p:nvPicPr>
        <p:blipFill>
          <a:blip r:embed="rId3"/>
          <a:stretch>
            <a:fillRect/>
          </a:stretch>
        </p:blipFill>
        <p:spPr>
          <a:xfrm>
            <a:off x="156497" y="2060848"/>
            <a:ext cx="4401693" cy="2859272"/>
          </a:xfrm>
          <a:prstGeom prst="rect">
            <a:avLst/>
          </a:prstGeom>
        </p:spPr>
      </p:pic>
      <p:pic>
        <p:nvPicPr>
          <p:cNvPr id="4" name="Image 3"/>
          <p:cNvPicPr>
            <a:picLocks noChangeAspect="1"/>
          </p:cNvPicPr>
          <p:nvPr/>
        </p:nvPicPr>
        <p:blipFill>
          <a:blip r:embed="rId4"/>
          <a:stretch>
            <a:fillRect/>
          </a:stretch>
        </p:blipFill>
        <p:spPr>
          <a:xfrm>
            <a:off x="4582344" y="2066192"/>
            <a:ext cx="4438273" cy="2870732"/>
          </a:xfrm>
          <a:prstGeom prst="rect">
            <a:avLst/>
          </a:prstGeom>
        </p:spPr>
      </p:pic>
    </p:spTree>
    <p:extLst>
      <p:ext uri="{BB962C8B-B14F-4D97-AF65-F5344CB8AC3E}">
        <p14:creationId xmlns:p14="http://schemas.microsoft.com/office/powerpoint/2010/main" val="400706330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body" idx="1"/>
          </p:nvPr>
        </p:nvSpPr>
        <p:spPr>
          <a:xfrm>
            <a:off x="395288" y="836613"/>
            <a:ext cx="8229600" cy="4670425"/>
          </a:xfrm>
        </p:spPr>
        <p:txBody>
          <a:bodyPr/>
          <a:lstStyle/>
          <a:p>
            <a:pPr marL="0" eaLnBrk="1" hangingPunct="1">
              <a:lnSpc>
                <a:spcPct val="150000"/>
              </a:lnSpc>
              <a:spcBef>
                <a:spcPts val="0"/>
              </a:spcBef>
              <a:spcAft>
                <a:spcPts val="0"/>
              </a:spcAft>
              <a:buFontTx/>
              <a:buNone/>
              <a:defRPr/>
            </a:pPr>
            <a:r>
              <a:rPr lang="fr-FR" altLang="fr-FR" sz="1400" b="1" dirty="0" smtClean="0">
                <a:latin typeface="Verdana" panose="020B0604030504040204" pitchFamily="34" charset="0"/>
                <a:ea typeface="Verdana" panose="020B0604030504040204" pitchFamily="34" charset="0"/>
                <a:cs typeface="Verdana" panose="020B0604030504040204" pitchFamily="34" charset="0"/>
              </a:rPr>
              <a:t/>
            </a:r>
            <a:br>
              <a:rPr lang="fr-FR" altLang="fr-FR" sz="1400" b="1" dirty="0" smtClean="0">
                <a:latin typeface="Verdana" panose="020B0604030504040204" pitchFamily="34" charset="0"/>
                <a:ea typeface="Verdana" panose="020B0604030504040204" pitchFamily="34" charset="0"/>
                <a:cs typeface="Verdana" panose="020B0604030504040204" pitchFamily="34" charset="0"/>
              </a:rPr>
            </a:br>
            <a:r>
              <a:rPr lang="fr-FR" altLang="fr-FR" sz="1400" dirty="0" smtClean="0">
                <a:latin typeface="Verdana" panose="020B0604030504040204" pitchFamily="34" charset="0"/>
                <a:ea typeface="Verdana" panose="020B0604030504040204" pitchFamily="34" charset="0"/>
                <a:cs typeface="Verdana" panose="020B0604030504040204" pitchFamily="34" charset="0"/>
              </a:rPr>
              <a:t/>
            </a:r>
            <a:br>
              <a:rPr lang="fr-FR" altLang="fr-FR" sz="1400" dirty="0" smtClean="0">
                <a:latin typeface="Verdana" panose="020B0604030504040204" pitchFamily="34" charset="0"/>
                <a:ea typeface="Verdana" panose="020B0604030504040204" pitchFamily="34" charset="0"/>
                <a:cs typeface="Verdana" panose="020B0604030504040204" pitchFamily="34" charset="0"/>
              </a:rPr>
            </a:br>
            <a:r>
              <a:rPr lang="fr-FR" altLang="fr-FR" sz="1400" dirty="0" smtClean="0">
                <a:latin typeface="Verdana" panose="020B0604030504040204" pitchFamily="34" charset="0"/>
                <a:ea typeface="Verdana" panose="020B0604030504040204" pitchFamily="34" charset="0"/>
                <a:cs typeface="Verdana" panose="020B0604030504040204" pitchFamily="34" charset="0"/>
              </a:rPr>
              <a:t/>
            </a:r>
            <a:br>
              <a:rPr lang="fr-FR" altLang="fr-FR" sz="1400" dirty="0" smtClean="0">
                <a:latin typeface="Verdana" panose="020B0604030504040204" pitchFamily="34" charset="0"/>
                <a:ea typeface="Verdana" panose="020B0604030504040204" pitchFamily="34" charset="0"/>
                <a:cs typeface="Verdana" panose="020B0604030504040204" pitchFamily="34" charset="0"/>
              </a:rPr>
            </a:br>
            <a:endParaRPr lang="fr-FR" altLang="fr-FR" sz="1400" dirty="0" smtClean="0">
              <a:latin typeface="Verdana" panose="020B0604030504040204" pitchFamily="34" charset="0"/>
              <a:ea typeface="Verdana" panose="020B0604030504040204" pitchFamily="34" charset="0"/>
              <a:cs typeface="Verdana" panose="020B0604030504040204" pitchFamily="34" charset="0"/>
            </a:endParaRPr>
          </a:p>
          <a:p>
            <a:pPr marL="0" eaLnBrk="1" hangingPunct="1">
              <a:lnSpc>
                <a:spcPct val="150000"/>
              </a:lnSpc>
              <a:spcBef>
                <a:spcPts val="500"/>
              </a:spcBef>
              <a:spcAft>
                <a:spcPts val="0"/>
              </a:spcAft>
              <a:buFontTx/>
              <a:buNone/>
              <a:defRPr/>
            </a:pPr>
            <a:endParaRPr lang="fr-FR" altLang="fr-FR" sz="140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6147" name="Text Box 5"/>
          <p:cNvSpPr txBox="1">
            <a:spLocks noChangeArrowheads="1"/>
          </p:cNvSpPr>
          <p:nvPr/>
        </p:nvSpPr>
        <p:spPr bwMode="auto">
          <a:xfrm>
            <a:off x="395288" y="260350"/>
            <a:ext cx="8280400" cy="396875"/>
          </a:xfrm>
          <a:prstGeom prst="rect">
            <a:avLst/>
          </a:prstGeom>
          <a:solidFill>
            <a:srgbClr val="DD402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FR" altLang="fr-FR"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ACHATS</a:t>
            </a:r>
            <a:endParaRPr lang="fr-FR" altLang="fr-FR"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3" name="Rectangle 2"/>
          <p:cNvSpPr/>
          <p:nvPr/>
        </p:nvSpPr>
        <p:spPr>
          <a:xfrm>
            <a:off x="344488" y="1196752"/>
            <a:ext cx="8280400" cy="2277547"/>
          </a:xfrm>
          <a:prstGeom prst="rect">
            <a:avLst/>
          </a:prstGeom>
          <a:solidFill>
            <a:schemeClr val="accent5"/>
          </a:solidFill>
        </p:spPr>
        <p:txBody>
          <a:bodyPr wrap="square">
            <a:spAutoFit/>
          </a:bodyPr>
          <a:lstStyle/>
          <a:p>
            <a:r>
              <a:rPr lang="fr-FR" sz="1600" b="1" dirty="0" smtClean="0">
                <a:solidFill>
                  <a:srgbClr val="DD4026"/>
                </a:solidFill>
                <a:latin typeface="Verdana" panose="020B0604030504040204" pitchFamily="34" charset="0"/>
                <a:ea typeface="Verdana" panose="020B0604030504040204" pitchFamily="34" charset="0"/>
                <a:cs typeface="Verdana" panose="020B0604030504040204" pitchFamily="34" charset="0"/>
              </a:rPr>
              <a:t>Famille E</a:t>
            </a:r>
            <a:endParaRPr lang="fr-FR" sz="1600" b="1" dirty="0">
              <a:solidFill>
                <a:srgbClr val="DD4026"/>
              </a:solidFill>
              <a:latin typeface="Verdana" panose="020B0604030504040204" pitchFamily="34" charset="0"/>
              <a:ea typeface="Verdana" panose="020B0604030504040204" pitchFamily="34" charset="0"/>
              <a:cs typeface="Verdana" panose="020B0604030504040204" pitchFamily="34" charset="0"/>
            </a:endParaRPr>
          </a:p>
          <a:p>
            <a:pPr algn="just"/>
            <a:r>
              <a:rPr lang="fr-FR" sz="1400" dirty="0" smtClean="0">
                <a:latin typeface="Verdana" panose="020B0604030504040204" pitchFamily="34" charset="0"/>
                <a:ea typeface="Verdana" panose="020B0604030504040204" pitchFamily="34" charset="0"/>
                <a:cs typeface="Verdana" panose="020B0604030504040204" pitchFamily="34" charset="0"/>
              </a:rPr>
              <a:t> </a:t>
            </a:r>
          </a:p>
          <a:p>
            <a:pPr marL="285750" indent="-285750" algn="just">
              <a:buFontTx/>
              <a:buChar char="-"/>
            </a:pPr>
            <a:r>
              <a:rPr lang="fr-FR" sz="1400" dirty="0" smtClean="0">
                <a:latin typeface="Verdana" panose="020B0604030504040204" pitchFamily="34" charset="0"/>
                <a:ea typeface="Verdana" panose="020B0604030504040204" pitchFamily="34" charset="0"/>
                <a:cs typeface="Verdana" panose="020B0604030504040204" pitchFamily="34" charset="0"/>
              </a:rPr>
              <a:t>Augmentation du poste assurances de 374% par rapport à 2020 en raison de l’assurance dommage-construction dans la perspective du lancement des travaux de la Ruche ;</a:t>
            </a:r>
          </a:p>
          <a:p>
            <a:pPr marL="285750" indent="-285750" algn="just">
              <a:buFontTx/>
              <a:buChar char="-"/>
            </a:pPr>
            <a:endParaRPr lang="fr-FR" sz="1400" dirty="0" smtClean="0">
              <a:latin typeface="Verdana" panose="020B0604030504040204" pitchFamily="34" charset="0"/>
              <a:ea typeface="Verdana" panose="020B0604030504040204" pitchFamily="34" charset="0"/>
              <a:cs typeface="Verdana" panose="020B0604030504040204" pitchFamily="34" charset="0"/>
            </a:endParaRPr>
          </a:p>
          <a:p>
            <a:pPr marL="285750" indent="-285750" algn="just">
              <a:buFontTx/>
              <a:buChar char="-"/>
            </a:pPr>
            <a:r>
              <a:rPr lang="fr-FR" sz="1400" dirty="0" smtClean="0">
                <a:latin typeface="Verdana" panose="020B0604030504040204" pitchFamily="34" charset="0"/>
                <a:ea typeface="Verdana" panose="020B0604030504040204" pitchFamily="34" charset="0"/>
                <a:cs typeface="Verdana" panose="020B0604030504040204" pitchFamily="34" charset="0"/>
              </a:rPr>
              <a:t>Reprise des dépenses pour les sous familles EB (services d’étude, assistance et conseils,  -20% entre 2019 et 2020) et EC (formations et gestion des ressources humaines, -27%entre 2019 et 2020) et stabilisation au niveau de 2019 avant crise sanitaire.</a:t>
            </a:r>
          </a:p>
        </p:txBody>
      </p:sp>
      <p:pic>
        <p:nvPicPr>
          <p:cNvPr id="6" name="Image 5" descr="C:\Users\pgouyer\Desktop\univlyon2-logo-officiel201806.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6296" y="5686426"/>
            <a:ext cx="1576070" cy="885825"/>
          </a:xfrm>
          <a:prstGeom prst="rect">
            <a:avLst/>
          </a:prstGeom>
          <a:noFill/>
          <a:ln>
            <a:noFill/>
          </a:ln>
        </p:spPr>
      </p:pic>
    </p:spTree>
    <p:extLst>
      <p:ext uri="{BB962C8B-B14F-4D97-AF65-F5344CB8AC3E}">
        <p14:creationId xmlns:p14="http://schemas.microsoft.com/office/powerpoint/2010/main" val="346092517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body" idx="1"/>
          </p:nvPr>
        </p:nvSpPr>
        <p:spPr>
          <a:xfrm>
            <a:off x="395288" y="836613"/>
            <a:ext cx="8229600" cy="4670425"/>
          </a:xfrm>
        </p:spPr>
        <p:txBody>
          <a:bodyPr/>
          <a:lstStyle/>
          <a:p>
            <a:pPr marL="0" eaLnBrk="0" hangingPunct="0">
              <a:lnSpc>
                <a:spcPct val="150000"/>
              </a:lnSpc>
              <a:spcBef>
                <a:spcPct val="0"/>
              </a:spcBef>
              <a:buFontTx/>
              <a:buNone/>
              <a:defRPr/>
            </a:pPr>
            <a:r>
              <a:rPr lang="fr-FR" altLang="fr-FR" sz="1400" b="1" kern="1200" dirty="0" smtClean="0">
                <a:solidFill>
                  <a:srgbClr val="DD4026"/>
                </a:solidFill>
                <a:latin typeface="Verdana" panose="020B0604030504040204" pitchFamily="34" charset="0"/>
                <a:ea typeface="Verdana" panose="020B0604030504040204" pitchFamily="34" charset="0"/>
                <a:cs typeface="Verdana" panose="020B0604030504040204" pitchFamily="34" charset="0"/>
              </a:rPr>
              <a:t>Evolution des dépenses famille F de 2017 à 2021</a:t>
            </a:r>
            <a:endParaRPr lang="fr-FR" altLang="fr-FR" sz="1400" b="1" kern="1200" dirty="0">
              <a:solidFill>
                <a:srgbClr val="DD4026"/>
              </a:solidFill>
              <a:latin typeface="Verdana" panose="020B0604030504040204" pitchFamily="34" charset="0"/>
              <a:ea typeface="Verdana" panose="020B0604030504040204" pitchFamily="34" charset="0"/>
              <a:cs typeface="Verdana" panose="020B0604030504040204" pitchFamily="34" charset="0"/>
            </a:endParaRPr>
          </a:p>
        </p:txBody>
      </p:sp>
      <p:sp>
        <p:nvSpPr>
          <p:cNvPr id="6147" name="Text Box 5"/>
          <p:cNvSpPr txBox="1">
            <a:spLocks noChangeArrowheads="1"/>
          </p:cNvSpPr>
          <p:nvPr/>
        </p:nvSpPr>
        <p:spPr bwMode="auto">
          <a:xfrm>
            <a:off x="395288" y="260350"/>
            <a:ext cx="8280400" cy="396875"/>
          </a:xfrm>
          <a:prstGeom prst="rect">
            <a:avLst/>
          </a:prstGeom>
          <a:solidFill>
            <a:srgbClr val="DD402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FR" altLang="fr-FR"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ACHATS</a:t>
            </a:r>
            <a:endParaRPr lang="fr-FR" altLang="fr-FR"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3" name="Rectangle 2"/>
          <p:cNvSpPr/>
          <p:nvPr/>
        </p:nvSpPr>
        <p:spPr>
          <a:xfrm>
            <a:off x="395288" y="1772816"/>
            <a:ext cx="8280400" cy="954107"/>
          </a:xfrm>
          <a:prstGeom prst="rect">
            <a:avLst/>
          </a:prstGeom>
        </p:spPr>
        <p:txBody>
          <a:bodyPr wrap="square">
            <a:spAutoFit/>
          </a:bodyPr>
          <a:lstStyle/>
          <a:p>
            <a:endParaRPr lang="fr-FR" sz="1400" dirty="0">
              <a:latin typeface="Verdana" panose="020B0604030504040204" pitchFamily="34" charset="0"/>
              <a:ea typeface="Verdana" panose="020B0604030504040204" pitchFamily="34" charset="0"/>
              <a:cs typeface="Verdana" panose="020B0604030504040204" pitchFamily="34" charset="0"/>
            </a:endParaRPr>
          </a:p>
          <a:p>
            <a:endParaRPr lang="fr-FR" sz="1400" dirty="0" smtClean="0">
              <a:latin typeface="Verdana" panose="020B0604030504040204" pitchFamily="34" charset="0"/>
              <a:ea typeface="Verdana" panose="020B0604030504040204" pitchFamily="34" charset="0"/>
              <a:cs typeface="Verdana" panose="020B0604030504040204" pitchFamily="34" charset="0"/>
            </a:endParaRPr>
          </a:p>
          <a:p>
            <a:endParaRPr lang="fr-FR" sz="1400" dirty="0">
              <a:latin typeface="Verdana" panose="020B0604030504040204" pitchFamily="34" charset="0"/>
              <a:ea typeface="Verdana" panose="020B0604030504040204" pitchFamily="34" charset="0"/>
              <a:cs typeface="Verdana" panose="020B0604030504040204" pitchFamily="34" charset="0"/>
            </a:endParaRPr>
          </a:p>
          <a:p>
            <a:endParaRPr lang="fr-FR" sz="1400"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4" name="Tableau 3"/>
          <p:cNvGraphicFramePr>
            <a:graphicFrameLocks noGrp="1"/>
          </p:cNvGraphicFramePr>
          <p:nvPr>
            <p:extLst>
              <p:ext uri="{D42A27DB-BD31-4B8C-83A1-F6EECF244321}">
                <p14:modId xmlns:p14="http://schemas.microsoft.com/office/powerpoint/2010/main" val="219313312"/>
              </p:ext>
            </p:extLst>
          </p:nvPr>
        </p:nvGraphicFramePr>
        <p:xfrm>
          <a:off x="1064495" y="1556745"/>
          <a:ext cx="6553200" cy="981075"/>
        </p:xfrm>
        <a:graphic>
          <a:graphicData uri="http://schemas.openxmlformats.org/drawingml/2006/table">
            <a:tbl>
              <a:tblPr/>
              <a:tblGrid>
                <a:gridCol w="962025">
                  <a:extLst>
                    <a:ext uri="{9D8B030D-6E8A-4147-A177-3AD203B41FA5}">
                      <a16:colId xmlns:a16="http://schemas.microsoft.com/office/drawing/2014/main" val="312576109"/>
                    </a:ext>
                  </a:extLst>
                </a:gridCol>
                <a:gridCol w="1276350">
                  <a:extLst>
                    <a:ext uri="{9D8B030D-6E8A-4147-A177-3AD203B41FA5}">
                      <a16:colId xmlns:a16="http://schemas.microsoft.com/office/drawing/2014/main" val="904079465"/>
                    </a:ext>
                  </a:extLst>
                </a:gridCol>
                <a:gridCol w="952500">
                  <a:extLst>
                    <a:ext uri="{9D8B030D-6E8A-4147-A177-3AD203B41FA5}">
                      <a16:colId xmlns:a16="http://schemas.microsoft.com/office/drawing/2014/main" val="2332264922"/>
                    </a:ext>
                  </a:extLst>
                </a:gridCol>
                <a:gridCol w="1019175">
                  <a:extLst>
                    <a:ext uri="{9D8B030D-6E8A-4147-A177-3AD203B41FA5}">
                      <a16:colId xmlns:a16="http://schemas.microsoft.com/office/drawing/2014/main" val="359996117"/>
                    </a:ext>
                  </a:extLst>
                </a:gridCol>
                <a:gridCol w="1323975">
                  <a:extLst>
                    <a:ext uri="{9D8B030D-6E8A-4147-A177-3AD203B41FA5}">
                      <a16:colId xmlns:a16="http://schemas.microsoft.com/office/drawing/2014/main" val="2115885121"/>
                    </a:ext>
                  </a:extLst>
                </a:gridCol>
                <a:gridCol w="1019175">
                  <a:extLst>
                    <a:ext uri="{9D8B030D-6E8A-4147-A177-3AD203B41FA5}">
                      <a16:colId xmlns:a16="http://schemas.microsoft.com/office/drawing/2014/main" val="1843088567"/>
                    </a:ext>
                  </a:extLst>
                </a:gridCol>
              </a:tblGrid>
              <a:tr h="200025">
                <a:tc gridSpan="6">
                  <a:txBody>
                    <a:bodyPr/>
                    <a:lstStyle/>
                    <a:p>
                      <a:pPr algn="ctr" fontAlgn="b"/>
                      <a:r>
                        <a:rPr lang="fr-FR" sz="1100" b="1" i="0" u="none" strike="noStrike">
                          <a:solidFill>
                            <a:srgbClr val="000000"/>
                          </a:solidFill>
                          <a:effectLst/>
                          <a:latin typeface="Calibri" panose="020F0502020204030204" pitchFamily="34" charset="0"/>
                        </a:rPr>
                        <a:t>FRET - EXPEDITION - TRANSPORT - DEMENAGEMENT</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2680124832"/>
                  </a:ext>
                </a:extLst>
              </a:tr>
              <a:tr h="200025">
                <a:tc>
                  <a:txBody>
                    <a:bodyPr/>
                    <a:lstStyle/>
                    <a:p>
                      <a:pPr algn="l" fontAlgn="b"/>
                      <a:r>
                        <a:rPr lang="fr-FR"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100" b="1" i="0" u="none" strike="noStrike">
                          <a:solidFill>
                            <a:srgbClr val="000000"/>
                          </a:solidFill>
                          <a:effectLst/>
                          <a:latin typeface="Calibri" panose="020F0502020204030204" pitchFamily="34" charset="0"/>
                        </a:rPr>
                        <a:t>2017</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100" b="1" i="0" u="none" strike="noStrike">
                          <a:solidFill>
                            <a:srgbClr val="000000"/>
                          </a:solidFill>
                          <a:effectLst/>
                          <a:latin typeface="Calibri" panose="020F0502020204030204" pitchFamily="34" charset="0"/>
                        </a:rPr>
                        <a:t>2018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100" b="1" i="0" u="none" strike="noStrike">
                          <a:solidFill>
                            <a:srgbClr val="000000"/>
                          </a:solidFill>
                          <a:effectLst/>
                          <a:latin typeface="Calibri" panose="020F0502020204030204" pitchFamily="34" charset="0"/>
                        </a:rPr>
                        <a:t>2019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100" b="1" i="0" u="none" strike="noStrike">
                          <a:solidFill>
                            <a:srgbClr val="000000"/>
                          </a:solidFill>
                          <a:effectLst/>
                          <a:latin typeface="Calibri" panose="020F0502020204030204" pitchFamily="34" charset="0"/>
                        </a:rPr>
                        <a:t>2020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100" b="1" i="0" u="none" strike="noStrike">
                          <a:solidFill>
                            <a:srgbClr val="000000"/>
                          </a:solidFill>
                          <a:effectLst/>
                          <a:latin typeface="Calibri" panose="020F0502020204030204" pitchFamily="34" charset="0"/>
                        </a:rPr>
                        <a:t>2021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3693804"/>
                  </a:ext>
                </a:extLst>
              </a:tr>
              <a:tr h="190500">
                <a:tc>
                  <a:txBody>
                    <a:bodyPr/>
                    <a:lstStyle/>
                    <a:p>
                      <a:pPr algn="l" fontAlgn="b"/>
                      <a:r>
                        <a:rPr lang="fr-FR" sz="1100" b="0" i="0" u="none" strike="noStrike">
                          <a:solidFill>
                            <a:srgbClr val="000000"/>
                          </a:solidFill>
                          <a:effectLst/>
                          <a:latin typeface="Calibri" panose="020F0502020204030204" pitchFamily="34" charset="0"/>
                        </a:rPr>
                        <a:t>Marchés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dirty="0">
                          <a:solidFill>
                            <a:srgbClr val="000000"/>
                          </a:solidFill>
                          <a:effectLst/>
                          <a:latin typeface="Calibri" panose="020F0502020204030204" pitchFamily="34" charset="0"/>
                        </a:rPr>
                        <a:t>43337,98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panose="020F0502020204030204" pitchFamily="34" charset="0"/>
                        </a:rPr>
                        <a:t>4375,69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panose="020F0502020204030204" pitchFamily="34" charset="0"/>
                        </a:rPr>
                        <a:t>       </a:t>
                      </a:r>
                      <a:r>
                        <a:rPr lang="fr-FR" sz="1100" b="0" i="0" u="none" strike="noStrike" dirty="0" smtClean="0">
                          <a:solidFill>
                            <a:srgbClr val="000000"/>
                          </a:solidFill>
                          <a:effectLst/>
                          <a:latin typeface="Calibri" panose="020F0502020204030204" pitchFamily="34" charset="0"/>
                        </a:rPr>
                        <a:t>   </a:t>
                      </a:r>
                      <a:r>
                        <a:rPr lang="fr-FR" sz="1100" b="0" i="0" u="none" strike="noStrike" dirty="0">
                          <a:solidFill>
                            <a:srgbClr val="000000"/>
                          </a:solidFill>
                          <a:effectLst/>
                          <a:latin typeface="Calibri" panose="020F0502020204030204" pitchFamily="34" charset="0"/>
                        </a:rPr>
                        <a:t>19 841,21 €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panose="020F0502020204030204" pitchFamily="34" charset="0"/>
                        </a:rPr>
                        <a:t>                 </a:t>
                      </a:r>
                      <a:r>
                        <a:rPr lang="fr-FR" sz="1100" b="0" i="0" u="none" strike="noStrike" dirty="0" smtClean="0">
                          <a:solidFill>
                            <a:srgbClr val="000000"/>
                          </a:solidFill>
                          <a:effectLst/>
                          <a:latin typeface="Calibri" panose="020F0502020204030204" pitchFamily="34" charset="0"/>
                        </a:rPr>
                        <a:t>208 </a:t>
                      </a:r>
                      <a:r>
                        <a:rPr lang="fr-FR" sz="1100" b="0" i="0" u="none" strike="noStrike" dirty="0">
                          <a:solidFill>
                            <a:srgbClr val="000000"/>
                          </a:solidFill>
                          <a:effectLst/>
                          <a:latin typeface="Calibri" panose="020F0502020204030204" pitchFamily="34" charset="0"/>
                        </a:rPr>
                        <a:t>528,63 €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900" b="0" i="0" u="none" strike="noStrike">
                          <a:solidFill>
                            <a:srgbClr val="333333"/>
                          </a:solidFill>
                          <a:effectLst/>
                          <a:latin typeface="Arial" panose="020B0604020202020204" pitchFamily="34" charset="0"/>
                        </a:rPr>
                        <a:t>         170 316,75 €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67415505"/>
                  </a:ext>
                </a:extLst>
              </a:tr>
              <a:tr h="190500">
                <a:tc>
                  <a:txBody>
                    <a:bodyPr/>
                    <a:lstStyle/>
                    <a:p>
                      <a:pPr algn="l" fontAlgn="b"/>
                      <a:r>
                        <a:rPr lang="fr-FR" sz="1100" b="0" i="0" u="none" strike="noStrike">
                          <a:solidFill>
                            <a:srgbClr val="000000"/>
                          </a:solidFill>
                          <a:effectLst/>
                          <a:latin typeface="Calibri" panose="020F0502020204030204" pitchFamily="34" charset="0"/>
                        </a:rPr>
                        <a:t>Hors marchés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panose="020F0502020204030204" pitchFamily="34" charset="0"/>
                        </a:rPr>
                        <a:t>137032,76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panose="020F0502020204030204" pitchFamily="34" charset="0"/>
                        </a:rPr>
                        <a:t>142247,25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147 121,50 €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panose="020F0502020204030204" pitchFamily="34" charset="0"/>
                        </a:rPr>
                        <a:t>              </a:t>
                      </a:r>
                      <a:r>
                        <a:rPr lang="fr-FR" sz="1100" b="0" i="0" u="none" strike="noStrike" dirty="0" smtClean="0">
                          <a:solidFill>
                            <a:srgbClr val="000000"/>
                          </a:solidFill>
                          <a:effectLst/>
                          <a:latin typeface="Calibri" panose="020F0502020204030204" pitchFamily="34" charset="0"/>
                        </a:rPr>
                        <a:t>   </a:t>
                      </a:r>
                      <a:r>
                        <a:rPr lang="fr-FR" sz="1100" b="0" i="0" u="none" strike="noStrike" dirty="0">
                          <a:solidFill>
                            <a:srgbClr val="000000"/>
                          </a:solidFill>
                          <a:effectLst/>
                          <a:latin typeface="Calibri" panose="020F0502020204030204" pitchFamily="34" charset="0"/>
                        </a:rPr>
                        <a:t>153 150,20 €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160 657,05 €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9759850"/>
                  </a:ext>
                </a:extLst>
              </a:tr>
              <a:tr h="200025">
                <a:tc>
                  <a:txBody>
                    <a:bodyPr/>
                    <a:lstStyle/>
                    <a:p>
                      <a:pPr algn="l" fontAlgn="b"/>
                      <a:r>
                        <a:rPr lang="fr-FR" sz="1100" b="0" i="0" u="none" strike="noStrike">
                          <a:solidFill>
                            <a:srgbClr val="000000"/>
                          </a:solidFill>
                          <a:effectLst/>
                          <a:latin typeface="Calibri" panose="020F0502020204030204" pitchFamily="34" charset="0"/>
                        </a:rPr>
                        <a:t>Total dépenses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panose="020F0502020204030204" pitchFamily="34" charset="0"/>
                        </a:rPr>
                        <a:t>180370,74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panose="020F0502020204030204" pitchFamily="34" charset="0"/>
                        </a:rPr>
                        <a:t>146622,94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166 962,71 €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panose="020F0502020204030204" pitchFamily="34" charset="0"/>
                        </a:rPr>
                        <a:t>                 </a:t>
                      </a:r>
                      <a:r>
                        <a:rPr lang="fr-FR" sz="1100" b="0" i="0" u="none" strike="noStrike" dirty="0" smtClean="0">
                          <a:solidFill>
                            <a:srgbClr val="000000"/>
                          </a:solidFill>
                          <a:effectLst/>
                          <a:latin typeface="Calibri" panose="020F0502020204030204" pitchFamily="34" charset="0"/>
                        </a:rPr>
                        <a:t>361 </a:t>
                      </a:r>
                      <a:r>
                        <a:rPr lang="fr-FR" sz="1100" b="0" i="0" u="none" strike="noStrike" dirty="0">
                          <a:solidFill>
                            <a:srgbClr val="000000"/>
                          </a:solidFill>
                          <a:effectLst/>
                          <a:latin typeface="Calibri" panose="020F0502020204030204" pitchFamily="34" charset="0"/>
                        </a:rPr>
                        <a:t>678,83 €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panose="020F0502020204030204" pitchFamily="34" charset="0"/>
                        </a:rPr>
                        <a:t>        330 973,80 €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89894862"/>
                  </a:ext>
                </a:extLst>
              </a:tr>
            </a:tbl>
          </a:graphicData>
        </a:graphic>
      </p:graphicFrame>
      <p:pic>
        <p:nvPicPr>
          <p:cNvPr id="5" name="Image 4"/>
          <p:cNvPicPr>
            <a:picLocks noChangeAspect="1"/>
          </p:cNvPicPr>
          <p:nvPr/>
        </p:nvPicPr>
        <p:blipFill>
          <a:blip r:embed="rId3"/>
          <a:stretch>
            <a:fillRect/>
          </a:stretch>
        </p:blipFill>
        <p:spPr>
          <a:xfrm>
            <a:off x="1979712" y="3128308"/>
            <a:ext cx="5389331" cy="2743438"/>
          </a:xfrm>
          <a:prstGeom prst="rect">
            <a:avLst/>
          </a:prstGeom>
        </p:spPr>
      </p:pic>
    </p:spTree>
    <p:extLst>
      <p:ext uri="{BB962C8B-B14F-4D97-AF65-F5344CB8AC3E}">
        <p14:creationId xmlns:p14="http://schemas.microsoft.com/office/powerpoint/2010/main" val="93942004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5"/>
          <p:cNvSpPr txBox="1">
            <a:spLocks noChangeArrowheads="1"/>
          </p:cNvSpPr>
          <p:nvPr/>
        </p:nvSpPr>
        <p:spPr bwMode="auto">
          <a:xfrm>
            <a:off x="395288" y="260350"/>
            <a:ext cx="8280400" cy="396875"/>
          </a:xfrm>
          <a:prstGeom prst="rect">
            <a:avLst/>
          </a:prstGeom>
          <a:solidFill>
            <a:srgbClr val="DD402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FR" altLang="fr-FR"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ACHATS</a:t>
            </a:r>
            <a:endParaRPr lang="fr-FR" altLang="fr-FR"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3" name="Rectangle 2"/>
          <p:cNvSpPr/>
          <p:nvPr/>
        </p:nvSpPr>
        <p:spPr>
          <a:xfrm>
            <a:off x="395288" y="1772816"/>
            <a:ext cx="8280400" cy="954107"/>
          </a:xfrm>
          <a:prstGeom prst="rect">
            <a:avLst/>
          </a:prstGeom>
        </p:spPr>
        <p:txBody>
          <a:bodyPr wrap="square">
            <a:spAutoFit/>
          </a:bodyPr>
          <a:lstStyle/>
          <a:p>
            <a:endParaRPr lang="fr-FR" sz="1400" dirty="0">
              <a:latin typeface="Verdana" panose="020B0604030504040204" pitchFamily="34" charset="0"/>
              <a:ea typeface="Verdana" panose="020B0604030504040204" pitchFamily="34" charset="0"/>
              <a:cs typeface="Verdana" panose="020B0604030504040204" pitchFamily="34" charset="0"/>
            </a:endParaRPr>
          </a:p>
          <a:p>
            <a:endParaRPr lang="fr-FR" sz="1400" dirty="0" smtClean="0">
              <a:latin typeface="Verdana" panose="020B0604030504040204" pitchFamily="34" charset="0"/>
              <a:ea typeface="Verdana" panose="020B0604030504040204" pitchFamily="34" charset="0"/>
              <a:cs typeface="Verdana" panose="020B0604030504040204" pitchFamily="34" charset="0"/>
            </a:endParaRPr>
          </a:p>
          <a:p>
            <a:endParaRPr lang="fr-FR" sz="1400" dirty="0">
              <a:latin typeface="Verdana" panose="020B0604030504040204" pitchFamily="34" charset="0"/>
              <a:ea typeface="Verdana" panose="020B0604030504040204" pitchFamily="34" charset="0"/>
              <a:cs typeface="Verdana" panose="020B0604030504040204" pitchFamily="34" charset="0"/>
            </a:endParaRPr>
          </a:p>
          <a:p>
            <a:endParaRPr lang="fr-FR" sz="1400" dirty="0">
              <a:latin typeface="Verdana" panose="020B0604030504040204" pitchFamily="34" charset="0"/>
              <a:ea typeface="Verdana" panose="020B0604030504040204" pitchFamily="34" charset="0"/>
              <a:cs typeface="Verdana" panose="020B0604030504040204" pitchFamily="34" charset="0"/>
            </a:endParaRPr>
          </a:p>
        </p:txBody>
      </p:sp>
      <p:pic>
        <p:nvPicPr>
          <p:cNvPr id="2" name="Image 1"/>
          <p:cNvPicPr>
            <a:picLocks noChangeAspect="1"/>
          </p:cNvPicPr>
          <p:nvPr/>
        </p:nvPicPr>
        <p:blipFill>
          <a:blip r:embed="rId3"/>
          <a:stretch>
            <a:fillRect/>
          </a:stretch>
        </p:blipFill>
        <p:spPr>
          <a:xfrm>
            <a:off x="1907704" y="2852936"/>
            <a:ext cx="5602710" cy="3432345"/>
          </a:xfrm>
          <a:prstGeom prst="rect">
            <a:avLst/>
          </a:prstGeom>
        </p:spPr>
      </p:pic>
      <p:graphicFrame>
        <p:nvGraphicFramePr>
          <p:cNvPr id="4" name="Tableau 3"/>
          <p:cNvGraphicFramePr>
            <a:graphicFrameLocks noGrp="1"/>
          </p:cNvGraphicFramePr>
          <p:nvPr>
            <p:extLst>
              <p:ext uri="{D42A27DB-BD31-4B8C-83A1-F6EECF244321}">
                <p14:modId xmlns:p14="http://schemas.microsoft.com/office/powerpoint/2010/main" val="2026820263"/>
              </p:ext>
            </p:extLst>
          </p:nvPr>
        </p:nvGraphicFramePr>
        <p:xfrm>
          <a:off x="1349987" y="783238"/>
          <a:ext cx="6718144" cy="1738630"/>
        </p:xfrm>
        <a:graphic>
          <a:graphicData uri="http://schemas.openxmlformats.org/drawingml/2006/table">
            <a:tbl>
              <a:tblPr/>
              <a:tblGrid>
                <a:gridCol w="825156">
                  <a:extLst>
                    <a:ext uri="{9D8B030D-6E8A-4147-A177-3AD203B41FA5}">
                      <a16:colId xmlns:a16="http://schemas.microsoft.com/office/drawing/2014/main" val="3953625587"/>
                    </a:ext>
                  </a:extLst>
                </a:gridCol>
                <a:gridCol w="3974501">
                  <a:extLst>
                    <a:ext uri="{9D8B030D-6E8A-4147-A177-3AD203B41FA5}">
                      <a16:colId xmlns:a16="http://schemas.microsoft.com/office/drawing/2014/main" val="2469439414"/>
                    </a:ext>
                  </a:extLst>
                </a:gridCol>
                <a:gridCol w="1093331">
                  <a:extLst>
                    <a:ext uri="{9D8B030D-6E8A-4147-A177-3AD203B41FA5}">
                      <a16:colId xmlns:a16="http://schemas.microsoft.com/office/drawing/2014/main" val="467409831"/>
                    </a:ext>
                  </a:extLst>
                </a:gridCol>
                <a:gridCol w="825156">
                  <a:extLst>
                    <a:ext uri="{9D8B030D-6E8A-4147-A177-3AD203B41FA5}">
                      <a16:colId xmlns:a16="http://schemas.microsoft.com/office/drawing/2014/main" val="2064998187"/>
                    </a:ext>
                  </a:extLst>
                </a:gridCol>
              </a:tblGrid>
              <a:tr h="190500">
                <a:tc gridSpan="3">
                  <a:txBody>
                    <a:bodyPr/>
                    <a:lstStyle/>
                    <a:p>
                      <a:pPr algn="ctr" fontAlgn="b"/>
                      <a:r>
                        <a:rPr lang="fr-FR" sz="1100" b="1" i="0" u="none" strike="noStrike">
                          <a:solidFill>
                            <a:srgbClr val="000000"/>
                          </a:solidFill>
                          <a:effectLst/>
                          <a:latin typeface="Calibri" panose="020F0502020204030204" pitchFamily="34" charset="0"/>
                        </a:rPr>
                        <a:t>FAMILLE F : FRET EXPEDITION TRANSPORT DEMENAGEMENT</a:t>
                      </a:r>
                    </a:p>
                  </a:txBody>
                  <a:tcPr marL="9525" marR="9525" marT="9525" marB="0" anchor="b">
                    <a:lnL>
                      <a:noFill/>
                    </a:lnL>
                    <a:lnR>
                      <a:noFill/>
                    </a:lnR>
                    <a:lnT>
                      <a:noFill/>
                    </a:lnT>
                    <a:lnB>
                      <a:noFill/>
                    </a:lnB>
                  </a:tcPr>
                </a:tc>
                <a:tc hMerge="1">
                  <a:txBody>
                    <a:bodyPr/>
                    <a:lstStyle/>
                    <a:p>
                      <a:endParaRPr lang="fr-FR"/>
                    </a:p>
                  </a:txBody>
                  <a:tcPr/>
                </a:tc>
                <a:tc hMerge="1">
                  <a:txBody>
                    <a:bodyPr/>
                    <a:lstStyle/>
                    <a:p>
                      <a:endParaRPr lang="fr-FR"/>
                    </a:p>
                  </a:txBody>
                  <a:tcPr/>
                </a:tc>
                <a:tc>
                  <a:txBody>
                    <a:bodyPr/>
                    <a:lstStyle/>
                    <a:p>
                      <a:pPr algn="l" fontAlgn="b"/>
                      <a:endParaRPr lang="fr-FR"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3655300760"/>
                  </a:ext>
                </a:extLst>
              </a:tr>
              <a:tr h="190500">
                <a:tc>
                  <a:txBody>
                    <a:bodyPr/>
                    <a:lstStyle/>
                    <a:p>
                      <a:pPr algn="ctr" fontAlgn="b"/>
                      <a:endParaRPr lang="fr-FR" sz="1100" b="1"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fr-FR" sz="1100" b="1"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fr-FR" sz="1100" b="1"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fr-FR"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1672969"/>
                  </a:ext>
                </a:extLst>
              </a:tr>
              <a:tr h="190500">
                <a:tc>
                  <a:txBody>
                    <a:bodyPr/>
                    <a:lstStyle/>
                    <a:p>
                      <a:pPr algn="l" fontAlgn="b"/>
                      <a:r>
                        <a:rPr lang="fr-FR"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100" b="1" i="0" u="none" strike="noStrike">
                          <a:solidFill>
                            <a:srgbClr val="000000"/>
                          </a:solidFill>
                          <a:effectLst/>
                          <a:latin typeface="Calibri" panose="020F0502020204030204" pitchFamily="34" charset="0"/>
                        </a:rPr>
                        <a:t>Montant en € HT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100" b="1" i="0" u="none" strike="noStrike">
                          <a:solidFill>
                            <a:srgbClr val="000000"/>
                          </a:solidFill>
                          <a:effectLst/>
                          <a:latin typeface="Calibri" panose="020F0502020204030204" pitchFamily="34" charset="0"/>
                        </a:rPr>
                        <a: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67658345"/>
                  </a:ext>
                </a:extLst>
              </a:tr>
              <a:tr h="405130">
                <a:tc>
                  <a:txBody>
                    <a:bodyPr/>
                    <a:lstStyle/>
                    <a:p>
                      <a:pPr algn="l" fontAlgn="b"/>
                      <a:r>
                        <a:rPr lang="fr-FR" sz="1100" b="0" i="0" u="none" strike="noStrike">
                          <a:solidFill>
                            <a:srgbClr val="000000"/>
                          </a:solidFill>
                          <a:effectLst/>
                          <a:latin typeface="Calibri" panose="020F0502020204030204" pitchFamily="34" charset="0"/>
                        </a:rPr>
                        <a:t>FA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Fournitures, consommables et petits équipements pour le trasport de marchandises et l'emballage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36 172,30 €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panose="020F0502020204030204" pitchFamily="34" charset="0"/>
                        </a:rPr>
                        <a:t>10,9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93102995"/>
                  </a:ext>
                </a:extLst>
              </a:tr>
              <a:tr h="190500">
                <a:tc>
                  <a:txBody>
                    <a:bodyPr/>
                    <a:lstStyle/>
                    <a:p>
                      <a:pPr algn="l" fontAlgn="b"/>
                      <a:r>
                        <a:rPr lang="fr-FR" sz="1100" b="0" i="0" u="none" strike="noStrike">
                          <a:solidFill>
                            <a:srgbClr val="000000"/>
                          </a:solidFill>
                          <a:effectLst/>
                          <a:latin typeface="Calibri" panose="020F0502020204030204" pitchFamily="34" charset="0"/>
                        </a:rPr>
                        <a:t>FB</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Services d'expédition du courrier et services connexes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126 402,11 €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panose="020F0502020204030204" pitchFamily="34" charset="0"/>
                        </a:rPr>
                        <a:t>38,2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13176126"/>
                  </a:ext>
                </a:extLst>
              </a:tr>
              <a:tr h="190500">
                <a:tc>
                  <a:txBody>
                    <a:bodyPr/>
                    <a:lstStyle/>
                    <a:p>
                      <a:pPr algn="l" fontAlgn="b"/>
                      <a:r>
                        <a:rPr lang="fr-FR" sz="1100" b="0" i="0" u="none" strike="noStrike">
                          <a:solidFill>
                            <a:srgbClr val="000000"/>
                          </a:solidFill>
                          <a:effectLst/>
                          <a:latin typeface="Calibri" panose="020F0502020204030204" pitchFamily="34" charset="0"/>
                        </a:rPr>
                        <a:t>FC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Services d'expédition / transport de marchandises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2 956,70 €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panose="020F0502020204030204" pitchFamily="34" charset="0"/>
                        </a:rPr>
                        <a:t>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02841653"/>
                  </a:ext>
                </a:extLst>
              </a:tr>
              <a:tr h="190500">
                <a:tc>
                  <a:txBody>
                    <a:bodyPr/>
                    <a:lstStyle/>
                    <a:p>
                      <a:pPr algn="l" fontAlgn="b"/>
                      <a:r>
                        <a:rPr lang="fr-FR" sz="1100" b="0" i="0" u="none" strike="noStrike">
                          <a:solidFill>
                            <a:srgbClr val="000000"/>
                          </a:solidFill>
                          <a:effectLst/>
                          <a:latin typeface="Calibri" panose="020F0502020204030204" pitchFamily="34" charset="0"/>
                        </a:rPr>
                        <a:t>FD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Services de déplacement et d'entreposage de marchandises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165 442,69 €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panose="020F0502020204030204" pitchFamily="34" charset="0"/>
                        </a:rPr>
                        <a:t>50,0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41146867"/>
                  </a:ext>
                </a:extLst>
              </a:tr>
              <a:tr h="190500">
                <a:tc>
                  <a:txBody>
                    <a:bodyPr/>
                    <a:lstStyle/>
                    <a:p>
                      <a:pPr algn="l" fontAlgn="b"/>
                      <a:r>
                        <a:rPr lang="fr-FR"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330 973,80 €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dirty="0">
                          <a:solidFill>
                            <a:srgbClr val="000000"/>
                          </a:solidFill>
                          <a:effectLst/>
                          <a:latin typeface="Calibri" panose="020F0502020204030204" pitchFamily="34" charset="0"/>
                        </a:rPr>
                        <a:t>100,0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81849987"/>
                  </a:ext>
                </a:extLst>
              </a:tr>
            </a:tbl>
          </a:graphicData>
        </a:graphic>
      </p:graphicFrame>
    </p:spTree>
    <p:extLst>
      <p:ext uri="{BB962C8B-B14F-4D97-AF65-F5344CB8AC3E}">
        <p14:creationId xmlns:p14="http://schemas.microsoft.com/office/powerpoint/2010/main" val="101488900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5"/>
          <p:cNvSpPr txBox="1">
            <a:spLocks noChangeArrowheads="1"/>
          </p:cNvSpPr>
          <p:nvPr/>
        </p:nvSpPr>
        <p:spPr bwMode="auto">
          <a:xfrm>
            <a:off x="395288" y="260350"/>
            <a:ext cx="8280400" cy="396875"/>
          </a:xfrm>
          <a:prstGeom prst="rect">
            <a:avLst/>
          </a:prstGeom>
          <a:solidFill>
            <a:srgbClr val="DD402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FR" altLang="fr-FR"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ACHATS</a:t>
            </a:r>
            <a:endParaRPr lang="fr-FR" altLang="fr-FR"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3" name="Rectangle 2"/>
          <p:cNvSpPr/>
          <p:nvPr/>
        </p:nvSpPr>
        <p:spPr>
          <a:xfrm>
            <a:off x="395288" y="1772816"/>
            <a:ext cx="8280400" cy="954107"/>
          </a:xfrm>
          <a:prstGeom prst="rect">
            <a:avLst/>
          </a:prstGeom>
        </p:spPr>
        <p:txBody>
          <a:bodyPr wrap="square">
            <a:spAutoFit/>
          </a:bodyPr>
          <a:lstStyle/>
          <a:p>
            <a:endParaRPr lang="fr-FR" sz="1400" dirty="0">
              <a:latin typeface="Verdana" panose="020B0604030504040204" pitchFamily="34" charset="0"/>
              <a:ea typeface="Verdana" panose="020B0604030504040204" pitchFamily="34" charset="0"/>
              <a:cs typeface="Verdana" panose="020B0604030504040204" pitchFamily="34" charset="0"/>
            </a:endParaRPr>
          </a:p>
          <a:p>
            <a:endParaRPr lang="fr-FR" sz="1400" dirty="0" smtClean="0">
              <a:latin typeface="Verdana" panose="020B0604030504040204" pitchFamily="34" charset="0"/>
              <a:ea typeface="Verdana" panose="020B0604030504040204" pitchFamily="34" charset="0"/>
              <a:cs typeface="Verdana" panose="020B0604030504040204" pitchFamily="34" charset="0"/>
            </a:endParaRPr>
          </a:p>
          <a:p>
            <a:endParaRPr lang="fr-FR" sz="1400" dirty="0">
              <a:latin typeface="Verdana" panose="020B0604030504040204" pitchFamily="34" charset="0"/>
              <a:ea typeface="Verdana" panose="020B0604030504040204" pitchFamily="34" charset="0"/>
              <a:cs typeface="Verdana" panose="020B0604030504040204" pitchFamily="34" charset="0"/>
            </a:endParaRPr>
          </a:p>
          <a:p>
            <a:endParaRPr lang="fr-FR" sz="1400"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5" name="Tableau 4"/>
          <p:cNvGraphicFramePr>
            <a:graphicFrameLocks noGrp="1"/>
          </p:cNvGraphicFramePr>
          <p:nvPr>
            <p:extLst>
              <p:ext uri="{D42A27DB-BD31-4B8C-83A1-F6EECF244321}">
                <p14:modId xmlns:p14="http://schemas.microsoft.com/office/powerpoint/2010/main" val="1744889810"/>
              </p:ext>
            </p:extLst>
          </p:nvPr>
        </p:nvGraphicFramePr>
        <p:xfrm>
          <a:off x="467544" y="915566"/>
          <a:ext cx="7992888" cy="1714500"/>
        </p:xfrm>
        <a:graphic>
          <a:graphicData uri="http://schemas.openxmlformats.org/drawingml/2006/table">
            <a:tbl>
              <a:tblPr/>
              <a:tblGrid>
                <a:gridCol w="796964">
                  <a:extLst>
                    <a:ext uri="{9D8B030D-6E8A-4147-A177-3AD203B41FA5}">
                      <a16:colId xmlns:a16="http://schemas.microsoft.com/office/drawing/2014/main" val="3896260477"/>
                    </a:ext>
                  </a:extLst>
                </a:gridCol>
                <a:gridCol w="3480078">
                  <a:extLst>
                    <a:ext uri="{9D8B030D-6E8A-4147-A177-3AD203B41FA5}">
                      <a16:colId xmlns:a16="http://schemas.microsoft.com/office/drawing/2014/main" val="4218481984"/>
                    </a:ext>
                  </a:extLst>
                </a:gridCol>
                <a:gridCol w="1055977">
                  <a:extLst>
                    <a:ext uri="{9D8B030D-6E8A-4147-A177-3AD203B41FA5}">
                      <a16:colId xmlns:a16="http://schemas.microsoft.com/office/drawing/2014/main" val="1229246006"/>
                    </a:ext>
                  </a:extLst>
                </a:gridCol>
                <a:gridCol w="886623">
                  <a:extLst>
                    <a:ext uri="{9D8B030D-6E8A-4147-A177-3AD203B41FA5}">
                      <a16:colId xmlns:a16="http://schemas.microsoft.com/office/drawing/2014/main" val="1019689313"/>
                    </a:ext>
                  </a:extLst>
                </a:gridCol>
                <a:gridCol w="886623">
                  <a:extLst>
                    <a:ext uri="{9D8B030D-6E8A-4147-A177-3AD203B41FA5}">
                      <a16:colId xmlns:a16="http://schemas.microsoft.com/office/drawing/2014/main" val="2042235276"/>
                    </a:ext>
                  </a:extLst>
                </a:gridCol>
                <a:gridCol w="886623">
                  <a:extLst>
                    <a:ext uri="{9D8B030D-6E8A-4147-A177-3AD203B41FA5}">
                      <a16:colId xmlns:a16="http://schemas.microsoft.com/office/drawing/2014/main" val="3274212005"/>
                    </a:ext>
                  </a:extLst>
                </a:gridCol>
              </a:tblGrid>
              <a:tr h="190500">
                <a:tc gridSpan="6">
                  <a:txBody>
                    <a:bodyPr/>
                    <a:lstStyle/>
                    <a:p>
                      <a:pPr algn="ctr" fontAlgn="b"/>
                      <a:r>
                        <a:rPr lang="fr-FR" sz="1100" b="1" i="0" u="none" strike="noStrike">
                          <a:solidFill>
                            <a:srgbClr val="000000"/>
                          </a:solidFill>
                          <a:effectLst/>
                          <a:latin typeface="Calibri" panose="020F0502020204030204" pitchFamily="34" charset="0"/>
                        </a:rPr>
                        <a:t>FAMILLE F : FRET EXPEDITION TRANSPORT DEMENAGEMENT</a:t>
                      </a:r>
                    </a:p>
                  </a:txBody>
                  <a:tcPr marL="9525" marR="9525" marT="9525" marB="0" anchor="b">
                    <a:lnL>
                      <a:noFill/>
                    </a:lnL>
                    <a:lnR>
                      <a:noFill/>
                    </a:lnR>
                    <a:lnT>
                      <a:noFill/>
                    </a:lnT>
                    <a:lnB>
                      <a:noFill/>
                    </a:lnB>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2219470829"/>
                  </a:ext>
                </a:extLst>
              </a:tr>
              <a:tr h="190500">
                <a:tc>
                  <a:txBody>
                    <a:bodyPr/>
                    <a:lstStyle/>
                    <a:p>
                      <a:pPr algn="ctr" fontAlgn="b"/>
                      <a:endParaRPr lang="fr-FR" sz="1100" b="1"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fr-FR" sz="1100" b="1"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fr-FR" sz="1100" b="1"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fr-FR"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fr-FR"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fr-FR"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7342984"/>
                  </a:ext>
                </a:extLst>
              </a:tr>
              <a:tr h="190500">
                <a:tc>
                  <a:txBody>
                    <a:bodyPr/>
                    <a:lstStyle/>
                    <a:p>
                      <a:pPr algn="l" fontAlgn="b"/>
                      <a:r>
                        <a:rPr lang="fr-FR"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100" b="1" i="0" u="none" strike="noStrike">
                          <a:solidFill>
                            <a:srgbClr val="000000"/>
                          </a:solidFill>
                          <a:effectLst/>
                          <a:latin typeface="Calibri" panose="020F0502020204030204" pitchFamily="34" charset="0"/>
                        </a:rPr>
                        <a:t>2018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100" b="1" i="0" u="none" strike="noStrike">
                          <a:solidFill>
                            <a:srgbClr val="000000"/>
                          </a:solidFill>
                          <a:effectLst/>
                          <a:latin typeface="Calibri" panose="020F0502020204030204" pitchFamily="34" charset="0"/>
                        </a:rPr>
                        <a:t>2019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100" b="1" i="0" u="none" strike="noStrike">
                          <a:solidFill>
                            <a:srgbClr val="000000"/>
                          </a:solidFill>
                          <a:effectLst/>
                          <a:latin typeface="Calibri" panose="020F0502020204030204" pitchFamily="34" charset="0"/>
                        </a:rPr>
                        <a:t>2020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100" b="1" i="0" u="none" strike="noStrike">
                          <a:solidFill>
                            <a:srgbClr val="000000"/>
                          </a:solidFill>
                          <a:effectLst/>
                          <a:latin typeface="Calibri" panose="020F0502020204030204" pitchFamily="34" charset="0"/>
                        </a:rPr>
                        <a:t>2021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44765923"/>
                  </a:ext>
                </a:extLst>
              </a:tr>
              <a:tr h="381000">
                <a:tc>
                  <a:txBody>
                    <a:bodyPr/>
                    <a:lstStyle/>
                    <a:p>
                      <a:pPr algn="l" fontAlgn="b"/>
                      <a:r>
                        <a:rPr lang="fr-FR" sz="1100" b="0" i="0" u="none" strike="noStrike">
                          <a:solidFill>
                            <a:srgbClr val="000000"/>
                          </a:solidFill>
                          <a:effectLst/>
                          <a:latin typeface="Calibri" panose="020F0502020204030204" pitchFamily="34" charset="0"/>
                        </a:rPr>
                        <a:t>FA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panose="020F0502020204030204" pitchFamily="34" charset="0"/>
                        </a:rPr>
                        <a:t>Fournitures, consommables et petits équipements pour le </a:t>
                      </a:r>
                      <a:r>
                        <a:rPr lang="fr-FR" sz="1100" b="0" i="0" u="none" strike="noStrike" dirty="0" smtClean="0">
                          <a:solidFill>
                            <a:srgbClr val="000000"/>
                          </a:solidFill>
                          <a:effectLst/>
                          <a:latin typeface="Calibri" panose="020F0502020204030204" pitchFamily="34" charset="0"/>
                        </a:rPr>
                        <a:t>transport </a:t>
                      </a:r>
                      <a:r>
                        <a:rPr lang="fr-FR" sz="1100" b="0" i="0" u="none" strike="noStrike" dirty="0">
                          <a:solidFill>
                            <a:srgbClr val="000000"/>
                          </a:solidFill>
                          <a:effectLst/>
                          <a:latin typeface="Calibri" panose="020F0502020204030204" pitchFamily="34" charset="0"/>
                        </a:rPr>
                        <a:t>de marchandises et l'emballage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13 239,53 €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22 842,31 €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18 733,73 €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36 172,30 €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2594616"/>
                  </a:ext>
                </a:extLst>
              </a:tr>
              <a:tr h="190500">
                <a:tc>
                  <a:txBody>
                    <a:bodyPr/>
                    <a:lstStyle/>
                    <a:p>
                      <a:pPr algn="l" fontAlgn="b"/>
                      <a:r>
                        <a:rPr lang="fr-FR" sz="1100" b="0" i="0" u="none" strike="noStrike">
                          <a:solidFill>
                            <a:srgbClr val="000000"/>
                          </a:solidFill>
                          <a:effectLst/>
                          <a:latin typeface="Calibri" panose="020F0502020204030204" pitchFamily="34" charset="0"/>
                        </a:rPr>
                        <a:t>FB</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Services d'expédition du courrier et services connexes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117 253,96 €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111 536,56 €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124 668,61 €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126 402,11 €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94748279"/>
                  </a:ext>
                </a:extLst>
              </a:tr>
              <a:tr h="190500">
                <a:tc>
                  <a:txBody>
                    <a:bodyPr/>
                    <a:lstStyle/>
                    <a:p>
                      <a:pPr algn="l" fontAlgn="b"/>
                      <a:r>
                        <a:rPr lang="fr-FR" sz="1100" b="0" i="0" u="none" strike="noStrike">
                          <a:solidFill>
                            <a:srgbClr val="000000"/>
                          </a:solidFill>
                          <a:effectLst/>
                          <a:latin typeface="Calibri" panose="020F0502020204030204" pitchFamily="34" charset="0"/>
                        </a:rPr>
                        <a:t>FC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Services d'expédition / transport de marchandises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3 445,45 €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599,26 €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3 081,06 €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2 956,70 €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35918934"/>
                  </a:ext>
                </a:extLst>
              </a:tr>
              <a:tr h="190500">
                <a:tc>
                  <a:txBody>
                    <a:bodyPr/>
                    <a:lstStyle/>
                    <a:p>
                      <a:pPr algn="l" fontAlgn="b"/>
                      <a:r>
                        <a:rPr lang="fr-FR" sz="1100" b="0" i="0" u="none" strike="noStrike">
                          <a:solidFill>
                            <a:srgbClr val="000000"/>
                          </a:solidFill>
                          <a:effectLst/>
                          <a:latin typeface="Calibri" panose="020F0502020204030204" pitchFamily="34" charset="0"/>
                        </a:rPr>
                        <a:t>FD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Services de déplacement et d'entreposage de marchandises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12 684,00 €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31 984,58 €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215 195,43 €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panose="020F0502020204030204" pitchFamily="34" charset="0"/>
                        </a:rPr>
                        <a:t>  165 442,69 €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59575757"/>
                  </a:ext>
                </a:extLst>
              </a:tr>
              <a:tr h="190500">
                <a:tc>
                  <a:txBody>
                    <a:bodyPr/>
                    <a:lstStyle/>
                    <a:p>
                      <a:pPr algn="l" fontAlgn="b"/>
                      <a:r>
                        <a:rPr lang="fr-FR"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1" i="0" u="none" strike="noStrike">
                          <a:solidFill>
                            <a:srgbClr val="000000"/>
                          </a:solidFill>
                          <a:effectLst/>
                          <a:latin typeface="Calibri" panose="020F0502020204030204" pitchFamily="34" charset="0"/>
                        </a:rPr>
                        <a:t>        146 622,94 €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1" i="0" u="none" strike="noStrike">
                          <a:solidFill>
                            <a:srgbClr val="000000"/>
                          </a:solidFill>
                          <a:effectLst/>
                          <a:latin typeface="Calibri" panose="020F0502020204030204" pitchFamily="34" charset="0"/>
                        </a:rPr>
                        <a:t>  166 962,71 €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1" i="0" u="none" strike="noStrike">
                          <a:solidFill>
                            <a:srgbClr val="000000"/>
                          </a:solidFill>
                          <a:effectLst/>
                          <a:latin typeface="Calibri" panose="020F0502020204030204" pitchFamily="34" charset="0"/>
                        </a:rPr>
                        <a:t>  361 678,83 €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1" i="0" u="none" strike="noStrike" dirty="0">
                          <a:solidFill>
                            <a:srgbClr val="000000"/>
                          </a:solidFill>
                          <a:effectLst/>
                          <a:latin typeface="Calibri" panose="020F0502020204030204" pitchFamily="34" charset="0"/>
                        </a:rPr>
                        <a:t>  330 973,80 €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6665133"/>
                  </a:ext>
                </a:extLst>
              </a:tr>
            </a:tbl>
          </a:graphicData>
        </a:graphic>
      </p:graphicFrame>
      <p:pic>
        <p:nvPicPr>
          <p:cNvPr id="6" name="Image 5"/>
          <p:cNvPicPr>
            <a:picLocks noChangeAspect="1"/>
          </p:cNvPicPr>
          <p:nvPr/>
        </p:nvPicPr>
        <p:blipFill>
          <a:blip r:embed="rId3"/>
          <a:stretch>
            <a:fillRect/>
          </a:stretch>
        </p:blipFill>
        <p:spPr>
          <a:xfrm>
            <a:off x="92456" y="3107577"/>
            <a:ext cx="4401693" cy="2859272"/>
          </a:xfrm>
          <a:prstGeom prst="rect">
            <a:avLst/>
          </a:prstGeom>
        </p:spPr>
      </p:pic>
      <p:pic>
        <p:nvPicPr>
          <p:cNvPr id="9" name="Image 8"/>
          <p:cNvPicPr>
            <a:picLocks noChangeAspect="1"/>
          </p:cNvPicPr>
          <p:nvPr/>
        </p:nvPicPr>
        <p:blipFill>
          <a:blip r:embed="rId4"/>
          <a:stretch>
            <a:fillRect/>
          </a:stretch>
        </p:blipFill>
        <p:spPr>
          <a:xfrm>
            <a:off x="4572000" y="3107577"/>
            <a:ext cx="4426080" cy="2859272"/>
          </a:xfrm>
          <a:prstGeom prst="rect">
            <a:avLst/>
          </a:prstGeom>
        </p:spPr>
      </p:pic>
    </p:spTree>
    <p:extLst>
      <p:ext uri="{BB962C8B-B14F-4D97-AF65-F5344CB8AC3E}">
        <p14:creationId xmlns:p14="http://schemas.microsoft.com/office/powerpoint/2010/main" val="173238142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5"/>
          <p:cNvSpPr txBox="1">
            <a:spLocks noChangeArrowheads="1"/>
          </p:cNvSpPr>
          <p:nvPr/>
        </p:nvSpPr>
        <p:spPr bwMode="auto">
          <a:xfrm>
            <a:off x="395288" y="260350"/>
            <a:ext cx="8280400" cy="396875"/>
          </a:xfrm>
          <a:prstGeom prst="rect">
            <a:avLst/>
          </a:prstGeom>
          <a:solidFill>
            <a:srgbClr val="DD402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FR" altLang="fr-FR"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ACHATS</a:t>
            </a:r>
            <a:endParaRPr lang="fr-FR" altLang="fr-FR"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3" name="Rectangle 2"/>
          <p:cNvSpPr/>
          <p:nvPr/>
        </p:nvSpPr>
        <p:spPr>
          <a:xfrm>
            <a:off x="395288" y="1772816"/>
            <a:ext cx="8280400" cy="954107"/>
          </a:xfrm>
          <a:prstGeom prst="rect">
            <a:avLst/>
          </a:prstGeom>
        </p:spPr>
        <p:txBody>
          <a:bodyPr wrap="square">
            <a:spAutoFit/>
          </a:bodyPr>
          <a:lstStyle/>
          <a:p>
            <a:endParaRPr lang="fr-FR" sz="1400" dirty="0">
              <a:latin typeface="Verdana" panose="020B0604030504040204" pitchFamily="34" charset="0"/>
              <a:ea typeface="Verdana" panose="020B0604030504040204" pitchFamily="34" charset="0"/>
              <a:cs typeface="Verdana" panose="020B0604030504040204" pitchFamily="34" charset="0"/>
            </a:endParaRPr>
          </a:p>
          <a:p>
            <a:endParaRPr lang="fr-FR" sz="1400" dirty="0" smtClean="0">
              <a:latin typeface="Verdana" panose="020B0604030504040204" pitchFamily="34" charset="0"/>
              <a:ea typeface="Verdana" panose="020B0604030504040204" pitchFamily="34" charset="0"/>
              <a:cs typeface="Verdana" panose="020B0604030504040204" pitchFamily="34" charset="0"/>
            </a:endParaRPr>
          </a:p>
          <a:p>
            <a:endParaRPr lang="fr-FR" sz="1400" dirty="0">
              <a:latin typeface="Verdana" panose="020B0604030504040204" pitchFamily="34" charset="0"/>
              <a:ea typeface="Verdana" panose="020B0604030504040204" pitchFamily="34" charset="0"/>
              <a:cs typeface="Verdana" panose="020B0604030504040204" pitchFamily="34" charset="0"/>
            </a:endParaRPr>
          </a:p>
          <a:p>
            <a:endParaRPr lang="fr-FR" sz="1400" dirty="0">
              <a:latin typeface="Verdana" panose="020B0604030504040204" pitchFamily="34" charset="0"/>
              <a:ea typeface="Verdana" panose="020B0604030504040204" pitchFamily="34" charset="0"/>
              <a:cs typeface="Verdana" panose="020B0604030504040204" pitchFamily="34" charset="0"/>
            </a:endParaRPr>
          </a:p>
        </p:txBody>
      </p:sp>
      <p:pic>
        <p:nvPicPr>
          <p:cNvPr id="2" name="Image 1"/>
          <p:cNvPicPr>
            <a:picLocks noChangeAspect="1"/>
          </p:cNvPicPr>
          <p:nvPr/>
        </p:nvPicPr>
        <p:blipFill>
          <a:blip r:embed="rId3"/>
          <a:stretch>
            <a:fillRect/>
          </a:stretch>
        </p:blipFill>
        <p:spPr>
          <a:xfrm>
            <a:off x="127698" y="1858796"/>
            <a:ext cx="4407790" cy="2859272"/>
          </a:xfrm>
          <a:prstGeom prst="rect">
            <a:avLst/>
          </a:prstGeom>
        </p:spPr>
      </p:pic>
      <p:pic>
        <p:nvPicPr>
          <p:cNvPr id="4" name="Image 3"/>
          <p:cNvPicPr>
            <a:picLocks noChangeAspect="1"/>
          </p:cNvPicPr>
          <p:nvPr/>
        </p:nvPicPr>
        <p:blipFill>
          <a:blip r:embed="rId4"/>
          <a:stretch>
            <a:fillRect/>
          </a:stretch>
        </p:blipFill>
        <p:spPr>
          <a:xfrm>
            <a:off x="4644008" y="1858796"/>
            <a:ext cx="4426080" cy="2859272"/>
          </a:xfrm>
          <a:prstGeom prst="rect">
            <a:avLst/>
          </a:prstGeom>
        </p:spPr>
      </p:pic>
    </p:spTree>
    <p:extLst>
      <p:ext uri="{BB962C8B-B14F-4D97-AF65-F5344CB8AC3E}">
        <p14:creationId xmlns:p14="http://schemas.microsoft.com/office/powerpoint/2010/main" val="292259186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body" idx="1"/>
          </p:nvPr>
        </p:nvSpPr>
        <p:spPr>
          <a:xfrm>
            <a:off x="395288" y="836613"/>
            <a:ext cx="8229600" cy="4670425"/>
          </a:xfrm>
        </p:spPr>
        <p:txBody>
          <a:bodyPr/>
          <a:lstStyle/>
          <a:p>
            <a:pPr marL="0" eaLnBrk="1" hangingPunct="1">
              <a:lnSpc>
                <a:spcPct val="150000"/>
              </a:lnSpc>
              <a:spcBef>
                <a:spcPts val="0"/>
              </a:spcBef>
              <a:spcAft>
                <a:spcPts val="0"/>
              </a:spcAft>
              <a:buFontTx/>
              <a:buNone/>
              <a:defRPr/>
            </a:pPr>
            <a:r>
              <a:rPr lang="fr-FR" altLang="fr-FR" sz="1400" b="1" dirty="0" smtClean="0">
                <a:latin typeface="Verdana" panose="020B0604030504040204" pitchFamily="34" charset="0"/>
                <a:ea typeface="Verdana" panose="020B0604030504040204" pitchFamily="34" charset="0"/>
                <a:cs typeface="Verdana" panose="020B0604030504040204" pitchFamily="34" charset="0"/>
              </a:rPr>
              <a:t/>
            </a:r>
            <a:br>
              <a:rPr lang="fr-FR" altLang="fr-FR" sz="1400" b="1" dirty="0" smtClean="0">
                <a:latin typeface="Verdana" panose="020B0604030504040204" pitchFamily="34" charset="0"/>
                <a:ea typeface="Verdana" panose="020B0604030504040204" pitchFamily="34" charset="0"/>
                <a:cs typeface="Verdana" panose="020B0604030504040204" pitchFamily="34" charset="0"/>
              </a:rPr>
            </a:br>
            <a:r>
              <a:rPr lang="fr-FR" altLang="fr-FR" sz="1400" dirty="0" smtClean="0">
                <a:latin typeface="Verdana" panose="020B0604030504040204" pitchFamily="34" charset="0"/>
                <a:ea typeface="Verdana" panose="020B0604030504040204" pitchFamily="34" charset="0"/>
                <a:cs typeface="Verdana" panose="020B0604030504040204" pitchFamily="34" charset="0"/>
              </a:rPr>
              <a:t/>
            </a:r>
            <a:br>
              <a:rPr lang="fr-FR" altLang="fr-FR" sz="1400" dirty="0" smtClean="0">
                <a:latin typeface="Verdana" panose="020B0604030504040204" pitchFamily="34" charset="0"/>
                <a:ea typeface="Verdana" panose="020B0604030504040204" pitchFamily="34" charset="0"/>
                <a:cs typeface="Verdana" panose="020B0604030504040204" pitchFamily="34" charset="0"/>
              </a:rPr>
            </a:br>
            <a:r>
              <a:rPr lang="fr-FR" altLang="fr-FR" sz="1400" dirty="0" smtClean="0">
                <a:latin typeface="Verdana" panose="020B0604030504040204" pitchFamily="34" charset="0"/>
                <a:ea typeface="Verdana" panose="020B0604030504040204" pitchFamily="34" charset="0"/>
                <a:cs typeface="Verdana" panose="020B0604030504040204" pitchFamily="34" charset="0"/>
              </a:rPr>
              <a:t/>
            </a:r>
            <a:br>
              <a:rPr lang="fr-FR" altLang="fr-FR" sz="1400" dirty="0" smtClean="0">
                <a:latin typeface="Verdana" panose="020B0604030504040204" pitchFamily="34" charset="0"/>
                <a:ea typeface="Verdana" panose="020B0604030504040204" pitchFamily="34" charset="0"/>
                <a:cs typeface="Verdana" panose="020B0604030504040204" pitchFamily="34" charset="0"/>
              </a:rPr>
            </a:br>
            <a:endParaRPr lang="fr-FR" altLang="fr-FR" sz="1400" dirty="0" smtClean="0">
              <a:latin typeface="Verdana" panose="020B0604030504040204" pitchFamily="34" charset="0"/>
              <a:ea typeface="Verdana" panose="020B0604030504040204" pitchFamily="34" charset="0"/>
              <a:cs typeface="Verdana" panose="020B0604030504040204" pitchFamily="34" charset="0"/>
            </a:endParaRPr>
          </a:p>
          <a:p>
            <a:pPr marL="0" eaLnBrk="1" hangingPunct="1">
              <a:lnSpc>
                <a:spcPct val="150000"/>
              </a:lnSpc>
              <a:spcBef>
                <a:spcPts val="500"/>
              </a:spcBef>
              <a:spcAft>
                <a:spcPts val="0"/>
              </a:spcAft>
              <a:buFontTx/>
              <a:buNone/>
              <a:defRPr/>
            </a:pPr>
            <a:endParaRPr lang="fr-FR" altLang="fr-FR" sz="140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6147" name="Text Box 5"/>
          <p:cNvSpPr txBox="1">
            <a:spLocks noChangeArrowheads="1"/>
          </p:cNvSpPr>
          <p:nvPr/>
        </p:nvSpPr>
        <p:spPr bwMode="auto">
          <a:xfrm>
            <a:off x="395288" y="260350"/>
            <a:ext cx="8280400" cy="396875"/>
          </a:xfrm>
          <a:prstGeom prst="rect">
            <a:avLst/>
          </a:prstGeom>
          <a:solidFill>
            <a:srgbClr val="DD402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FR" altLang="fr-FR"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ACHATS</a:t>
            </a:r>
            <a:endParaRPr lang="fr-FR" altLang="fr-FR"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3" name="Rectangle 2"/>
          <p:cNvSpPr/>
          <p:nvPr/>
        </p:nvSpPr>
        <p:spPr>
          <a:xfrm>
            <a:off x="344488" y="1196752"/>
            <a:ext cx="8280400" cy="2277547"/>
          </a:xfrm>
          <a:prstGeom prst="rect">
            <a:avLst/>
          </a:prstGeom>
          <a:solidFill>
            <a:schemeClr val="accent5"/>
          </a:solidFill>
        </p:spPr>
        <p:txBody>
          <a:bodyPr wrap="square">
            <a:spAutoFit/>
          </a:bodyPr>
          <a:lstStyle/>
          <a:p>
            <a:r>
              <a:rPr lang="fr-FR" sz="1600" b="1" dirty="0" smtClean="0">
                <a:solidFill>
                  <a:srgbClr val="DD4026"/>
                </a:solidFill>
                <a:latin typeface="Verdana" panose="020B0604030504040204" pitchFamily="34" charset="0"/>
                <a:ea typeface="Verdana" panose="020B0604030504040204" pitchFamily="34" charset="0"/>
                <a:cs typeface="Verdana" panose="020B0604030504040204" pitchFamily="34" charset="0"/>
              </a:rPr>
              <a:t>Famille F</a:t>
            </a:r>
            <a:endParaRPr lang="fr-FR" sz="1600" b="1" dirty="0">
              <a:solidFill>
                <a:srgbClr val="DD4026"/>
              </a:solidFill>
              <a:latin typeface="Verdana" panose="020B0604030504040204" pitchFamily="34" charset="0"/>
              <a:ea typeface="Verdana" panose="020B0604030504040204" pitchFamily="34" charset="0"/>
              <a:cs typeface="Verdana" panose="020B0604030504040204" pitchFamily="34" charset="0"/>
            </a:endParaRPr>
          </a:p>
          <a:p>
            <a:pPr algn="just"/>
            <a:r>
              <a:rPr lang="fr-FR" sz="1400" dirty="0" smtClean="0">
                <a:latin typeface="Verdana" panose="020B0604030504040204" pitchFamily="34" charset="0"/>
                <a:ea typeface="Verdana" panose="020B0604030504040204" pitchFamily="34" charset="0"/>
                <a:cs typeface="Verdana" panose="020B0604030504040204" pitchFamily="34" charset="0"/>
              </a:rPr>
              <a:t> </a:t>
            </a:r>
          </a:p>
          <a:p>
            <a:pPr marL="285750" indent="-285750" algn="just">
              <a:buFontTx/>
              <a:buChar char="-"/>
            </a:pPr>
            <a:r>
              <a:rPr lang="fr-FR" sz="1400" dirty="0" smtClean="0">
                <a:latin typeface="Verdana" panose="020B0604030504040204" pitchFamily="34" charset="0"/>
                <a:ea typeface="Verdana" panose="020B0604030504040204" pitchFamily="34" charset="0"/>
                <a:cs typeface="Verdana" panose="020B0604030504040204" pitchFamily="34" charset="0"/>
              </a:rPr>
              <a:t>Augmentation de 93% des dépenses sur la sous-famille FA (Fournitures</a:t>
            </a:r>
            <a:r>
              <a:rPr lang="fr-FR" sz="1400" dirty="0">
                <a:latin typeface="Verdana" panose="020B0604030504040204" pitchFamily="34" charset="0"/>
                <a:ea typeface="Verdana" panose="020B0604030504040204" pitchFamily="34" charset="0"/>
                <a:cs typeface="Verdana" panose="020B0604030504040204" pitchFamily="34" charset="0"/>
              </a:rPr>
              <a:t>, consommables et petits équipements pour le transport de marchandises et </a:t>
            </a:r>
            <a:r>
              <a:rPr lang="fr-FR" sz="1400" dirty="0" smtClean="0">
                <a:latin typeface="Verdana" panose="020B0604030504040204" pitchFamily="34" charset="0"/>
                <a:ea typeface="Verdana" panose="020B0604030504040204" pitchFamily="34" charset="0"/>
                <a:cs typeface="Verdana" panose="020B0604030504040204" pitchFamily="34" charset="0"/>
              </a:rPr>
              <a:t>l'emballage).</a:t>
            </a:r>
          </a:p>
          <a:p>
            <a:pPr marL="285750" indent="-285750" algn="just">
              <a:buFontTx/>
              <a:buChar char="-"/>
            </a:pPr>
            <a:endParaRPr lang="fr-FR" sz="1400" dirty="0">
              <a:latin typeface="Verdana" panose="020B0604030504040204" pitchFamily="34" charset="0"/>
              <a:ea typeface="Verdana" panose="020B0604030504040204" pitchFamily="34" charset="0"/>
              <a:cs typeface="Verdana" panose="020B0604030504040204" pitchFamily="34" charset="0"/>
            </a:endParaRPr>
          </a:p>
          <a:p>
            <a:pPr marL="285750" indent="-285750" algn="just">
              <a:buFontTx/>
              <a:buChar char="-"/>
            </a:pPr>
            <a:r>
              <a:rPr lang="fr-FR" sz="1400" dirty="0">
                <a:latin typeface="Verdana" panose="020B0604030504040204" pitchFamily="34" charset="0"/>
                <a:ea typeface="Verdana" panose="020B0604030504040204" pitchFamily="34" charset="0"/>
                <a:cs typeface="Verdana" panose="020B0604030504040204" pitchFamily="34" charset="0"/>
              </a:rPr>
              <a:t>Baisse de 23% des dépenses sur la sous famille FD (services de déplacement et d’entreposage des marchandises) par rapport à 2020 ;</a:t>
            </a:r>
          </a:p>
          <a:p>
            <a:pPr algn="just"/>
            <a:endParaRPr lang="fr-FR" sz="1400" dirty="0" smtClean="0">
              <a:latin typeface="Verdana" panose="020B0604030504040204" pitchFamily="34" charset="0"/>
              <a:ea typeface="Verdana" panose="020B0604030504040204" pitchFamily="34" charset="0"/>
              <a:cs typeface="Verdana" panose="020B0604030504040204" pitchFamily="34" charset="0"/>
            </a:endParaRPr>
          </a:p>
          <a:p>
            <a:pPr marL="285750" indent="-285750" algn="just">
              <a:buFontTx/>
              <a:buChar char="-"/>
            </a:pPr>
            <a:endParaRPr lang="fr-FR" sz="1400" dirty="0" smtClean="0">
              <a:latin typeface="Verdana" panose="020B0604030504040204" pitchFamily="34" charset="0"/>
              <a:ea typeface="Verdana" panose="020B0604030504040204" pitchFamily="34" charset="0"/>
              <a:cs typeface="Verdana" panose="020B0604030504040204" pitchFamily="34" charset="0"/>
            </a:endParaRPr>
          </a:p>
        </p:txBody>
      </p:sp>
      <p:pic>
        <p:nvPicPr>
          <p:cNvPr id="6" name="Image 5" descr="C:\Users\pgouyer\Desktop\univlyon2-logo-officiel201806.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6296" y="5686426"/>
            <a:ext cx="1576070" cy="885825"/>
          </a:xfrm>
          <a:prstGeom prst="rect">
            <a:avLst/>
          </a:prstGeom>
          <a:noFill/>
          <a:ln>
            <a:noFill/>
          </a:ln>
        </p:spPr>
      </p:pic>
    </p:spTree>
    <p:extLst>
      <p:ext uri="{BB962C8B-B14F-4D97-AF65-F5344CB8AC3E}">
        <p14:creationId xmlns:p14="http://schemas.microsoft.com/office/powerpoint/2010/main" val="37466689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body" idx="1"/>
          </p:nvPr>
        </p:nvSpPr>
        <p:spPr>
          <a:xfrm>
            <a:off x="395288" y="836613"/>
            <a:ext cx="8229600" cy="4670425"/>
          </a:xfrm>
        </p:spPr>
        <p:txBody>
          <a:bodyPr/>
          <a:lstStyle/>
          <a:p>
            <a:pPr marL="0" eaLnBrk="1" hangingPunct="1">
              <a:lnSpc>
                <a:spcPct val="150000"/>
              </a:lnSpc>
              <a:spcBef>
                <a:spcPts val="0"/>
              </a:spcBef>
              <a:spcAft>
                <a:spcPts val="0"/>
              </a:spcAft>
              <a:buFontTx/>
              <a:buNone/>
              <a:defRPr/>
            </a:pPr>
            <a:r>
              <a:rPr lang="fr-FR" altLang="fr-FR" sz="1400" b="1" dirty="0" smtClean="0">
                <a:latin typeface="Verdana" panose="020B0604030504040204" pitchFamily="34" charset="0"/>
                <a:ea typeface="Verdana" panose="020B0604030504040204" pitchFamily="34" charset="0"/>
                <a:cs typeface="Verdana" panose="020B0604030504040204" pitchFamily="34" charset="0"/>
              </a:rPr>
              <a:t/>
            </a:r>
            <a:br>
              <a:rPr lang="fr-FR" altLang="fr-FR" sz="1400" b="1" dirty="0" smtClean="0">
                <a:latin typeface="Verdana" panose="020B0604030504040204" pitchFamily="34" charset="0"/>
                <a:ea typeface="Verdana" panose="020B0604030504040204" pitchFamily="34" charset="0"/>
                <a:cs typeface="Verdana" panose="020B0604030504040204" pitchFamily="34" charset="0"/>
              </a:rPr>
            </a:br>
            <a:r>
              <a:rPr lang="fr-FR" altLang="fr-FR" sz="1400" dirty="0" smtClean="0">
                <a:latin typeface="Verdana" panose="020B0604030504040204" pitchFamily="34" charset="0"/>
                <a:ea typeface="Verdana" panose="020B0604030504040204" pitchFamily="34" charset="0"/>
                <a:cs typeface="Verdana" panose="020B0604030504040204" pitchFamily="34" charset="0"/>
              </a:rPr>
              <a:t/>
            </a:r>
            <a:br>
              <a:rPr lang="fr-FR" altLang="fr-FR" sz="1400" dirty="0" smtClean="0">
                <a:latin typeface="Verdana" panose="020B0604030504040204" pitchFamily="34" charset="0"/>
                <a:ea typeface="Verdana" panose="020B0604030504040204" pitchFamily="34" charset="0"/>
                <a:cs typeface="Verdana" panose="020B0604030504040204" pitchFamily="34" charset="0"/>
              </a:rPr>
            </a:br>
            <a:r>
              <a:rPr lang="fr-FR" altLang="fr-FR" sz="1400" dirty="0" smtClean="0">
                <a:latin typeface="Verdana" panose="020B0604030504040204" pitchFamily="34" charset="0"/>
                <a:ea typeface="Verdana" panose="020B0604030504040204" pitchFamily="34" charset="0"/>
                <a:cs typeface="Verdana" panose="020B0604030504040204" pitchFamily="34" charset="0"/>
              </a:rPr>
              <a:t/>
            </a:r>
            <a:br>
              <a:rPr lang="fr-FR" altLang="fr-FR" sz="1400" dirty="0" smtClean="0">
                <a:latin typeface="Verdana" panose="020B0604030504040204" pitchFamily="34" charset="0"/>
                <a:ea typeface="Verdana" panose="020B0604030504040204" pitchFamily="34" charset="0"/>
                <a:cs typeface="Verdana" panose="020B0604030504040204" pitchFamily="34" charset="0"/>
              </a:rPr>
            </a:br>
            <a:endParaRPr lang="fr-FR" altLang="fr-FR" sz="1400" dirty="0" smtClean="0">
              <a:latin typeface="Verdana" panose="020B0604030504040204" pitchFamily="34" charset="0"/>
              <a:ea typeface="Verdana" panose="020B0604030504040204" pitchFamily="34" charset="0"/>
              <a:cs typeface="Verdana" panose="020B0604030504040204" pitchFamily="34" charset="0"/>
            </a:endParaRPr>
          </a:p>
          <a:p>
            <a:pPr marL="0" eaLnBrk="1" hangingPunct="1">
              <a:lnSpc>
                <a:spcPct val="150000"/>
              </a:lnSpc>
              <a:spcBef>
                <a:spcPts val="500"/>
              </a:spcBef>
              <a:spcAft>
                <a:spcPts val="0"/>
              </a:spcAft>
              <a:buFontTx/>
              <a:buNone/>
              <a:defRPr/>
            </a:pPr>
            <a:endParaRPr lang="fr-FR" altLang="fr-FR" sz="140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6147" name="Text Box 5"/>
          <p:cNvSpPr txBox="1">
            <a:spLocks noChangeArrowheads="1"/>
          </p:cNvSpPr>
          <p:nvPr/>
        </p:nvSpPr>
        <p:spPr bwMode="auto">
          <a:xfrm>
            <a:off x="395288" y="260350"/>
            <a:ext cx="8280400" cy="396875"/>
          </a:xfrm>
          <a:prstGeom prst="rect">
            <a:avLst/>
          </a:prstGeom>
          <a:solidFill>
            <a:srgbClr val="DD402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FR" altLang="fr-FR"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ACHATS</a:t>
            </a:r>
            <a:endParaRPr lang="fr-FR" altLang="fr-FR"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 5" descr="C:\Users\pgouyer\Desktop\univlyon2-logo-officiel201806.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6296" y="5686426"/>
            <a:ext cx="1576070" cy="885825"/>
          </a:xfrm>
          <a:prstGeom prst="rect">
            <a:avLst/>
          </a:prstGeom>
          <a:noFill/>
          <a:ln>
            <a:noFill/>
          </a:ln>
        </p:spPr>
      </p:pic>
      <p:pic>
        <p:nvPicPr>
          <p:cNvPr id="2" name="Image 1"/>
          <p:cNvPicPr>
            <a:picLocks noChangeAspect="1"/>
          </p:cNvPicPr>
          <p:nvPr/>
        </p:nvPicPr>
        <p:blipFill>
          <a:blip r:embed="rId4"/>
          <a:stretch>
            <a:fillRect/>
          </a:stretch>
        </p:blipFill>
        <p:spPr>
          <a:xfrm>
            <a:off x="107504" y="755685"/>
            <a:ext cx="5830195" cy="3967848"/>
          </a:xfrm>
          <a:prstGeom prst="rect">
            <a:avLst/>
          </a:prstGeom>
        </p:spPr>
      </p:pic>
      <p:pic>
        <p:nvPicPr>
          <p:cNvPr id="3" name="Image 2"/>
          <p:cNvPicPr>
            <a:picLocks noChangeAspect="1"/>
          </p:cNvPicPr>
          <p:nvPr/>
        </p:nvPicPr>
        <p:blipFill>
          <a:blip r:embed="rId5"/>
          <a:stretch>
            <a:fillRect/>
          </a:stretch>
        </p:blipFill>
        <p:spPr>
          <a:xfrm>
            <a:off x="4788024" y="4344853"/>
            <a:ext cx="4264285" cy="2486226"/>
          </a:xfrm>
          <a:prstGeom prst="rect">
            <a:avLst/>
          </a:prstGeom>
        </p:spPr>
      </p:pic>
    </p:spTree>
    <p:extLst>
      <p:ext uri="{BB962C8B-B14F-4D97-AF65-F5344CB8AC3E}">
        <p14:creationId xmlns:p14="http://schemas.microsoft.com/office/powerpoint/2010/main" val="154956356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body" idx="1"/>
          </p:nvPr>
        </p:nvSpPr>
        <p:spPr>
          <a:xfrm>
            <a:off x="395288" y="836613"/>
            <a:ext cx="8229600" cy="4670425"/>
          </a:xfrm>
        </p:spPr>
        <p:txBody>
          <a:bodyPr/>
          <a:lstStyle/>
          <a:p>
            <a:pPr marL="0" eaLnBrk="1" hangingPunct="1">
              <a:lnSpc>
                <a:spcPct val="150000"/>
              </a:lnSpc>
              <a:spcBef>
                <a:spcPts val="0"/>
              </a:spcBef>
              <a:spcAft>
                <a:spcPts val="0"/>
              </a:spcAft>
              <a:buFontTx/>
              <a:buNone/>
              <a:defRPr/>
            </a:pPr>
            <a:r>
              <a:rPr lang="fr-FR" altLang="fr-FR" sz="1400" b="1" dirty="0" smtClean="0">
                <a:latin typeface="Verdana" panose="020B0604030504040204" pitchFamily="34" charset="0"/>
                <a:ea typeface="Verdana" panose="020B0604030504040204" pitchFamily="34" charset="0"/>
                <a:cs typeface="Verdana" panose="020B0604030504040204" pitchFamily="34" charset="0"/>
              </a:rPr>
              <a:t/>
            </a:r>
            <a:br>
              <a:rPr lang="fr-FR" altLang="fr-FR" sz="1400" b="1" dirty="0" smtClean="0">
                <a:latin typeface="Verdana" panose="020B0604030504040204" pitchFamily="34" charset="0"/>
                <a:ea typeface="Verdana" panose="020B0604030504040204" pitchFamily="34" charset="0"/>
                <a:cs typeface="Verdana" panose="020B0604030504040204" pitchFamily="34" charset="0"/>
              </a:rPr>
            </a:br>
            <a:r>
              <a:rPr lang="fr-FR" altLang="fr-FR" sz="1400" dirty="0" smtClean="0">
                <a:latin typeface="Verdana" panose="020B0604030504040204" pitchFamily="34" charset="0"/>
                <a:ea typeface="Verdana" panose="020B0604030504040204" pitchFamily="34" charset="0"/>
                <a:cs typeface="Verdana" panose="020B0604030504040204" pitchFamily="34" charset="0"/>
              </a:rPr>
              <a:t/>
            </a:r>
            <a:br>
              <a:rPr lang="fr-FR" altLang="fr-FR" sz="1400" dirty="0" smtClean="0">
                <a:latin typeface="Verdana" panose="020B0604030504040204" pitchFamily="34" charset="0"/>
                <a:ea typeface="Verdana" panose="020B0604030504040204" pitchFamily="34" charset="0"/>
                <a:cs typeface="Verdana" panose="020B0604030504040204" pitchFamily="34" charset="0"/>
              </a:rPr>
            </a:br>
            <a:r>
              <a:rPr lang="fr-FR" altLang="fr-FR" sz="1400" dirty="0" smtClean="0">
                <a:latin typeface="Verdana" panose="020B0604030504040204" pitchFamily="34" charset="0"/>
                <a:ea typeface="Verdana" panose="020B0604030504040204" pitchFamily="34" charset="0"/>
                <a:cs typeface="Verdana" panose="020B0604030504040204" pitchFamily="34" charset="0"/>
              </a:rPr>
              <a:t/>
            </a:r>
            <a:br>
              <a:rPr lang="fr-FR" altLang="fr-FR" sz="1400" dirty="0" smtClean="0">
                <a:latin typeface="Verdana" panose="020B0604030504040204" pitchFamily="34" charset="0"/>
                <a:ea typeface="Verdana" panose="020B0604030504040204" pitchFamily="34" charset="0"/>
                <a:cs typeface="Verdana" panose="020B0604030504040204" pitchFamily="34" charset="0"/>
              </a:rPr>
            </a:br>
            <a:endParaRPr lang="fr-FR" altLang="fr-FR" sz="1400" dirty="0" smtClean="0">
              <a:latin typeface="Verdana" panose="020B0604030504040204" pitchFamily="34" charset="0"/>
              <a:ea typeface="Verdana" panose="020B0604030504040204" pitchFamily="34" charset="0"/>
              <a:cs typeface="Verdana" panose="020B0604030504040204" pitchFamily="34" charset="0"/>
            </a:endParaRPr>
          </a:p>
          <a:p>
            <a:pPr marL="0" eaLnBrk="1" hangingPunct="1">
              <a:lnSpc>
                <a:spcPct val="150000"/>
              </a:lnSpc>
              <a:spcBef>
                <a:spcPts val="500"/>
              </a:spcBef>
              <a:spcAft>
                <a:spcPts val="0"/>
              </a:spcAft>
              <a:buFontTx/>
              <a:buNone/>
              <a:defRPr/>
            </a:pPr>
            <a:endParaRPr lang="fr-FR" altLang="fr-FR" sz="140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4" name="ZoneTexte 3"/>
          <p:cNvSpPr txBox="1"/>
          <p:nvPr/>
        </p:nvSpPr>
        <p:spPr>
          <a:xfrm>
            <a:off x="2339752" y="173189"/>
            <a:ext cx="4647426" cy="369332"/>
          </a:xfrm>
          <a:prstGeom prst="rect">
            <a:avLst/>
          </a:prstGeom>
          <a:noFill/>
        </p:spPr>
        <p:txBody>
          <a:bodyPr wrap="none" rtlCol="0">
            <a:spAutoFit/>
          </a:bodyPr>
          <a:lstStyle/>
          <a:p>
            <a:r>
              <a:rPr lang="fr-FR" b="1" dirty="0" smtClean="0">
                <a:solidFill>
                  <a:srgbClr val="FF0000"/>
                </a:solidFill>
              </a:rPr>
              <a:t>Les principaux services consommateurs</a:t>
            </a:r>
            <a:endParaRPr lang="fr-FR" b="1" dirty="0">
              <a:solidFill>
                <a:srgbClr val="FF0000"/>
              </a:solidFill>
            </a:endParaRPr>
          </a:p>
        </p:txBody>
      </p:sp>
      <p:pic>
        <p:nvPicPr>
          <p:cNvPr id="2" name="Image 1"/>
          <p:cNvPicPr>
            <a:picLocks noChangeAspect="1"/>
          </p:cNvPicPr>
          <p:nvPr/>
        </p:nvPicPr>
        <p:blipFill>
          <a:blip r:embed="rId3"/>
          <a:stretch>
            <a:fillRect/>
          </a:stretch>
        </p:blipFill>
        <p:spPr>
          <a:xfrm>
            <a:off x="107504" y="681037"/>
            <a:ext cx="8928992" cy="5628283"/>
          </a:xfrm>
          <a:prstGeom prst="rect">
            <a:avLst/>
          </a:prstGeom>
        </p:spPr>
      </p:pic>
    </p:spTree>
    <p:extLst>
      <p:ext uri="{BB962C8B-B14F-4D97-AF65-F5344CB8AC3E}">
        <p14:creationId xmlns:p14="http://schemas.microsoft.com/office/powerpoint/2010/main" val="118353776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body" idx="1"/>
          </p:nvPr>
        </p:nvSpPr>
        <p:spPr>
          <a:xfrm>
            <a:off x="395288" y="836613"/>
            <a:ext cx="8229600" cy="4670425"/>
          </a:xfrm>
        </p:spPr>
        <p:txBody>
          <a:bodyPr/>
          <a:lstStyle/>
          <a:p>
            <a:pPr marL="0" eaLnBrk="1" hangingPunct="1">
              <a:lnSpc>
                <a:spcPct val="150000"/>
              </a:lnSpc>
              <a:spcBef>
                <a:spcPts val="0"/>
              </a:spcBef>
              <a:spcAft>
                <a:spcPts val="0"/>
              </a:spcAft>
              <a:buFontTx/>
              <a:buNone/>
              <a:defRPr/>
            </a:pPr>
            <a:r>
              <a:rPr lang="fr-FR" altLang="fr-FR" sz="1400" b="1" dirty="0" smtClean="0">
                <a:latin typeface="Verdana" panose="020B0604030504040204" pitchFamily="34" charset="0"/>
                <a:ea typeface="Verdana" panose="020B0604030504040204" pitchFamily="34" charset="0"/>
                <a:cs typeface="Verdana" panose="020B0604030504040204" pitchFamily="34" charset="0"/>
              </a:rPr>
              <a:t/>
            </a:r>
            <a:br>
              <a:rPr lang="fr-FR" altLang="fr-FR" sz="1400" b="1" dirty="0" smtClean="0">
                <a:latin typeface="Verdana" panose="020B0604030504040204" pitchFamily="34" charset="0"/>
                <a:ea typeface="Verdana" panose="020B0604030504040204" pitchFamily="34" charset="0"/>
                <a:cs typeface="Verdana" panose="020B0604030504040204" pitchFamily="34" charset="0"/>
              </a:rPr>
            </a:br>
            <a:r>
              <a:rPr lang="fr-FR" altLang="fr-FR" sz="1400" dirty="0" smtClean="0">
                <a:latin typeface="Verdana" panose="020B0604030504040204" pitchFamily="34" charset="0"/>
                <a:ea typeface="Verdana" panose="020B0604030504040204" pitchFamily="34" charset="0"/>
                <a:cs typeface="Verdana" panose="020B0604030504040204" pitchFamily="34" charset="0"/>
              </a:rPr>
              <a:t/>
            </a:r>
            <a:br>
              <a:rPr lang="fr-FR" altLang="fr-FR" sz="1400" dirty="0" smtClean="0">
                <a:latin typeface="Verdana" panose="020B0604030504040204" pitchFamily="34" charset="0"/>
                <a:ea typeface="Verdana" panose="020B0604030504040204" pitchFamily="34" charset="0"/>
                <a:cs typeface="Verdana" panose="020B0604030504040204" pitchFamily="34" charset="0"/>
              </a:rPr>
            </a:br>
            <a:r>
              <a:rPr lang="fr-FR" altLang="fr-FR" sz="1400" dirty="0" smtClean="0">
                <a:latin typeface="Verdana" panose="020B0604030504040204" pitchFamily="34" charset="0"/>
                <a:ea typeface="Verdana" panose="020B0604030504040204" pitchFamily="34" charset="0"/>
                <a:cs typeface="Verdana" panose="020B0604030504040204" pitchFamily="34" charset="0"/>
              </a:rPr>
              <a:t/>
            </a:r>
            <a:br>
              <a:rPr lang="fr-FR" altLang="fr-FR" sz="1400" dirty="0" smtClean="0">
                <a:latin typeface="Verdana" panose="020B0604030504040204" pitchFamily="34" charset="0"/>
                <a:ea typeface="Verdana" panose="020B0604030504040204" pitchFamily="34" charset="0"/>
                <a:cs typeface="Verdana" panose="020B0604030504040204" pitchFamily="34" charset="0"/>
              </a:rPr>
            </a:br>
            <a:endParaRPr lang="fr-FR" altLang="fr-FR" sz="1400" dirty="0" smtClean="0">
              <a:latin typeface="Verdana" panose="020B0604030504040204" pitchFamily="34" charset="0"/>
              <a:ea typeface="Verdana" panose="020B0604030504040204" pitchFamily="34" charset="0"/>
              <a:cs typeface="Verdana" panose="020B0604030504040204" pitchFamily="34" charset="0"/>
            </a:endParaRPr>
          </a:p>
          <a:p>
            <a:pPr marL="0" eaLnBrk="1" hangingPunct="1">
              <a:lnSpc>
                <a:spcPct val="150000"/>
              </a:lnSpc>
              <a:spcBef>
                <a:spcPts val="500"/>
              </a:spcBef>
              <a:spcAft>
                <a:spcPts val="0"/>
              </a:spcAft>
              <a:buFontTx/>
              <a:buNone/>
              <a:defRPr/>
            </a:pPr>
            <a:endParaRPr lang="fr-FR" altLang="fr-FR" sz="140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6147" name="Text Box 5"/>
          <p:cNvSpPr txBox="1">
            <a:spLocks noChangeArrowheads="1"/>
          </p:cNvSpPr>
          <p:nvPr/>
        </p:nvSpPr>
        <p:spPr bwMode="auto">
          <a:xfrm>
            <a:off x="395288" y="260350"/>
            <a:ext cx="8280400" cy="396875"/>
          </a:xfrm>
          <a:prstGeom prst="rect">
            <a:avLst/>
          </a:prstGeom>
          <a:solidFill>
            <a:srgbClr val="DD402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FR" altLang="fr-FR"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ACHATS</a:t>
            </a:r>
            <a:endParaRPr lang="fr-FR" altLang="fr-FR"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 5" descr="C:\Users\pgouyer\Desktop\univlyon2-logo-officiel201806.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6296" y="5686426"/>
            <a:ext cx="1576070" cy="885825"/>
          </a:xfrm>
          <a:prstGeom prst="rect">
            <a:avLst/>
          </a:prstGeom>
          <a:noFill/>
          <a:ln>
            <a:noFill/>
          </a:ln>
        </p:spPr>
      </p:pic>
      <p:sp>
        <p:nvSpPr>
          <p:cNvPr id="4" name="ZoneTexte 3"/>
          <p:cNvSpPr txBox="1"/>
          <p:nvPr/>
        </p:nvSpPr>
        <p:spPr>
          <a:xfrm>
            <a:off x="2248287" y="848549"/>
            <a:ext cx="4647426" cy="369332"/>
          </a:xfrm>
          <a:prstGeom prst="rect">
            <a:avLst/>
          </a:prstGeom>
          <a:noFill/>
        </p:spPr>
        <p:txBody>
          <a:bodyPr wrap="none" rtlCol="0">
            <a:spAutoFit/>
          </a:bodyPr>
          <a:lstStyle/>
          <a:p>
            <a:r>
              <a:rPr lang="fr-FR" b="1" dirty="0" smtClean="0">
                <a:solidFill>
                  <a:srgbClr val="FF0000"/>
                </a:solidFill>
              </a:rPr>
              <a:t>Les principaux services consommateurs</a:t>
            </a:r>
            <a:endParaRPr lang="fr-FR" b="1" dirty="0">
              <a:solidFill>
                <a:srgbClr val="FF0000"/>
              </a:solidFill>
            </a:endParaRPr>
          </a:p>
        </p:txBody>
      </p:sp>
      <p:sp>
        <p:nvSpPr>
          <p:cNvPr id="2" name="ZoneTexte 1"/>
          <p:cNvSpPr txBox="1"/>
          <p:nvPr/>
        </p:nvSpPr>
        <p:spPr>
          <a:xfrm>
            <a:off x="749834" y="5809401"/>
            <a:ext cx="6630478" cy="738664"/>
          </a:xfrm>
          <a:prstGeom prst="rect">
            <a:avLst/>
          </a:prstGeom>
          <a:noFill/>
        </p:spPr>
        <p:txBody>
          <a:bodyPr wrap="square" rtlCol="0">
            <a:spAutoFit/>
          </a:bodyPr>
          <a:lstStyle/>
          <a:p>
            <a:r>
              <a:rPr lang="fr-FR" sz="1400" dirty="0" smtClean="0"/>
              <a:t>On retrouve dans les principaux services consommateurs des services qui jouent le rôle de « centrale d’achat » pour tous les autres services de l’Université (DIMMO, DSI, SCD et DRHAS)</a:t>
            </a:r>
            <a:endParaRPr lang="fr-FR" sz="1400" dirty="0"/>
          </a:p>
        </p:txBody>
      </p:sp>
      <p:pic>
        <p:nvPicPr>
          <p:cNvPr id="3" name="Image 2"/>
          <p:cNvPicPr>
            <a:picLocks noChangeAspect="1"/>
          </p:cNvPicPr>
          <p:nvPr/>
        </p:nvPicPr>
        <p:blipFill>
          <a:blip r:embed="rId4"/>
          <a:stretch>
            <a:fillRect/>
          </a:stretch>
        </p:blipFill>
        <p:spPr>
          <a:xfrm>
            <a:off x="1575556" y="1526883"/>
            <a:ext cx="5992887" cy="3804234"/>
          </a:xfrm>
          <a:prstGeom prst="rect">
            <a:avLst/>
          </a:prstGeom>
        </p:spPr>
      </p:pic>
    </p:spTree>
    <p:extLst>
      <p:ext uri="{BB962C8B-B14F-4D97-AF65-F5344CB8AC3E}">
        <p14:creationId xmlns:p14="http://schemas.microsoft.com/office/powerpoint/2010/main" val="173397101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body" idx="1"/>
          </p:nvPr>
        </p:nvSpPr>
        <p:spPr>
          <a:xfrm>
            <a:off x="395288" y="836613"/>
            <a:ext cx="8229600" cy="4670425"/>
          </a:xfrm>
        </p:spPr>
        <p:txBody>
          <a:bodyPr/>
          <a:lstStyle/>
          <a:p>
            <a:pPr marL="0" eaLnBrk="1" hangingPunct="1">
              <a:lnSpc>
                <a:spcPct val="150000"/>
              </a:lnSpc>
              <a:spcBef>
                <a:spcPts val="0"/>
              </a:spcBef>
              <a:spcAft>
                <a:spcPts val="0"/>
              </a:spcAft>
              <a:buFontTx/>
              <a:buNone/>
              <a:defRPr/>
            </a:pPr>
            <a:r>
              <a:rPr lang="fr-FR" altLang="fr-FR" sz="1400" b="1" dirty="0" smtClean="0">
                <a:latin typeface="Verdana" panose="020B0604030504040204" pitchFamily="34" charset="0"/>
                <a:ea typeface="Verdana" panose="020B0604030504040204" pitchFamily="34" charset="0"/>
                <a:cs typeface="Verdana" panose="020B0604030504040204" pitchFamily="34" charset="0"/>
              </a:rPr>
              <a:t/>
            </a:r>
            <a:br>
              <a:rPr lang="fr-FR" altLang="fr-FR" sz="1400" b="1" dirty="0" smtClean="0">
                <a:latin typeface="Verdana" panose="020B0604030504040204" pitchFamily="34" charset="0"/>
                <a:ea typeface="Verdana" panose="020B0604030504040204" pitchFamily="34" charset="0"/>
                <a:cs typeface="Verdana" panose="020B0604030504040204" pitchFamily="34" charset="0"/>
              </a:rPr>
            </a:br>
            <a:r>
              <a:rPr lang="fr-FR" altLang="fr-FR" sz="1400" dirty="0" smtClean="0">
                <a:latin typeface="Verdana" panose="020B0604030504040204" pitchFamily="34" charset="0"/>
                <a:ea typeface="Verdana" panose="020B0604030504040204" pitchFamily="34" charset="0"/>
                <a:cs typeface="Verdana" panose="020B0604030504040204" pitchFamily="34" charset="0"/>
              </a:rPr>
              <a:t/>
            </a:r>
            <a:br>
              <a:rPr lang="fr-FR" altLang="fr-FR" sz="1400" dirty="0" smtClean="0">
                <a:latin typeface="Verdana" panose="020B0604030504040204" pitchFamily="34" charset="0"/>
                <a:ea typeface="Verdana" panose="020B0604030504040204" pitchFamily="34" charset="0"/>
                <a:cs typeface="Verdana" panose="020B0604030504040204" pitchFamily="34" charset="0"/>
              </a:rPr>
            </a:br>
            <a:r>
              <a:rPr lang="fr-FR" altLang="fr-FR" sz="1400" dirty="0" smtClean="0">
                <a:latin typeface="Verdana" panose="020B0604030504040204" pitchFamily="34" charset="0"/>
                <a:ea typeface="Verdana" panose="020B0604030504040204" pitchFamily="34" charset="0"/>
                <a:cs typeface="Verdana" panose="020B0604030504040204" pitchFamily="34" charset="0"/>
              </a:rPr>
              <a:t/>
            </a:r>
            <a:br>
              <a:rPr lang="fr-FR" altLang="fr-FR" sz="1400" dirty="0" smtClean="0">
                <a:latin typeface="Verdana" panose="020B0604030504040204" pitchFamily="34" charset="0"/>
                <a:ea typeface="Verdana" panose="020B0604030504040204" pitchFamily="34" charset="0"/>
                <a:cs typeface="Verdana" panose="020B0604030504040204" pitchFamily="34" charset="0"/>
              </a:rPr>
            </a:br>
            <a:endParaRPr lang="fr-FR" altLang="fr-FR" sz="1400" dirty="0" smtClean="0">
              <a:latin typeface="Verdana" panose="020B0604030504040204" pitchFamily="34" charset="0"/>
              <a:ea typeface="Verdana" panose="020B0604030504040204" pitchFamily="34" charset="0"/>
              <a:cs typeface="Verdana" panose="020B0604030504040204" pitchFamily="34" charset="0"/>
            </a:endParaRPr>
          </a:p>
          <a:p>
            <a:pPr marL="0" eaLnBrk="1" hangingPunct="1">
              <a:lnSpc>
                <a:spcPct val="150000"/>
              </a:lnSpc>
              <a:spcBef>
                <a:spcPts val="500"/>
              </a:spcBef>
              <a:spcAft>
                <a:spcPts val="0"/>
              </a:spcAft>
              <a:buFontTx/>
              <a:buNone/>
              <a:defRPr/>
            </a:pPr>
            <a:endParaRPr lang="fr-FR" altLang="fr-FR" sz="140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6147" name="Text Box 5"/>
          <p:cNvSpPr txBox="1">
            <a:spLocks noChangeArrowheads="1"/>
          </p:cNvSpPr>
          <p:nvPr/>
        </p:nvSpPr>
        <p:spPr bwMode="auto">
          <a:xfrm>
            <a:off x="395288" y="260350"/>
            <a:ext cx="8280400" cy="396875"/>
          </a:xfrm>
          <a:prstGeom prst="rect">
            <a:avLst/>
          </a:prstGeom>
          <a:solidFill>
            <a:srgbClr val="DD402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FR" altLang="fr-FR"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ACHATS</a:t>
            </a:r>
            <a:endParaRPr lang="fr-FR" altLang="fr-FR"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3" name="Rectangle 2"/>
          <p:cNvSpPr/>
          <p:nvPr/>
        </p:nvSpPr>
        <p:spPr>
          <a:xfrm>
            <a:off x="400621" y="872456"/>
            <a:ext cx="8280400" cy="338554"/>
          </a:xfrm>
          <a:prstGeom prst="rect">
            <a:avLst/>
          </a:prstGeom>
          <a:solidFill>
            <a:schemeClr val="accent5"/>
          </a:solidFill>
        </p:spPr>
        <p:txBody>
          <a:bodyPr wrap="square">
            <a:spAutoFit/>
          </a:bodyPr>
          <a:lstStyle/>
          <a:p>
            <a:r>
              <a:rPr lang="fr-FR" sz="1600" b="1" dirty="0" smtClean="0">
                <a:solidFill>
                  <a:srgbClr val="DD4026"/>
                </a:solidFill>
                <a:latin typeface="Verdana" panose="020B0604030504040204" pitchFamily="34" charset="0"/>
                <a:ea typeface="Verdana" panose="020B0604030504040204" pitchFamily="34" charset="0"/>
                <a:cs typeface="Verdana" panose="020B0604030504040204" pitchFamily="34" charset="0"/>
              </a:rPr>
              <a:t>La répartition des commandes</a:t>
            </a:r>
            <a:endParaRPr lang="fr-FR" sz="1600" b="1" dirty="0">
              <a:solidFill>
                <a:srgbClr val="DD4026"/>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 5" descr="C:\Users\pgouyer\Desktop\univlyon2-logo-officiel201806.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6296" y="5686426"/>
            <a:ext cx="1576070" cy="885825"/>
          </a:xfrm>
          <a:prstGeom prst="rect">
            <a:avLst/>
          </a:prstGeom>
          <a:noFill/>
          <a:ln>
            <a:noFill/>
          </a:ln>
        </p:spPr>
      </p:pic>
      <p:pic>
        <p:nvPicPr>
          <p:cNvPr id="5" name="Image 4"/>
          <p:cNvPicPr>
            <a:picLocks noChangeAspect="1"/>
          </p:cNvPicPr>
          <p:nvPr/>
        </p:nvPicPr>
        <p:blipFill>
          <a:blip r:embed="rId4"/>
          <a:stretch>
            <a:fillRect/>
          </a:stretch>
        </p:blipFill>
        <p:spPr>
          <a:xfrm>
            <a:off x="1187624" y="1264957"/>
            <a:ext cx="5372869" cy="1994144"/>
          </a:xfrm>
          <a:prstGeom prst="rect">
            <a:avLst/>
          </a:prstGeom>
        </p:spPr>
      </p:pic>
      <p:pic>
        <p:nvPicPr>
          <p:cNvPr id="8" name="Image 7"/>
          <p:cNvPicPr>
            <a:picLocks noChangeAspect="1"/>
          </p:cNvPicPr>
          <p:nvPr/>
        </p:nvPicPr>
        <p:blipFill>
          <a:blip r:embed="rId5"/>
          <a:stretch>
            <a:fillRect/>
          </a:stretch>
        </p:blipFill>
        <p:spPr>
          <a:xfrm>
            <a:off x="339155" y="3313048"/>
            <a:ext cx="6969149" cy="3048000"/>
          </a:xfrm>
          <a:prstGeom prst="rect">
            <a:avLst/>
          </a:prstGeom>
        </p:spPr>
      </p:pic>
    </p:spTree>
    <p:extLst>
      <p:ext uri="{BB962C8B-B14F-4D97-AF65-F5344CB8AC3E}">
        <p14:creationId xmlns:p14="http://schemas.microsoft.com/office/powerpoint/2010/main" val="421348562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body" idx="1"/>
          </p:nvPr>
        </p:nvSpPr>
        <p:spPr>
          <a:xfrm>
            <a:off x="395288" y="836613"/>
            <a:ext cx="8229600" cy="4670425"/>
          </a:xfrm>
        </p:spPr>
        <p:txBody>
          <a:bodyPr/>
          <a:lstStyle/>
          <a:p>
            <a:pPr marL="0" eaLnBrk="1" hangingPunct="1">
              <a:lnSpc>
                <a:spcPct val="150000"/>
              </a:lnSpc>
              <a:spcBef>
                <a:spcPts val="0"/>
              </a:spcBef>
              <a:spcAft>
                <a:spcPts val="0"/>
              </a:spcAft>
              <a:buFontTx/>
              <a:buNone/>
              <a:defRPr/>
            </a:pPr>
            <a:r>
              <a:rPr lang="fr-FR" altLang="fr-FR" sz="1400" b="1" dirty="0" smtClean="0">
                <a:latin typeface="Verdana" panose="020B0604030504040204" pitchFamily="34" charset="0"/>
                <a:ea typeface="Verdana" panose="020B0604030504040204" pitchFamily="34" charset="0"/>
                <a:cs typeface="Verdana" panose="020B0604030504040204" pitchFamily="34" charset="0"/>
              </a:rPr>
              <a:t/>
            </a:r>
            <a:br>
              <a:rPr lang="fr-FR" altLang="fr-FR" sz="1400" b="1" dirty="0" smtClean="0">
                <a:latin typeface="Verdana" panose="020B0604030504040204" pitchFamily="34" charset="0"/>
                <a:ea typeface="Verdana" panose="020B0604030504040204" pitchFamily="34" charset="0"/>
                <a:cs typeface="Verdana" panose="020B0604030504040204" pitchFamily="34" charset="0"/>
              </a:rPr>
            </a:br>
            <a:r>
              <a:rPr lang="fr-FR" altLang="fr-FR" sz="1400" dirty="0" smtClean="0">
                <a:latin typeface="Verdana" panose="020B0604030504040204" pitchFamily="34" charset="0"/>
                <a:ea typeface="Verdana" panose="020B0604030504040204" pitchFamily="34" charset="0"/>
                <a:cs typeface="Verdana" panose="020B0604030504040204" pitchFamily="34" charset="0"/>
              </a:rPr>
              <a:t/>
            </a:r>
            <a:br>
              <a:rPr lang="fr-FR" altLang="fr-FR" sz="1400" dirty="0" smtClean="0">
                <a:latin typeface="Verdana" panose="020B0604030504040204" pitchFamily="34" charset="0"/>
                <a:ea typeface="Verdana" panose="020B0604030504040204" pitchFamily="34" charset="0"/>
                <a:cs typeface="Verdana" panose="020B0604030504040204" pitchFamily="34" charset="0"/>
              </a:rPr>
            </a:br>
            <a:r>
              <a:rPr lang="fr-FR" altLang="fr-FR" sz="1400" dirty="0" smtClean="0">
                <a:latin typeface="Verdana" panose="020B0604030504040204" pitchFamily="34" charset="0"/>
                <a:ea typeface="Verdana" panose="020B0604030504040204" pitchFamily="34" charset="0"/>
                <a:cs typeface="Verdana" panose="020B0604030504040204" pitchFamily="34" charset="0"/>
              </a:rPr>
              <a:t/>
            </a:r>
            <a:br>
              <a:rPr lang="fr-FR" altLang="fr-FR" sz="1400" dirty="0" smtClean="0">
                <a:latin typeface="Verdana" panose="020B0604030504040204" pitchFamily="34" charset="0"/>
                <a:ea typeface="Verdana" panose="020B0604030504040204" pitchFamily="34" charset="0"/>
                <a:cs typeface="Verdana" panose="020B0604030504040204" pitchFamily="34" charset="0"/>
              </a:rPr>
            </a:br>
            <a:endParaRPr lang="fr-FR" altLang="fr-FR" sz="1400" dirty="0" smtClean="0">
              <a:latin typeface="Verdana" panose="020B0604030504040204" pitchFamily="34" charset="0"/>
              <a:ea typeface="Verdana" panose="020B0604030504040204" pitchFamily="34" charset="0"/>
              <a:cs typeface="Verdana" panose="020B0604030504040204" pitchFamily="34" charset="0"/>
            </a:endParaRPr>
          </a:p>
          <a:p>
            <a:pPr marL="0" eaLnBrk="1" hangingPunct="1">
              <a:lnSpc>
                <a:spcPct val="150000"/>
              </a:lnSpc>
              <a:spcBef>
                <a:spcPts val="500"/>
              </a:spcBef>
              <a:spcAft>
                <a:spcPts val="0"/>
              </a:spcAft>
              <a:buFontTx/>
              <a:buNone/>
              <a:defRPr/>
            </a:pPr>
            <a:endParaRPr lang="fr-FR" altLang="fr-FR" sz="140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3" name="Rectangle 2"/>
          <p:cNvSpPr/>
          <p:nvPr/>
        </p:nvSpPr>
        <p:spPr>
          <a:xfrm>
            <a:off x="395288" y="216719"/>
            <a:ext cx="8280400" cy="338554"/>
          </a:xfrm>
          <a:prstGeom prst="rect">
            <a:avLst/>
          </a:prstGeom>
          <a:solidFill>
            <a:schemeClr val="accent5"/>
          </a:solidFill>
        </p:spPr>
        <p:txBody>
          <a:bodyPr wrap="square">
            <a:spAutoFit/>
          </a:bodyPr>
          <a:lstStyle/>
          <a:p>
            <a:r>
              <a:rPr lang="fr-FR" sz="1600" b="1" dirty="0" smtClean="0">
                <a:solidFill>
                  <a:srgbClr val="DD4026"/>
                </a:solidFill>
                <a:latin typeface="Verdana" panose="020B0604030504040204" pitchFamily="34" charset="0"/>
                <a:ea typeface="Verdana" panose="020B0604030504040204" pitchFamily="34" charset="0"/>
                <a:cs typeface="Verdana" panose="020B0604030504040204" pitchFamily="34" charset="0"/>
              </a:rPr>
              <a:t>La répartition des commandes</a:t>
            </a:r>
            <a:endParaRPr lang="fr-FR" sz="1600" b="1" dirty="0">
              <a:solidFill>
                <a:srgbClr val="DD4026"/>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 5" descr="C:\Users\pgouyer\Desktop\univlyon2-logo-officiel201806.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6296" y="5686426"/>
            <a:ext cx="1576070" cy="885825"/>
          </a:xfrm>
          <a:prstGeom prst="rect">
            <a:avLst/>
          </a:prstGeom>
          <a:noFill/>
          <a:ln>
            <a:noFill/>
          </a:ln>
        </p:spPr>
      </p:pic>
      <p:sp>
        <p:nvSpPr>
          <p:cNvPr id="5" name="ZoneTexte 4"/>
          <p:cNvSpPr txBox="1"/>
          <p:nvPr/>
        </p:nvSpPr>
        <p:spPr>
          <a:xfrm>
            <a:off x="251520" y="4528900"/>
            <a:ext cx="8280920" cy="1600438"/>
          </a:xfrm>
          <a:prstGeom prst="rect">
            <a:avLst/>
          </a:prstGeom>
          <a:noFill/>
        </p:spPr>
        <p:txBody>
          <a:bodyPr wrap="square" rtlCol="0">
            <a:spAutoFit/>
          </a:bodyPr>
          <a:lstStyle/>
          <a:p>
            <a:r>
              <a:rPr lang="fr-FR" sz="1400" dirty="0" smtClean="0"/>
              <a:t>Le montant moyen d’un bon de commande est de </a:t>
            </a:r>
            <a:r>
              <a:rPr lang="fr-FR" sz="1400" b="1" dirty="0" smtClean="0"/>
              <a:t>3 466,83 € HT </a:t>
            </a:r>
            <a:r>
              <a:rPr lang="fr-FR" sz="1400" dirty="0" smtClean="0"/>
              <a:t>en 2021 (contre 3 159 € HT en 2020 et 2170 € HT en 2019)</a:t>
            </a:r>
          </a:p>
          <a:p>
            <a:endParaRPr lang="fr-FR" sz="1400" dirty="0"/>
          </a:p>
          <a:p>
            <a:r>
              <a:rPr lang="fr-FR" sz="1400" b="1" dirty="0" smtClean="0"/>
              <a:t>Les bons </a:t>
            </a:r>
            <a:r>
              <a:rPr lang="fr-FR" sz="1400" b="1" dirty="0"/>
              <a:t>de </a:t>
            </a:r>
            <a:r>
              <a:rPr lang="fr-FR" sz="1400" b="1" dirty="0" smtClean="0"/>
              <a:t>commande ≤ à 80€ HT </a:t>
            </a:r>
            <a:r>
              <a:rPr lang="fr-FR" sz="1400" dirty="0" smtClean="0"/>
              <a:t>représentent en 2021, </a:t>
            </a:r>
            <a:r>
              <a:rPr lang="fr-FR" sz="1400" b="1" dirty="0" smtClean="0"/>
              <a:t>14% des bons de commande </a:t>
            </a:r>
            <a:r>
              <a:rPr lang="fr-FR" sz="1400" dirty="0" smtClean="0"/>
              <a:t>(contre 17% en 2020). Ce pourcentage doit continuer à baisser eu égard au coût de traitement d’une commande. </a:t>
            </a:r>
          </a:p>
          <a:p>
            <a:endParaRPr lang="fr-FR" sz="1400" dirty="0"/>
          </a:p>
        </p:txBody>
      </p:sp>
      <p:pic>
        <p:nvPicPr>
          <p:cNvPr id="2" name="Image 1"/>
          <p:cNvPicPr>
            <a:picLocks noChangeAspect="1"/>
          </p:cNvPicPr>
          <p:nvPr/>
        </p:nvPicPr>
        <p:blipFill>
          <a:blip r:embed="rId4"/>
          <a:stretch>
            <a:fillRect/>
          </a:stretch>
        </p:blipFill>
        <p:spPr>
          <a:xfrm>
            <a:off x="48231" y="657225"/>
            <a:ext cx="4667785" cy="3521958"/>
          </a:xfrm>
          <a:prstGeom prst="rect">
            <a:avLst/>
          </a:prstGeom>
        </p:spPr>
      </p:pic>
      <p:pic>
        <p:nvPicPr>
          <p:cNvPr id="4" name="Image 3"/>
          <p:cNvPicPr>
            <a:picLocks noChangeAspect="1"/>
          </p:cNvPicPr>
          <p:nvPr/>
        </p:nvPicPr>
        <p:blipFill>
          <a:blip r:embed="rId5"/>
          <a:stretch>
            <a:fillRect/>
          </a:stretch>
        </p:blipFill>
        <p:spPr>
          <a:xfrm>
            <a:off x="4859785" y="657224"/>
            <a:ext cx="4176712" cy="3512217"/>
          </a:xfrm>
          <a:prstGeom prst="rect">
            <a:avLst/>
          </a:prstGeom>
        </p:spPr>
      </p:pic>
    </p:spTree>
    <p:extLst>
      <p:ext uri="{BB962C8B-B14F-4D97-AF65-F5344CB8AC3E}">
        <p14:creationId xmlns:p14="http://schemas.microsoft.com/office/powerpoint/2010/main" val="295187990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body" idx="1"/>
          </p:nvPr>
        </p:nvSpPr>
        <p:spPr>
          <a:xfrm>
            <a:off x="395288" y="836613"/>
            <a:ext cx="8229600" cy="4670425"/>
          </a:xfrm>
        </p:spPr>
        <p:txBody>
          <a:bodyPr/>
          <a:lstStyle/>
          <a:p>
            <a:pPr marL="0" eaLnBrk="1" hangingPunct="1">
              <a:lnSpc>
                <a:spcPct val="150000"/>
              </a:lnSpc>
              <a:spcBef>
                <a:spcPts val="0"/>
              </a:spcBef>
              <a:spcAft>
                <a:spcPts val="0"/>
              </a:spcAft>
              <a:buFontTx/>
              <a:buNone/>
              <a:defRPr/>
            </a:pPr>
            <a:r>
              <a:rPr lang="fr-FR" altLang="fr-FR" sz="1400" b="1" dirty="0" smtClean="0">
                <a:latin typeface="Verdana" panose="020B0604030504040204" pitchFamily="34" charset="0"/>
                <a:ea typeface="Verdana" panose="020B0604030504040204" pitchFamily="34" charset="0"/>
                <a:cs typeface="Verdana" panose="020B0604030504040204" pitchFamily="34" charset="0"/>
              </a:rPr>
              <a:t/>
            </a:r>
            <a:br>
              <a:rPr lang="fr-FR" altLang="fr-FR" sz="1400" b="1" dirty="0" smtClean="0">
                <a:latin typeface="Verdana" panose="020B0604030504040204" pitchFamily="34" charset="0"/>
                <a:ea typeface="Verdana" panose="020B0604030504040204" pitchFamily="34" charset="0"/>
                <a:cs typeface="Verdana" panose="020B0604030504040204" pitchFamily="34" charset="0"/>
              </a:rPr>
            </a:br>
            <a:r>
              <a:rPr lang="fr-FR" altLang="fr-FR" sz="1400" dirty="0" smtClean="0">
                <a:latin typeface="Verdana" panose="020B0604030504040204" pitchFamily="34" charset="0"/>
                <a:ea typeface="Verdana" panose="020B0604030504040204" pitchFamily="34" charset="0"/>
                <a:cs typeface="Verdana" panose="020B0604030504040204" pitchFamily="34" charset="0"/>
              </a:rPr>
              <a:t/>
            </a:r>
            <a:br>
              <a:rPr lang="fr-FR" altLang="fr-FR" sz="1400" dirty="0" smtClean="0">
                <a:latin typeface="Verdana" panose="020B0604030504040204" pitchFamily="34" charset="0"/>
                <a:ea typeface="Verdana" panose="020B0604030504040204" pitchFamily="34" charset="0"/>
                <a:cs typeface="Verdana" panose="020B0604030504040204" pitchFamily="34" charset="0"/>
              </a:rPr>
            </a:br>
            <a:r>
              <a:rPr lang="fr-FR" altLang="fr-FR" sz="1400" dirty="0" smtClean="0">
                <a:latin typeface="Verdana" panose="020B0604030504040204" pitchFamily="34" charset="0"/>
                <a:ea typeface="Verdana" panose="020B0604030504040204" pitchFamily="34" charset="0"/>
                <a:cs typeface="Verdana" panose="020B0604030504040204" pitchFamily="34" charset="0"/>
              </a:rPr>
              <a:t/>
            </a:r>
            <a:br>
              <a:rPr lang="fr-FR" altLang="fr-FR" sz="1400" dirty="0" smtClean="0">
                <a:latin typeface="Verdana" panose="020B0604030504040204" pitchFamily="34" charset="0"/>
                <a:ea typeface="Verdana" panose="020B0604030504040204" pitchFamily="34" charset="0"/>
                <a:cs typeface="Verdana" panose="020B0604030504040204" pitchFamily="34" charset="0"/>
              </a:rPr>
            </a:br>
            <a:endParaRPr lang="fr-FR" altLang="fr-FR" sz="1400" dirty="0" smtClean="0">
              <a:latin typeface="Verdana" panose="020B0604030504040204" pitchFamily="34" charset="0"/>
              <a:ea typeface="Verdana" panose="020B0604030504040204" pitchFamily="34" charset="0"/>
              <a:cs typeface="Verdana" panose="020B0604030504040204" pitchFamily="34" charset="0"/>
            </a:endParaRPr>
          </a:p>
          <a:p>
            <a:pPr marL="0" eaLnBrk="1" hangingPunct="1">
              <a:lnSpc>
                <a:spcPct val="150000"/>
              </a:lnSpc>
              <a:spcBef>
                <a:spcPts val="500"/>
              </a:spcBef>
              <a:spcAft>
                <a:spcPts val="0"/>
              </a:spcAft>
              <a:buFontTx/>
              <a:buNone/>
              <a:defRPr/>
            </a:pPr>
            <a:endParaRPr lang="fr-FR" altLang="fr-FR" sz="140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3" name="Rectangle 2"/>
          <p:cNvSpPr/>
          <p:nvPr/>
        </p:nvSpPr>
        <p:spPr>
          <a:xfrm>
            <a:off x="520211" y="233764"/>
            <a:ext cx="8280400" cy="338554"/>
          </a:xfrm>
          <a:prstGeom prst="rect">
            <a:avLst/>
          </a:prstGeom>
          <a:solidFill>
            <a:schemeClr val="accent5"/>
          </a:solidFill>
        </p:spPr>
        <p:txBody>
          <a:bodyPr wrap="square">
            <a:spAutoFit/>
          </a:bodyPr>
          <a:lstStyle/>
          <a:p>
            <a:r>
              <a:rPr lang="fr-FR" sz="1600" b="1" dirty="0" smtClean="0">
                <a:solidFill>
                  <a:srgbClr val="DD4026"/>
                </a:solidFill>
                <a:latin typeface="Verdana" panose="020B0604030504040204" pitchFamily="34" charset="0"/>
                <a:ea typeface="Verdana" panose="020B0604030504040204" pitchFamily="34" charset="0"/>
                <a:cs typeface="Verdana" panose="020B0604030504040204" pitchFamily="34" charset="0"/>
              </a:rPr>
              <a:t>La répartition des commandes OSMA selon leur montant</a:t>
            </a:r>
            <a:endParaRPr lang="fr-FR" sz="1600" b="1" dirty="0">
              <a:solidFill>
                <a:srgbClr val="DD4026"/>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 5" descr="C:\Users\pgouyer\Desktop\univlyon2-logo-officiel201806.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6296" y="5686426"/>
            <a:ext cx="1576070" cy="885825"/>
          </a:xfrm>
          <a:prstGeom prst="rect">
            <a:avLst/>
          </a:prstGeom>
          <a:noFill/>
          <a:ln>
            <a:noFill/>
          </a:ln>
        </p:spPr>
      </p:pic>
      <p:pic>
        <p:nvPicPr>
          <p:cNvPr id="2" name="Image 1"/>
          <p:cNvPicPr>
            <a:picLocks noChangeAspect="1"/>
          </p:cNvPicPr>
          <p:nvPr/>
        </p:nvPicPr>
        <p:blipFill>
          <a:blip r:embed="rId4"/>
          <a:stretch>
            <a:fillRect/>
          </a:stretch>
        </p:blipFill>
        <p:spPr>
          <a:xfrm>
            <a:off x="755576" y="570422"/>
            <a:ext cx="6672808" cy="3108617"/>
          </a:xfrm>
          <a:prstGeom prst="rect">
            <a:avLst/>
          </a:prstGeom>
        </p:spPr>
      </p:pic>
      <p:pic>
        <p:nvPicPr>
          <p:cNvPr id="8" name="Image 7"/>
          <p:cNvPicPr>
            <a:picLocks noChangeAspect="1"/>
          </p:cNvPicPr>
          <p:nvPr/>
        </p:nvPicPr>
        <p:blipFill>
          <a:blip r:embed="rId5"/>
          <a:stretch>
            <a:fillRect/>
          </a:stretch>
        </p:blipFill>
        <p:spPr>
          <a:xfrm>
            <a:off x="0" y="3773157"/>
            <a:ext cx="4716016" cy="3084843"/>
          </a:xfrm>
          <a:prstGeom prst="rect">
            <a:avLst/>
          </a:prstGeom>
        </p:spPr>
      </p:pic>
      <p:pic>
        <p:nvPicPr>
          <p:cNvPr id="9" name="Image 8"/>
          <p:cNvPicPr>
            <a:picLocks noChangeAspect="1"/>
          </p:cNvPicPr>
          <p:nvPr/>
        </p:nvPicPr>
        <p:blipFill>
          <a:blip r:embed="rId6"/>
          <a:stretch>
            <a:fillRect/>
          </a:stretch>
        </p:blipFill>
        <p:spPr>
          <a:xfrm>
            <a:off x="4803412" y="3773157"/>
            <a:ext cx="4341704" cy="3084843"/>
          </a:xfrm>
          <a:prstGeom prst="rect">
            <a:avLst/>
          </a:prstGeom>
        </p:spPr>
      </p:pic>
    </p:spTree>
    <p:extLst>
      <p:ext uri="{BB962C8B-B14F-4D97-AF65-F5344CB8AC3E}">
        <p14:creationId xmlns:p14="http://schemas.microsoft.com/office/powerpoint/2010/main" val="62793108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body" idx="1"/>
          </p:nvPr>
        </p:nvSpPr>
        <p:spPr>
          <a:xfrm>
            <a:off x="395288" y="836613"/>
            <a:ext cx="8229600" cy="4670425"/>
          </a:xfrm>
        </p:spPr>
        <p:txBody>
          <a:bodyPr/>
          <a:lstStyle/>
          <a:p>
            <a:pPr marL="0" eaLnBrk="1" hangingPunct="1">
              <a:lnSpc>
                <a:spcPct val="150000"/>
              </a:lnSpc>
              <a:spcBef>
                <a:spcPts val="0"/>
              </a:spcBef>
              <a:spcAft>
                <a:spcPts val="0"/>
              </a:spcAft>
              <a:buFontTx/>
              <a:buNone/>
              <a:defRPr/>
            </a:pPr>
            <a:r>
              <a:rPr lang="fr-FR" altLang="fr-FR" sz="1400" b="1" dirty="0" smtClean="0">
                <a:latin typeface="Verdana" panose="020B0604030504040204" pitchFamily="34" charset="0"/>
                <a:ea typeface="Verdana" panose="020B0604030504040204" pitchFamily="34" charset="0"/>
                <a:cs typeface="Verdana" panose="020B0604030504040204" pitchFamily="34" charset="0"/>
              </a:rPr>
              <a:t/>
            </a:r>
            <a:br>
              <a:rPr lang="fr-FR" altLang="fr-FR" sz="1400" b="1" dirty="0" smtClean="0">
                <a:latin typeface="Verdana" panose="020B0604030504040204" pitchFamily="34" charset="0"/>
                <a:ea typeface="Verdana" panose="020B0604030504040204" pitchFamily="34" charset="0"/>
                <a:cs typeface="Verdana" panose="020B0604030504040204" pitchFamily="34" charset="0"/>
              </a:rPr>
            </a:br>
            <a:r>
              <a:rPr lang="fr-FR" altLang="fr-FR" sz="1400" dirty="0" smtClean="0">
                <a:latin typeface="Verdana" panose="020B0604030504040204" pitchFamily="34" charset="0"/>
                <a:ea typeface="Verdana" panose="020B0604030504040204" pitchFamily="34" charset="0"/>
                <a:cs typeface="Verdana" panose="020B0604030504040204" pitchFamily="34" charset="0"/>
              </a:rPr>
              <a:t/>
            </a:r>
            <a:br>
              <a:rPr lang="fr-FR" altLang="fr-FR" sz="1400" dirty="0" smtClean="0">
                <a:latin typeface="Verdana" panose="020B0604030504040204" pitchFamily="34" charset="0"/>
                <a:ea typeface="Verdana" panose="020B0604030504040204" pitchFamily="34" charset="0"/>
                <a:cs typeface="Verdana" panose="020B0604030504040204" pitchFamily="34" charset="0"/>
              </a:rPr>
            </a:br>
            <a:r>
              <a:rPr lang="fr-FR" altLang="fr-FR" sz="1400" dirty="0" smtClean="0">
                <a:latin typeface="Verdana" panose="020B0604030504040204" pitchFamily="34" charset="0"/>
                <a:ea typeface="Verdana" panose="020B0604030504040204" pitchFamily="34" charset="0"/>
                <a:cs typeface="Verdana" panose="020B0604030504040204" pitchFamily="34" charset="0"/>
              </a:rPr>
              <a:t/>
            </a:r>
            <a:br>
              <a:rPr lang="fr-FR" altLang="fr-FR" sz="1400" dirty="0" smtClean="0">
                <a:latin typeface="Verdana" panose="020B0604030504040204" pitchFamily="34" charset="0"/>
                <a:ea typeface="Verdana" panose="020B0604030504040204" pitchFamily="34" charset="0"/>
                <a:cs typeface="Verdana" panose="020B0604030504040204" pitchFamily="34" charset="0"/>
              </a:rPr>
            </a:br>
            <a:endParaRPr lang="fr-FR" altLang="fr-FR" sz="1400" dirty="0" smtClean="0">
              <a:latin typeface="Verdana" panose="020B0604030504040204" pitchFamily="34" charset="0"/>
              <a:ea typeface="Verdana" panose="020B0604030504040204" pitchFamily="34" charset="0"/>
              <a:cs typeface="Verdana" panose="020B0604030504040204" pitchFamily="34" charset="0"/>
            </a:endParaRPr>
          </a:p>
          <a:p>
            <a:pPr marL="0" eaLnBrk="1" hangingPunct="1">
              <a:lnSpc>
                <a:spcPct val="150000"/>
              </a:lnSpc>
              <a:spcBef>
                <a:spcPts val="500"/>
              </a:spcBef>
              <a:spcAft>
                <a:spcPts val="0"/>
              </a:spcAft>
              <a:buFontTx/>
              <a:buNone/>
              <a:defRPr/>
            </a:pPr>
            <a:endParaRPr lang="fr-FR" altLang="fr-FR" sz="140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3" name="Rectangle 2"/>
          <p:cNvSpPr/>
          <p:nvPr/>
        </p:nvSpPr>
        <p:spPr>
          <a:xfrm>
            <a:off x="520211" y="233764"/>
            <a:ext cx="8280400" cy="338554"/>
          </a:xfrm>
          <a:prstGeom prst="rect">
            <a:avLst/>
          </a:prstGeom>
          <a:solidFill>
            <a:schemeClr val="accent5"/>
          </a:solidFill>
        </p:spPr>
        <p:txBody>
          <a:bodyPr wrap="square">
            <a:spAutoFit/>
          </a:bodyPr>
          <a:lstStyle/>
          <a:p>
            <a:r>
              <a:rPr lang="fr-FR" sz="1600" b="1" dirty="0" smtClean="0">
                <a:solidFill>
                  <a:srgbClr val="DD4026"/>
                </a:solidFill>
                <a:latin typeface="Verdana" panose="020B0604030504040204" pitchFamily="34" charset="0"/>
                <a:ea typeface="Verdana" panose="020B0604030504040204" pitchFamily="34" charset="0"/>
                <a:cs typeface="Verdana" panose="020B0604030504040204" pitchFamily="34" charset="0"/>
              </a:rPr>
              <a:t>La répartition des commandes OSBC selon leur montant</a:t>
            </a:r>
            <a:endParaRPr lang="fr-FR" sz="1600" b="1" dirty="0">
              <a:solidFill>
                <a:srgbClr val="DD4026"/>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 5" descr="C:\Users\pgouyer\Desktop\univlyon2-logo-officiel201806.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6296" y="5686426"/>
            <a:ext cx="1576070" cy="885825"/>
          </a:xfrm>
          <a:prstGeom prst="rect">
            <a:avLst/>
          </a:prstGeom>
          <a:noFill/>
          <a:ln>
            <a:noFill/>
          </a:ln>
        </p:spPr>
      </p:pic>
      <p:pic>
        <p:nvPicPr>
          <p:cNvPr id="5" name="Image 4"/>
          <p:cNvPicPr>
            <a:picLocks noChangeAspect="1"/>
          </p:cNvPicPr>
          <p:nvPr/>
        </p:nvPicPr>
        <p:blipFill>
          <a:blip r:embed="rId4"/>
          <a:stretch>
            <a:fillRect/>
          </a:stretch>
        </p:blipFill>
        <p:spPr>
          <a:xfrm>
            <a:off x="0" y="3683764"/>
            <a:ext cx="4499992" cy="3166669"/>
          </a:xfrm>
          <a:prstGeom prst="rect">
            <a:avLst/>
          </a:prstGeom>
        </p:spPr>
      </p:pic>
      <p:pic>
        <p:nvPicPr>
          <p:cNvPr id="7" name="Image 6"/>
          <p:cNvPicPr>
            <a:picLocks noChangeAspect="1"/>
          </p:cNvPicPr>
          <p:nvPr/>
        </p:nvPicPr>
        <p:blipFill>
          <a:blip r:embed="rId5"/>
          <a:stretch>
            <a:fillRect/>
          </a:stretch>
        </p:blipFill>
        <p:spPr>
          <a:xfrm>
            <a:off x="4639540" y="3683764"/>
            <a:ext cx="4504460" cy="3166669"/>
          </a:xfrm>
          <a:prstGeom prst="rect">
            <a:avLst/>
          </a:prstGeom>
        </p:spPr>
      </p:pic>
      <p:pic>
        <p:nvPicPr>
          <p:cNvPr id="8" name="Image 7"/>
          <p:cNvPicPr>
            <a:picLocks noChangeAspect="1"/>
          </p:cNvPicPr>
          <p:nvPr/>
        </p:nvPicPr>
        <p:blipFill>
          <a:blip r:embed="rId6"/>
          <a:stretch>
            <a:fillRect/>
          </a:stretch>
        </p:blipFill>
        <p:spPr>
          <a:xfrm>
            <a:off x="520211" y="657225"/>
            <a:ext cx="6716085" cy="2990897"/>
          </a:xfrm>
          <a:prstGeom prst="rect">
            <a:avLst/>
          </a:prstGeom>
        </p:spPr>
      </p:pic>
    </p:spTree>
    <p:extLst>
      <p:ext uri="{BB962C8B-B14F-4D97-AF65-F5344CB8AC3E}">
        <p14:creationId xmlns:p14="http://schemas.microsoft.com/office/powerpoint/2010/main" val="428909693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body" idx="1"/>
          </p:nvPr>
        </p:nvSpPr>
        <p:spPr>
          <a:xfrm>
            <a:off x="395288" y="836613"/>
            <a:ext cx="8229600" cy="4670425"/>
          </a:xfrm>
        </p:spPr>
        <p:txBody>
          <a:bodyPr/>
          <a:lstStyle/>
          <a:p>
            <a:pPr marL="0" eaLnBrk="1" hangingPunct="1">
              <a:lnSpc>
                <a:spcPct val="150000"/>
              </a:lnSpc>
              <a:spcBef>
                <a:spcPts val="0"/>
              </a:spcBef>
              <a:spcAft>
                <a:spcPts val="0"/>
              </a:spcAft>
              <a:buFontTx/>
              <a:buNone/>
              <a:defRPr/>
            </a:pPr>
            <a:r>
              <a:rPr lang="fr-FR" altLang="fr-FR" sz="1400" b="1" dirty="0" smtClean="0">
                <a:latin typeface="Verdana" panose="020B0604030504040204" pitchFamily="34" charset="0"/>
                <a:ea typeface="Verdana" panose="020B0604030504040204" pitchFamily="34" charset="0"/>
                <a:cs typeface="Verdana" panose="020B0604030504040204" pitchFamily="34" charset="0"/>
              </a:rPr>
              <a:t/>
            </a:r>
            <a:br>
              <a:rPr lang="fr-FR" altLang="fr-FR" sz="1400" b="1" dirty="0" smtClean="0">
                <a:latin typeface="Verdana" panose="020B0604030504040204" pitchFamily="34" charset="0"/>
                <a:ea typeface="Verdana" panose="020B0604030504040204" pitchFamily="34" charset="0"/>
                <a:cs typeface="Verdana" panose="020B0604030504040204" pitchFamily="34" charset="0"/>
              </a:rPr>
            </a:br>
            <a:r>
              <a:rPr lang="fr-FR" altLang="fr-FR" sz="1400" dirty="0" smtClean="0">
                <a:latin typeface="Verdana" panose="020B0604030504040204" pitchFamily="34" charset="0"/>
                <a:ea typeface="Verdana" panose="020B0604030504040204" pitchFamily="34" charset="0"/>
                <a:cs typeface="Verdana" panose="020B0604030504040204" pitchFamily="34" charset="0"/>
              </a:rPr>
              <a:t/>
            </a:r>
            <a:br>
              <a:rPr lang="fr-FR" altLang="fr-FR" sz="1400" dirty="0" smtClean="0">
                <a:latin typeface="Verdana" panose="020B0604030504040204" pitchFamily="34" charset="0"/>
                <a:ea typeface="Verdana" panose="020B0604030504040204" pitchFamily="34" charset="0"/>
                <a:cs typeface="Verdana" panose="020B0604030504040204" pitchFamily="34" charset="0"/>
              </a:rPr>
            </a:br>
            <a:r>
              <a:rPr lang="fr-FR" altLang="fr-FR" sz="1400" dirty="0" smtClean="0">
                <a:latin typeface="Verdana" panose="020B0604030504040204" pitchFamily="34" charset="0"/>
                <a:ea typeface="Verdana" panose="020B0604030504040204" pitchFamily="34" charset="0"/>
                <a:cs typeface="Verdana" panose="020B0604030504040204" pitchFamily="34" charset="0"/>
              </a:rPr>
              <a:t/>
            </a:r>
            <a:br>
              <a:rPr lang="fr-FR" altLang="fr-FR" sz="1400" dirty="0" smtClean="0">
                <a:latin typeface="Verdana" panose="020B0604030504040204" pitchFamily="34" charset="0"/>
                <a:ea typeface="Verdana" panose="020B0604030504040204" pitchFamily="34" charset="0"/>
                <a:cs typeface="Verdana" panose="020B0604030504040204" pitchFamily="34" charset="0"/>
              </a:rPr>
            </a:br>
            <a:endParaRPr lang="fr-FR" altLang="fr-FR" sz="1400" dirty="0" smtClean="0">
              <a:latin typeface="Verdana" panose="020B0604030504040204" pitchFamily="34" charset="0"/>
              <a:ea typeface="Verdana" panose="020B0604030504040204" pitchFamily="34" charset="0"/>
              <a:cs typeface="Verdana" panose="020B0604030504040204" pitchFamily="34" charset="0"/>
            </a:endParaRPr>
          </a:p>
          <a:p>
            <a:pPr marL="0" eaLnBrk="1" hangingPunct="1">
              <a:lnSpc>
                <a:spcPct val="150000"/>
              </a:lnSpc>
              <a:spcBef>
                <a:spcPts val="500"/>
              </a:spcBef>
              <a:spcAft>
                <a:spcPts val="0"/>
              </a:spcAft>
              <a:buFontTx/>
              <a:buNone/>
              <a:defRPr/>
            </a:pPr>
            <a:endParaRPr lang="fr-FR" altLang="fr-FR" sz="140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6147" name="Text Box 5"/>
          <p:cNvSpPr txBox="1">
            <a:spLocks noChangeArrowheads="1"/>
          </p:cNvSpPr>
          <p:nvPr/>
        </p:nvSpPr>
        <p:spPr bwMode="auto">
          <a:xfrm>
            <a:off x="395288" y="260350"/>
            <a:ext cx="8280400" cy="396875"/>
          </a:xfrm>
          <a:prstGeom prst="rect">
            <a:avLst/>
          </a:prstGeom>
          <a:solidFill>
            <a:srgbClr val="DD402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FR" altLang="fr-FR"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ACHATS</a:t>
            </a:r>
            <a:endParaRPr lang="fr-FR" altLang="fr-FR"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3" name="Rectangle 2"/>
          <p:cNvSpPr/>
          <p:nvPr/>
        </p:nvSpPr>
        <p:spPr>
          <a:xfrm>
            <a:off x="395288" y="745563"/>
            <a:ext cx="8280400" cy="923330"/>
          </a:xfrm>
          <a:prstGeom prst="rect">
            <a:avLst/>
          </a:prstGeom>
          <a:solidFill>
            <a:schemeClr val="accent5"/>
          </a:solidFill>
        </p:spPr>
        <p:txBody>
          <a:bodyPr wrap="square">
            <a:spAutoFit/>
          </a:bodyPr>
          <a:lstStyle/>
          <a:p>
            <a:r>
              <a:rPr lang="fr-FR" sz="1400" b="1" dirty="0" smtClean="0">
                <a:solidFill>
                  <a:srgbClr val="DD4026"/>
                </a:solidFill>
                <a:latin typeface="Verdana" panose="020B0604030504040204" pitchFamily="34" charset="0"/>
                <a:ea typeface="Verdana" panose="020B0604030504040204" pitchFamily="34" charset="0"/>
                <a:cs typeface="Verdana" panose="020B0604030504040204" pitchFamily="34" charset="0"/>
              </a:rPr>
              <a:t> </a:t>
            </a:r>
            <a:r>
              <a:rPr lang="fr-FR" sz="1400" b="1" dirty="0">
                <a:solidFill>
                  <a:srgbClr val="DD4026"/>
                </a:solidFill>
                <a:latin typeface="Verdana" panose="020B0604030504040204" pitchFamily="34" charset="0"/>
                <a:ea typeface="Verdana" panose="020B0604030504040204" pitchFamily="34" charset="0"/>
                <a:cs typeface="Verdana" panose="020B0604030504040204" pitchFamily="34" charset="0"/>
              </a:rPr>
              <a:t>Périodicité des achats</a:t>
            </a:r>
          </a:p>
          <a:p>
            <a:pPr algn="just"/>
            <a:endParaRPr lang="fr-FR" sz="1600" dirty="0">
              <a:latin typeface="Verdana" panose="020B0604030504040204" pitchFamily="34" charset="0"/>
              <a:ea typeface="Verdana" panose="020B0604030504040204" pitchFamily="34" charset="0"/>
              <a:cs typeface="Verdana" panose="020B0604030504040204" pitchFamily="34" charset="0"/>
            </a:endParaRPr>
          </a:p>
          <a:p>
            <a:pPr algn="just"/>
            <a:r>
              <a:rPr lang="fr-FR" sz="1200" dirty="0">
                <a:ea typeface="Verdana" panose="020B0604030504040204" pitchFamily="34" charset="0"/>
                <a:cs typeface="Arial" panose="020B0604020202020204" pitchFamily="34" charset="0"/>
              </a:rPr>
              <a:t>La périodicité est présentée selon deux paramètres : le nombre de bons de commande par mois et le montant acheté par mois</a:t>
            </a:r>
            <a:r>
              <a:rPr lang="fr-FR" sz="1200" dirty="0" smtClean="0">
                <a:ea typeface="Verdana" panose="020B0604030504040204" pitchFamily="34" charset="0"/>
                <a:cs typeface="Arial" panose="020B0604020202020204" pitchFamily="34" charset="0"/>
              </a:rPr>
              <a:t>. </a:t>
            </a:r>
            <a:r>
              <a:rPr lang="fr-FR" sz="1200" dirty="0">
                <a:ea typeface="Verdana" panose="020B0604030504040204" pitchFamily="34" charset="0"/>
                <a:cs typeface="Arial" panose="020B0604020202020204" pitchFamily="34" charset="0"/>
              </a:rPr>
              <a:t>L’histogramme « idéal » est un histogramme ne présentant pas de pics </a:t>
            </a:r>
            <a:r>
              <a:rPr lang="fr-FR" sz="1200" dirty="0" smtClean="0">
                <a:ea typeface="Verdana" panose="020B0604030504040204" pitchFamily="34" charset="0"/>
                <a:cs typeface="Arial" panose="020B0604020202020204" pitchFamily="34" charset="0"/>
              </a:rPr>
              <a:t>d’activité</a:t>
            </a:r>
            <a:endParaRPr lang="fr-FR" sz="1200" dirty="0">
              <a:ea typeface="Verdana" panose="020B0604030504040204" pitchFamily="34" charset="0"/>
              <a:cs typeface="Arial" panose="020B0604020202020204" pitchFamily="34" charset="0"/>
            </a:endParaRPr>
          </a:p>
        </p:txBody>
      </p:sp>
      <p:pic>
        <p:nvPicPr>
          <p:cNvPr id="6" name="Image 5" descr="C:\Users\pgouyer\Desktop\univlyon2-logo-officiel201806.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6296" y="5686426"/>
            <a:ext cx="1576070" cy="885825"/>
          </a:xfrm>
          <a:prstGeom prst="rect">
            <a:avLst/>
          </a:prstGeom>
          <a:noFill/>
          <a:ln>
            <a:noFill/>
          </a:ln>
        </p:spPr>
      </p:pic>
      <p:sp>
        <p:nvSpPr>
          <p:cNvPr id="5" name="ZoneTexte 4"/>
          <p:cNvSpPr txBox="1"/>
          <p:nvPr/>
        </p:nvSpPr>
        <p:spPr>
          <a:xfrm>
            <a:off x="107504" y="5814741"/>
            <a:ext cx="7200800" cy="646331"/>
          </a:xfrm>
          <a:prstGeom prst="rect">
            <a:avLst/>
          </a:prstGeom>
          <a:noFill/>
        </p:spPr>
        <p:txBody>
          <a:bodyPr wrap="square" rtlCol="0">
            <a:spAutoFit/>
          </a:bodyPr>
          <a:lstStyle/>
          <a:p>
            <a:pPr algn="just"/>
            <a:r>
              <a:rPr lang="fr-FR" sz="1200" dirty="0">
                <a:ea typeface="Verdana" panose="020B0604030504040204" pitchFamily="34" charset="0"/>
                <a:cs typeface="Arial" panose="020B0604020202020204" pitchFamily="34" charset="0"/>
              </a:rPr>
              <a:t>On constate que la périodicité suit les différentes périodes d’exercice budgétaire (ouverture</a:t>
            </a:r>
            <a:r>
              <a:rPr lang="fr-FR" sz="1200" dirty="0" smtClean="0">
                <a:ea typeface="Verdana" panose="020B0604030504040204" pitchFamily="34" charset="0"/>
                <a:cs typeface="Arial" panose="020B0604020202020204" pitchFamily="34" charset="0"/>
              </a:rPr>
              <a:t>, </a:t>
            </a:r>
            <a:r>
              <a:rPr lang="fr-FR" sz="1200" dirty="0">
                <a:ea typeface="Verdana" panose="020B0604030504040204" pitchFamily="34" charset="0"/>
                <a:cs typeface="Arial" panose="020B0604020202020204" pitchFamily="34" charset="0"/>
              </a:rPr>
              <a:t>périodes de fermeture administrative, clôture budgétaire</a:t>
            </a:r>
            <a:r>
              <a:rPr lang="fr-FR" sz="1200" dirty="0" smtClean="0">
                <a:ea typeface="Verdana" panose="020B0604030504040204" pitchFamily="34" charset="0"/>
                <a:cs typeface="Arial" panose="020B0604020202020204" pitchFamily="34" charset="0"/>
              </a:rPr>
              <a:t>) et ne sont pas lissés sur l’année. </a:t>
            </a:r>
          </a:p>
          <a:p>
            <a:pPr algn="just"/>
            <a:endParaRPr lang="fr-FR" sz="1200" dirty="0">
              <a:cs typeface="Arial" panose="020B0604020202020204" pitchFamily="34" charset="0"/>
            </a:endParaRPr>
          </a:p>
        </p:txBody>
      </p:sp>
      <p:pic>
        <p:nvPicPr>
          <p:cNvPr id="2" name="Image 1"/>
          <p:cNvPicPr>
            <a:picLocks noChangeAspect="1"/>
          </p:cNvPicPr>
          <p:nvPr/>
        </p:nvPicPr>
        <p:blipFill>
          <a:blip r:embed="rId4"/>
          <a:stretch>
            <a:fillRect/>
          </a:stretch>
        </p:blipFill>
        <p:spPr>
          <a:xfrm>
            <a:off x="107504" y="1734302"/>
            <a:ext cx="4536504" cy="2743438"/>
          </a:xfrm>
          <a:prstGeom prst="rect">
            <a:avLst/>
          </a:prstGeom>
        </p:spPr>
      </p:pic>
      <p:pic>
        <p:nvPicPr>
          <p:cNvPr id="4" name="Image 3"/>
          <p:cNvPicPr>
            <a:picLocks noChangeAspect="1"/>
          </p:cNvPicPr>
          <p:nvPr/>
        </p:nvPicPr>
        <p:blipFill>
          <a:blip r:embed="rId5"/>
          <a:stretch>
            <a:fillRect/>
          </a:stretch>
        </p:blipFill>
        <p:spPr>
          <a:xfrm>
            <a:off x="4716016" y="3065959"/>
            <a:ext cx="4327017" cy="2743438"/>
          </a:xfrm>
          <a:prstGeom prst="rect">
            <a:avLst/>
          </a:prstGeom>
        </p:spPr>
      </p:pic>
    </p:spTree>
    <p:extLst>
      <p:ext uri="{BB962C8B-B14F-4D97-AF65-F5344CB8AC3E}">
        <p14:creationId xmlns:p14="http://schemas.microsoft.com/office/powerpoint/2010/main" val="342583385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body" idx="1"/>
          </p:nvPr>
        </p:nvSpPr>
        <p:spPr>
          <a:xfrm>
            <a:off x="395288" y="836613"/>
            <a:ext cx="8229600" cy="4670425"/>
          </a:xfrm>
        </p:spPr>
        <p:txBody>
          <a:bodyPr/>
          <a:lstStyle/>
          <a:p>
            <a:pPr marL="0" eaLnBrk="1" hangingPunct="1">
              <a:lnSpc>
                <a:spcPct val="150000"/>
              </a:lnSpc>
              <a:spcBef>
                <a:spcPts val="0"/>
              </a:spcBef>
              <a:spcAft>
                <a:spcPts val="0"/>
              </a:spcAft>
              <a:buFontTx/>
              <a:buNone/>
              <a:defRPr/>
            </a:pPr>
            <a:r>
              <a:rPr lang="fr-FR" altLang="fr-FR" sz="1400" b="1" dirty="0" smtClean="0">
                <a:latin typeface="Verdana" panose="020B0604030504040204" pitchFamily="34" charset="0"/>
                <a:ea typeface="Verdana" panose="020B0604030504040204" pitchFamily="34" charset="0"/>
                <a:cs typeface="Verdana" panose="020B0604030504040204" pitchFamily="34" charset="0"/>
              </a:rPr>
              <a:t/>
            </a:r>
            <a:br>
              <a:rPr lang="fr-FR" altLang="fr-FR" sz="1400" b="1" dirty="0" smtClean="0">
                <a:latin typeface="Verdana" panose="020B0604030504040204" pitchFamily="34" charset="0"/>
                <a:ea typeface="Verdana" panose="020B0604030504040204" pitchFamily="34" charset="0"/>
                <a:cs typeface="Verdana" panose="020B0604030504040204" pitchFamily="34" charset="0"/>
              </a:rPr>
            </a:br>
            <a:r>
              <a:rPr lang="fr-FR" altLang="fr-FR" sz="1400" dirty="0" smtClean="0">
                <a:latin typeface="Verdana" panose="020B0604030504040204" pitchFamily="34" charset="0"/>
                <a:ea typeface="Verdana" panose="020B0604030504040204" pitchFamily="34" charset="0"/>
                <a:cs typeface="Verdana" panose="020B0604030504040204" pitchFamily="34" charset="0"/>
              </a:rPr>
              <a:t/>
            </a:r>
            <a:br>
              <a:rPr lang="fr-FR" altLang="fr-FR" sz="1400" dirty="0" smtClean="0">
                <a:latin typeface="Verdana" panose="020B0604030504040204" pitchFamily="34" charset="0"/>
                <a:ea typeface="Verdana" panose="020B0604030504040204" pitchFamily="34" charset="0"/>
                <a:cs typeface="Verdana" panose="020B0604030504040204" pitchFamily="34" charset="0"/>
              </a:rPr>
            </a:br>
            <a:r>
              <a:rPr lang="fr-FR" altLang="fr-FR" sz="1400" dirty="0" smtClean="0">
                <a:latin typeface="Verdana" panose="020B0604030504040204" pitchFamily="34" charset="0"/>
                <a:ea typeface="Verdana" panose="020B0604030504040204" pitchFamily="34" charset="0"/>
                <a:cs typeface="Verdana" panose="020B0604030504040204" pitchFamily="34" charset="0"/>
              </a:rPr>
              <a:t/>
            </a:r>
            <a:br>
              <a:rPr lang="fr-FR" altLang="fr-FR" sz="1400" dirty="0" smtClean="0">
                <a:latin typeface="Verdana" panose="020B0604030504040204" pitchFamily="34" charset="0"/>
                <a:ea typeface="Verdana" panose="020B0604030504040204" pitchFamily="34" charset="0"/>
                <a:cs typeface="Verdana" panose="020B0604030504040204" pitchFamily="34" charset="0"/>
              </a:rPr>
            </a:br>
            <a:endParaRPr lang="fr-FR" altLang="fr-FR" sz="1400" dirty="0" smtClean="0">
              <a:latin typeface="Verdana" panose="020B0604030504040204" pitchFamily="34" charset="0"/>
              <a:ea typeface="Verdana" panose="020B0604030504040204" pitchFamily="34" charset="0"/>
              <a:cs typeface="Verdana" panose="020B0604030504040204" pitchFamily="34" charset="0"/>
            </a:endParaRPr>
          </a:p>
          <a:p>
            <a:pPr marL="0" eaLnBrk="1" hangingPunct="1">
              <a:lnSpc>
                <a:spcPct val="150000"/>
              </a:lnSpc>
              <a:spcBef>
                <a:spcPts val="500"/>
              </a:spcBef>
              <a:spcAft>
                <a:spcPts val="0"/>
              </a:spcAft>
              <a:buFontTx/>
              <a:buNone/>
              <a:defRPr/>
            </a:pPr>
            <a:endParaRPr lang="fr-FR" altLang="fr-FR" sz="140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6147" name="Text Box 5"/>
          <p:cNvSpPr txBox="1">
            <a:spLocks noChangeArrowheads="1"/>
          </p:cNvSpPr>
          <p:nvPr/>
        </p:nvSpPr>
        <p:spPr bwMode="auto">
          <a:xfrm>
            <a:off x="395288" y="141288"/>
            <a:ext cx="8280400" cy="396875"/>
          </a:xfrm>
          <a:prstGeom prst="rect">
            <a:avLst/>
          </a:prstGeom>
          <a:solidFill>
            <a:srgbClr val="DD402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FR" altLang="fr-FR"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FOURNISSEURS</a:t>
            </a:r>
            <a:endParaRPr lang="fr-FR" altLang="fr-FR"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3" name="Rectangle 2"/>
          <p:cNvSpPr/>
          <p:nvPr/>
        </p:nvSpPr>
        <p:spPr>
          <a:xfrm>
            <a:off x="395288" y="836613"/>
            <a:ext cx="8280400" cy="4431983"/>
          </a:xfrm>
          <a:prstGeom prst="rect">
            <a:avLst/>
          </a:prstGeom>
          <a:solidFill>
            <a:schemeClr val="accent5"/>
          </a:solidFill>
        </p:spPr>
        <p:txBody>
          <a:bodyPr wrap="square">
            <a:spAutoFit/>
          </a:bodyPr>
          <a:lstStyle/>
          <a:p>
            <a:r>
              <a:rPr lang="fr-FR" sz="1600" b="1" dirty="0" smtClean="0">
                <a:solidFill>
                  <a:srgbClr val="DD4026"/>
                </a:solidFill>
                <a:latin typeface="Verdana" panose="020B0604030504040204" pitchFamily="34" charset="0"/>
                <a:ea typeface="Verdana" panose="020B0604030504040204" pitchFamily="34" charset="0"/>
                <a:cs typeface="Verdana" panose="020B0604030504040204" pitchFamily="34" charset="0"/>
              </a:rPr>
              <a:t>Typologie des fournisseurs</a:t>
            </a:r>
            <a:endParaRPr lang="fr-FR" sz="1600" b="1" dirty="0">
              <a:solidFill>
                <a:srgbClr val="DD4026"/>
              </a:solidFill>
              <a:latin typeface="Verdana" panose="020B0604030504040204" pitchFamily="34" charset="0"/>
              <a:ea typeface="Verdana" panose="020B0604030504040204" pitchFamily="34" charset="0"/>
              <a:cs typeface="Verdana" panose="020B0604030504040204" pitchFamily="34" charset="0"/>
            </a:endParaRPr>
          </a:p>
          <a:p>
            <a:pPr algn="just"/>
            <a:endParaRPr lang="fr-FR" sz="1400" dirty="0" smtClean="0">
              <a:latin typeface="Verdana" panose="020B0604030504040204" pitchFamily="34" charset="0"/>
              <a:ea typeface="Verdana" panose="020B0604030504040204" pitchFamily="34" charset="0"/>
              <a:cs typeface="Verdana" panose="020B0604030504040204" pitchFamily="34" charset="0"/>
            </a:endParaRPr>
          </a:p>
          <a:p>
            <a:pPr algn="just"/>
            <a:r>
              <a:rPr lang="fr-FR" sz="1400" dirty="0" smtClean="0">
                <a:latin typeface="Verdana" panose="020B0604030504040204" pitchFamily="34" charset="0"/>
                <a:ea typeface="Verdana" panose="020B0604030504040204" pitchFamily="34" charset="0"/>
                <a:cs typeface="Verdana" panose="020B0604030504040204" pitchFamily="34" charset="0"/>
              </a:rPr>
              <a:t>La cartographie des fournisseurs repose sur la </a:t>
            </a:r>
            <a:r>
              <a:rPr lang="fr-FR" sz="1400" b="1" dirty="0" smtClean="0">
                <a:latin typeface="Verdana" panose="020B0604030504040204" pitchFamily="34" charset="0"/>
                <a:ea typeface="Verdana" panose="020B0604030504040204" pitchFamily="34" charset="0"/>
                <a:cs typeface="Verdana" panose="020B0604030504040204" pitchFamily="34" charset="0"/>
              </a:rPr>
              <a:t>loi de Pareto et la méthode ABC</a:t>
            </a:r>
          </a:p>
          <a:p>
            <a:pPr algn="just"/>
            <a:endParaRPr lang="fr-FR" sz="1400" b="1" dirty="0" smtClean="0">
              <a:latin typeface="Verdana" panose="020B0604030504040204" pitchFamily="34" charset="0"/>
              <a:ea typeface="Verdana" panose="020B0604030504040204" pitchFamily="34" charset="0"/>
              <a:cs typeface="Verdana" panose="020B0604030504040204" pitchFamily="34" charset="0"/>
            </a:endParaRPr>
          </a:p>
          <a:p>
            <a:pPr algn="just"/>
            <a:r>
              <a:rPr lang="fr-FR" sz="1400" u="sng" dirty="0" smtClean="0">
                <a:latin typeface="Verdana" panose="020B0604030504040204" pitchFamily="34" charset="0"/>
                <a:ea typeface="Verdana" panose="020B0604030504040204" pitchFamily="34" charset="0"/>
                <a:cs typeface="Verdana" panose="020B0604030504040204" pitchFamily="34" charset="0"/>
              </a:rPr>
              <a:t>Loi de Pareto </a:t>
            </a:r>
            <a:r>
              <a:rPr lang="fr-FR" sz="1400" dirty="0" smtClean="0">
                <a:latin typeface="Verdana" panose="020B0604030504040204" pitchFamily="34" charset="0"/>
                <a:ea typeface="Verdana" panose="020B0604030504040204" pitchFamily="34" charset="0"/>
                <a:cs typeface="Verdana" panose="020B0604030504040204" pitchFamily="34" charset="0"/>
              </a:rPr>
              <a:t>: </a:t>
            </a:r>
            <a:r>
              <a:rPr lang="fr-FR" sz="1400" b="1" dirty="0" smtClean="0">
                <a:latin typeface="Verdana" panose="020B0604030504040204" pitchFamily="34" charset="0"/>
                <a:ea typeface="Verdana" panose="020B0604030504040204" pitchFamily="34" charset="0"/>
                <a:cs typeface="Verdana" panose="020B0604030504040204" pitchFamily="34" charset="0"/>
              </a:rPr>
              <a:t>20</a:t>
            </a:r>
            <a:r>
              <a:rPr lang="fr-FR" sz="1400" b="1" dirty="0">
                <a:latin typeface="Verdana" panose="020B0604030504040204" pitchFamily="34" charset="0"/>
                <a:ea typeface="Verdana" panose="020B0604030504040204" pitchFamily="34" charset="0"/>
                <a:cs typeface="Verdana" panose="020B0604030504040204" pitchFamily="34" charset="0"/>
              </a:rPr>
              <a:t>% des fournisseurs représentent 80% du volume d’achat </a:t>
            </a:r>
            <a:r>
              <a:rPr lang="fr-FR" sz="1400" b="1" dirty="0" smtClean="0">
                <a:latin typeface="Verdana" panose="020B0604030504040204" pitchFamily="34" charset="0"/>
                <a:ea typeface="Verdana" panose="020B0604030504040204" pitchFamily="34" charset="0"/>
                <a:cs typeface="Verdana" panose="020B0604030504040204" pitchFamily="34" charset="0"/>
              </a:rPr>
              <a:t>total</a:t>
            </a:r>
            <a:r>
              <a:rPr lang="fr-FR" sz="1400" dirty="0" smtClean="0">
                <a:latin typeface="Verdana" panose="020B0604030504040204" pitchFamily="34" charset="0"/>
                <a:ea typeface="Verdana" panose="020B0604030504040204" pitchFamily="34" charset="0"/>
                <a:cs typeface="Verdana" panose="020B0604030504040204" pitchFamily="34" charset="0"/>
              </a:rPr>
              <a:t> </a:t>
            </a:r>
            <a:r>
              <a:rPr lang="fr-FR" sz="1400" dirty="0">
                <a:latin typeface="Verdana" panose="020B0604030504040204" pitchFamily="34" charset="0"/>
                <a:ea typeface="Verdana" panose="020B0604030504040204" pitchFamily="34" charset="0"/>
                <a:cs typeface="Verdana" panose="020B0604030504040204" pitchFamily="34" charset="0"/>
              </a:rPr>
              <a:t>s</a:t>
            </a:r>
            <a:r>
              <a:rPr lang="fr-FR" sz="1400" dirty="0" smtClean="0">
                <a:latin typeface="Verdana" panose="020B0604030504040204" pitchFamily="34" charset="0"/>
                <a:ea typeface="Verdana" panose="020B0604030504040204" pitchFamily="34" charset="0"/>
                <a:cs typeface="Verdana" panose="020B0604030504040204" pitchFamily="34" charset="0"/>
              </a:rPr>
              <a:t>oit les </a:t>
            </a:r>
            <a:r>
              <a:rPr lang="fr-FR" sz="1400" b="1" dirty="0" smtClean="0">
                <a:latin typeface="Verdana" panose="020B0604030504040204" pitchFamily="34" charset="0"/>
                <a:ea typeface="Verdana" panose="020B0604030504040204" pitchFamily="34" charset="0"/>
                <a:cs typeface="Verdana" panose="020B0604030504040204" pitchFamily="34" charset="0"/>
              </a:rPr>
              <a:t>fournisseurs </a:t>
            </a:r>
            <a:r>
              <a:rPr lang="fr-FR" sz="1400" b="1" dirty="0">
                <a:latin typeface="Verdana" panose="020B0604030504040204" pitchFamily="34" charset="0"/>
                <a:ea typeface="Verdana" panose="020B0604030504040204" pitchFamily="34" charset="0"/>
                <a:cs typeface="Verdana" panose="020B0604030504040204" pitchFamily="34" charset="0"/>
              </a:rPr>
              <a:t>stratégiques</a:t>
            </a:r>
            <a:r>
              <a:rPr lang="fr-FR" sz="1400" dirty="0">
                <a:latin typeface="Verdana" panose="020B0604030504040204" pitchFamily="34" charset="0"/>
                <a:ea typeface="Verdana" panose="020B0604030504040204" pitchFamily="34" charset="0"/>
                <a:cs typeface="Verdana" panose="020B0604030504040204" pitchFamily="34" charset="0"/>
              </a:rPr>
              <a:t>. En cas de problème de fourniture avec l’un de ces fournisseurs, c’est le fonctionnement même de l’université qui peut être impacté. </a:t>
            </a:r>
            <a:endParaRPr lang="fr-FR" sz="1400" dirty="0" smtClean="0">
              <a:latin typeface="Verdana" panose="020B0604030504040204" pitchFamily="34" charset="0"/>
              <a:ea typeface="Verdana" panose="020B0604030504040204" pitchFamily="34" charset="0"/>
              <a:cs typeface="Verdana" panose="020B0604030504040204" pitchFamily="34" charset="0"/>
            </a:endParaRPr>
          </a:p>
          <a:p>
            <a:pPr algn="just"/>
            <a:endParaRPr lang="fr-FR" sz="1400" dirty="0" smtClean="0">
              <a:latin typeface="Verdana" panose="020B0604030504040204" pitchFamily="34" charset="0"/>
              <a:ea typeface="Verdana" panose="020B0604030504040204" pitchFamily="34" charset="0"/>
              <a:cs typeface="Verdana" panose="020B0604030504040204" pitchFamily="34" charset="0"/>
            </a:endParaRPr>
          </a:p>
          <a:p>
            <a:pPr algn="just"/>
            <a:r>
              <a:rPr lang="fr-FR" sz="1400" u="sng" dirty="0" smtClean="0">
                <a:latin typeface="Verdana" panose="020B0604030504040204" pitchFamily="34" charset="0"/>
                <a:ea typeface="Verdana" panose="020B0604030504040204" pitchFamily="34" charset="0"/>
                <a:cs typeface="Verdana" panose="020B0604030504040204" pitchFamily="34" charset="0"/>
              </a:rPr>
              <a:t>Méthode ABC </a:t>
            </a:r>
            <a:r>
              <a:rPr lang="fr-FR" sz="1400" dirty="0" smtClean="0">
                <a:latin typeface="Verdana" panose="020B0604030504040204" pitchFamily="34" charset="0"/>
                <a:ea typeface="Verdana" panose="020B0604030504040204" pitchFamily="34" charset="0"/>
                <a:cs typeface="Verdana" panose="020B0604030504040204" pitchFamily="34" charset="0"/>
              </a:rPr>
              <a:t>: </a:t>
            </a:r>
          </a:p>
          <a:p>
            <a:pPr marL="285750" indent="-285750" algn="just">
              <a:buClr>
                <a:srgbClr val="FF0000"/>
              </a:buClr>
              <a:buFont typeface="Arial" panose="020B0604020202020204" pitchFamily="34" charset="0"/>
              <a:buChar char="•"/>
            </a:pPr>
            <a:r>
              <a:rPr lang="fr-FR" sz="1400" b="1" dirty="0">
                <a:latin typeface="Verdana" panose="020B0604030504040204" pitchFamily="34" charset="0"/>
                <a:ea typeface="Verdana" panose="020B0604030504040204" pitchFamily="34" charset="0"/>
                <a:cs typeface="Verdana" panose="020B0604030504040204" pitchFamily="34" charset="0"/>
              </a:rPr>
              <a:t>C</a:t>
            </a:r>
            <a:r>
              <a:rPr lang="fr-FR" sz="1400" b="1" dirty="0" smtClean="0">
                <a:latin typeface="Verdana" panose="020B0604030504040204" pitchFamily="34" charset="0"/>
                <a:ea typeface="Verdana" panose="020B0604030504040204" pitchFamily="34" charset="0"/>
                <a:cs typeface="Verdana" panose="020B0604030504040204" pitchFamily="34" charset="0"/>
              </a:rPr>
              <a:t>atégorie A</a:t>
            </a:r>
            <a:r>
              <a:rPr lang="fr-FR" sz="1400" dirty="0" smtClean="0">
                <a:latin typeface="Verdana" panose="020B0604030504040204" pitchFamily="34" charset="0"/>
                <a:ea typeface="Verdana" panose="020B0604030504040204" pitchFamily="34" charset="0"/>
                <a:cs typeface="Verdana" panose="020B0604030504040204" pitchFamily="34" charset="0"/>
              </a:rPr>
              <a:t>: faible </a:t>
            </a:r>
            <a:r>
              <a:rPr lang="fr-FR" sz="1400" dirty="0">
                <a:latin typeface="Verdana" panose="020B0604030504040204" pitchFamily="34" charset="0"/>
                <a:ea typeface="Verdana" panose="020B0604030504040204" pitchFamily="34" charset="0"/>
                <a:cs typeface="Verdana" panose="020B0604030504040204" pitchFamily="34" charset="0"/>
              </a:rPr>
              <a:t>nombre de </a:t>
            </a:r>
            <a:r>
              <a:rPr lang="fr-FR" sz="1400" dirty="0" smtClean="0">
                <a:latin typeface="Verdana" panose="020B0604030504040204" pitchFamily="34" charset="0"/>
                <a:ea typeface="Verdana" panose="020B0604030504040204" pitchFamily="34" charset="0"/>
                <a:cs typeface="Verdana" panose="020B0604030504040204" pitchFamily="34" charset="0"/>
              </a:rPr>
              <a:t>fournisseurs revêtant </a:t>
            </a:r>
            <a:r>
              <a:rPr lang="fr-FR" sz="1400" dirty="0">
                <a:latin typeface="Verdana" panose="020B0604030504040204" pitchFamily="34" charset="0"/>
                <a:ea typeface="Verdana" panose="020B0604030504040204" pitchFamily="34" charset="0"/>
                <a:cs typeface="Verdana" panose="020B0604030504040204" pitchFamily="34" charset="0"/>
              </a:rPr>
              <a:t>un </a:t>
            </a:r>
            <a:r>
              <a:rPr lang="fr-FR" sz="1400" b="1" dirty="0">
                <a:latin typeface="Verdana" panose="020B0604030504040204" pitchFamily="34" charset="0"/>
                <a:ea typeface="Verdana" panose="020B0604030504040204" pitchFamily="34" charset="0"/>
                <a:cs typeface="Verdana" panose="020B0604030504040204" pitchFamily="34" charset="0"/>
              </a:rPr>
              <a:t>caractère stratégique </a:t>
            </a:r>
            <a:r>
              <a:rPr lang="fr-FR" sz="1400" dirty="0" smtClean="0">
                <a:latin typeface="Verdana" panose="020B0604030504040204" pitchFamily="34" charset="0"/>
                <a:ea typeface="Verdana" panose="020B0604030504040204" pitchFamily="34" charset="0"/>
                <a:cs typeface="Verdana" panose="020B0604030504040204" pitchFamily="34" charset="0"/>
              </a:rPr>
              <a:t>(20% représentant </a:t>
            </a:r>
            <a:r>
              <a:rPr lang="fr-FR" sz="1400" dirty="0">
                <a:latin typeface="Verdana" panose="020B0604030504040204" pitchFamily="34" charset="0"/>
                <a:ea typeface="Verdana" panose="020B0604030504040204" pitchFamily="34" charset="0"/>
                <a:cs typeface="Verdana" panose="020B0604030504040204" pitchFamily="34" charset="0"/>
              </a:rPr>
              <a:t>80% de la dépense</a:t>
            </a:r>
            <a:r>
              <a:rPr lang="fr-FR" sz="1400" dirty="0" smtClean="0">
                <a:latin typeface="Verdana" panose="020B0604030504040204" pitchFamily="34" charset="0"/>
                <a:ea typeface="Verdana" panose="020B0604030504040204" pitchFamily="34" charset="0"/>
                <a:cs typeface="Verdana" panose="020B0604030504040204" pitchFamily="34" charset="0"/>
              </a:rPr>
              <a:t>);</a:t>
            </a:r>
          </a:p>
          <a:p>
            <a:pPr marL="285750" indent="-285750" algn="just">
              <a:buClr>
                <a:srgbClr val="FF0000"/>
              </a:buClr>
              <a:buFont typeface="Arial" panose="020B0604020202020204" pitchFamily="34" charset="0"/>
              <a:buChar char="•"/>
            </a:pPr>
            <a:r>
              <a:rPr lang="fr-FR" sz="1400" b="1" dirty="0">
                <a:latin typeface="Verdana" panose="020B0604030504040204" pitchFamily="34" charset="0"/>
                <a:ea typeface="Verdana" panose="020B0604030504040204" pitchFamily="34" charset="0"/>
                <a:cs typeface="Verdana" panose="020B0604030504040204" pitchFamily="34" charset="0"/>
              </a:rPr>
              <a:t>C</a:t>
            </a:r>
            <a:r>
              <a:rPr lang="fr-FR" sz="1400" b="1" dirty="0" smtClean="0">
                <a:latin typeface="Verdana" panose="020B0604030504040204" pitchFamily="34" charset="0"/>
                <a:ea typeface="Verdana" panose="020B0604030504040204" pitchFamily="34" charset="0"/>
                <a:cs typeface="Verdana" panose="020B0604030504040204" pitchFamily="34" charset="0"/>
              </a:rPr>
              <a:t>atégorie </a:t>
            </a:r>
            <a:r>
              <a:rPr lang="fr-FR" sz="1400" b="1" dirty="0">
                <a:latin typeface="Verdana" panose="020B0604030504040204" pitchFamily="34" charset="0"/>
                <a:ea typeface="Verdana" panose="020B0604030504040204" pitchFamily="34" charset="0"/>
                <a:cs typeface="Verdana" panose="020B0604030504040204" pitchFamily="34" charset="0"/>
              </a:rPr>
              <a:t>B</a:t>
            </a:r>
            <a:r>
              <a:rPr lang="fr-FR" sz="1400" dirty="0">
                <a:latin typeface="Verdana" panose="020B0604030504040204" pitchFamily="34" charset="0"/>
                <a:ea typeface="Verdana" panose="020B0604030504040204" pitchFamily="34" charset="0"/>
                <a:cs typeface="Verdana" panose="020B0604030504040204" pitchFamily="34" charset="0"/>
              </a:rPr>
              <a:t> </a:t>
            </a:r>
            <a:r>
              <a:rPr lang="fr-FR" sz="1400" dirty="0" smtClean="0">
                <a:latin typeface="Verdana" panose="020B0604030504040204" pitchFamily="34" charset="0"/>
                <a:ea typeface="Verdana" panose="020B0604030504040204" pitchFamily="34" charset="0"/>
                <a:cs typeface="Verdana" panose="020B0604030504040204" pitchFamily="34" charset="0"/>
              </a:rPr>
              <a:t>: part </a:t>
            </a:r>
            <a:r>
              <a:rPr lang="fr-FR" sz="1400" dirty="0">
                <a:latin typeface="Verdana" panose="020B0604030504040204" pitchFamily="34" charset="0"/>
                <a:ea typeface="Verdana" panose="020B0604030504040204" pitchFamily="34" charset="0"/>
                <a:cs typeface="Verdana" panose="020B0604030504040204" pitchFamily="34" charset="0"/>
              </a:rPr>
              <a:t>un peu plus importante </a:t>
            </a:r>
            <a:r>
              <a:rPr lang="fr-FR" sz="1400" dirty="0" smtClean="0">
                <a:latin typeface="Verdana" panose="020B0604030504040204" pitchFamily="34" charset="0"/>
                <a:ea typeface="Verdana" panose="020B0604030504040204" pitchFamily="34" charset="0"/>
                <a:cs typeface="Verdana" panose="020B0604030504040204" pitchFamily="34" charset="0"/>
              </a:rPr>
              <a:t>de fournisseurs, représentant </a:t>
            </a:r>
            <a:r>
              <a:rPr lang="fr-FR" sz="1400" dirty="0">
                <a:latin typeface="Verdana" panose="020B0604030504040204" pitchFamily="34" charset="0"/>
                <a:ea typeface="Verdana" panose="020B0604030504040204" pitchFamily="34" charset="0"/>
                <a:cs typeface="Verdana" panose="020B0604030504040204" pitchFamily="34" charset="0"/>
              </a:rPr>
              <a:t>un </a:t>
            </a:r>
            <a:r>
              <a:rPr lang="fr-FR" sz="1400" b="1" dirty="0">
                <a:latin typeface="Verdana" panose="020B0604030504040204" pitchFamily="34" charset="0"/>
                <a:ea typeface="Verdana" panose="020B0604030504040204" pitchFamily="34" charset="0"/>
                <a:cs typeface="Verdana" panose="020B0604030504040204" pitchFamily="34" charset="0"/>
              </a:rPr>
              <a:t>caractère </a:t>
            </a:r>
            <a:r>
              <a:rPr lang="fr-FR" sz="1400" b="1" dirty="0" smtClean="0">
                <a:latin typeface="Verdana" panose="020B0604030504040204" pitchFamily="34" charset="0"/>
                <a:ea typeface="Verdana" panose="020B0604030504040204" pitchFamily="34" charset="0"/>
                <a:cs typeface="Verdana" panose="020B0604030504040204" pitchFamily="34" charset="0"/>
              </a:rPr>
              <a:t>intermédiaire </a:t>
            </a:r>
            <a:r>
              <a:rPr lang="fr-FR" sz="1400" dirty="0" smtClean="0">
                <a:latin typeface="Verdana" panose="020B0604030504040204" pitchFamily="34" charset="0"/>
                <a:ea typeface="Verdana" panose="020B0604030504040204" pitchFamily="34" charset="0"/>
                <a:cs typeface="Verdana" panose="020B0604030504040204" pitchFamily="34" charset="0"/>
              </a:rPr>
              <a:t>(15% de la dépense);</a:t>
            </a:r>
            <a:endParaRPr lang="fr-FR" sz="1400" dirty="0">
              <a:latin typeface="Verdana" panose="020B0604030504040204" pitchFamily="34" charset="0"/>
              <a:ea typeface="Verdana" panose="020B0604030504040204" pitchFamily="34" charset="0"/>
              <a:cs typeface="Verdana" panose="020B0604030504040204" pitchFamily="34" charset="0"/>
            </a:endParaRPr>
          </a:p>
          <a:p>
            <a:pPr marL="285750" indent="-285750" algn="just">
              <a:buClr>
                <a:srgbClr val="FF0000"/>
              </a:buClr>
              <a:buFont typeface="Arial" panose="020B0604020202020204" pitchFamily="34" charset="0"/>
              <a:buChar char="•"/>
            </a:pPr>
            <a:r>
              <a:rPr lang="fr-FR" sz="1400" b="1" dirty="0">
                <a:latin typeface="Verdana" panose="020B0604030504040204" pitchFamily="34" charset="0"/>
                <a:ea typeface="Verdana" panose="020B0604030504040204" pitchFamily="34" charset="0"/>
                <a:cs typeface="Verdana" panose="020B0604030504040204" pitchFamily="34" charset="0"/>
              </a:rPr>
              <a:t>C</a:t>
            </a:r>
            <a:r>
              <a:rPr lang="fr-FR" sz="1400" b="1" dirty="0" smtClean="0">
                <a:latin typeface="Verdana" panose="020B0604030504040204" pitchFamily="34" charset="0"/>
                <a:ea typeface="Verdana" panose="020B0604030504040204" pitchFamily="34" charset="0"/>
                <a:cs typeface="Verdana" panose="020B0604030504040204" pitchFamily="34" charset="0"/>
              </a:rPr>
              <a:t>atégorie </a:t>
            </a:r>
            <a:r>
              <a:rPr lang="fr-FR" sz="1400" b="1" dirty="0">
                <a:latin typeface="Verdana" panose="020B0604030504040204" pitchFamily="34" charset="0"/>
                <a:ea typeface="Verdana" panose="020B0604030504040204" pitchFamily="34" charset="0"/>
                <a:cs typeface="Verdana" panose="020B0604030504040204" pitchFamily="34" charset="0"/>
              </a:rPr>
              <a:t>C</a:t>
            </a:r>
            <a:r>
              <a:rPr lang="fr-FR" sz="1400" dirty="0">
                <a:latin typeface="Verdana" panose="020B0604030504040204" pitchFamily="34" charset="0"/>
                <a:ea typeface="Verdana" panose="020B0604030504040204" pitchFamily="34" charset="0"/>
                <a:cs typeface="Verdana" panose="020B0604030504040204" pitchFamily="34" charset="0"/>
              </a:rPr>
              <a:t> </a:t>
            </a:r>
            <a:r>
              <a:rPr lang="fr-FR" sz="1400" dirty="0" smtClean="0">
                <a:latin typeface="Verdana" panose="020B0604030504040204" pitchFamily="34" charset="0"/>
                <a:ea typeface="Verdana" panose="020B0604030504040204" pitchFamily="34" charset="0"/>
                <a:cs typeface="Verdana" panose="020B0604030504040204" pitchFamily="34" charset="0"/>
              </a:rPr>
              <a:t>: part </a:t>
            </a:r>
            <a:r>
              <a:rPr lang="fr-FR" sz="1400" dirty="0">
                <a:latin typeface="Verdana" panose="020B0604030504040204" pitchFamily="34" charset="0"/>
                <a:ea typeface="Verdana" panose="020B0604030504040204" pitchFamily="34" charset="0"/>
                <a:cs typeface="Verdana" panose="020B0604030504040204" pitchFamily="34" charset="0"/>
              </a:rPr>
              <a:t>la plus importante des fournisseurs pour </a:t>
            </a:r>
            <a:r>
              <a:rPr lang="fr-FR" sz="1400" dirty="0" smtClean="0">
                <a:latin typeface="Verdana" panose="020B0604030504040204" pitchFamily="34" charset="0"/>
                <a:ea typeface="Verdana" panose="020B0604030504040204" pitchFamily="34" charset="0"/>
                <a:cs typeface="Verdana" panose="020B0604030504040204" pitchFamily="34" charset="0"/>
              </a:rPr>
              <a:t>des achats de </a:t>
            </a:r>
            <a:r>
              <a:rPr lang="fr-FR" sz="1400" b="1" dirty="0" smtClean="0">
                <a:latin typeface="Verdana" panose="020B0604030504040204" pitchFamily="34" charset="0"/>
                <a:ea typeface="Verdana" panose="020B0604030504040204" pitchFamily="34" charset="0"/>
                <a:cs typeface="Verdana" panose="020B0604030504040204" pitchFamily="34" charset="0"/>
              </a:rPr>
              <a:t>faible valeur </a:t>
            </a:r>
            <a:r>
              <a:rPr lang="fr-FR" sz="1400" dirty="0" smtClean="0">
                <a:latin typeface="Verdana" panose="020B0604030504040204" pitchFamily="34" charset="0"/>
                <a:ea typeface="Verdana" panose="020B0604030504040204" pitchFamily="34" charset="0"/>
                <a:cs typeface="Verdana" panose="020B0604030504040204" pitchFamily="34" charset="0"/>
              </a:rPr>
              <a:t>(5</a:t>
            </a:r>
            <a:r>
              <a:rPr lang="fr-FR" sz="1400" dirty="0">
                <a:latin typeface="Verdana" panose="020B0604030504040204" pitchFamily="34" charset="0"/>
                <a:ea typeface="Verdana" panose="020B0604030504040204" pitchFamily="34" charset="0"/>
                <a:cs typeface="Verdana" panose="020B0604030504040204" pitchFamily="34" charset="0"/>
              </a:rPr>
              <a:t>% </a:t>
            </a:r>
            <a:r>
              <a:rPr lang="fr-FR" sz="1400" dirty="0" smtClean="0">
                <a:latin typeface="Verdana" panose="020B0604030504040204" pitchFamily="34" charset="0"/>
                <a:ea typeface="Verdana" panose="020B0604030504040204" pitchFamily="34" charset="0"/>
                <a:cs typeface="Verdana" panose="020B0604030504040204" pitchFamily="34" charset="0"/>
              </a:rPr>
              <a:t>de la dépense), </a:t>
            </a:r>
            <a:r>
              <a:rPr lang="fr-FR" sz="1400" dirty="0">
                <a:latin typeface="Verdana" panose="020B0604030504040204" pitchFamily="34" charset="0"/>
                <a:ea typeface="Verdana" panose="020B0604030504040204" pitchFamily="34" charset="0"/>
                <a:cs typeface="Verdana" panose="020B0604030504040204" pitchFamily="34" charset="0"/>
              </a:rPr>
              <a:t>mais </a:t>
            </a:r>
            <a:r>
              <a:rPr lang="fr-FR" sz="1400" dirty="0" smtClean="0">
                <a:latin typeface="Verdana" panose="020B0604030504040204" pitchFamily="34" charset="0"/>
                <a:ea typeface="Verdana" panose="020B0604030504040204" pitchFamily="34" charset="0"/>
                <a:cs typeface="Verdana" panose="020B0604030504040204" pitchFamily="34" charset="0"/>
              </a:rPr>
              <a:t>représentant </a:t>
            </a:r>
            <a:r>
              <a:rPr lang="fr-FR" sz="1400" dirty="0">
                <a:latin typeface="Verdana" panose="020B0604030504040204" pitchFamily="34" charset="0"/>
                <a:ea typeface="Verdana" panose="020B0604030504040204" pitchFamily="34" charset="0"/>
                <a:cs typeface="Verdana" panose="020B0604030504040204" pitchFamily="34" charset="0"/>
              </a:rPr>
              <a:t>un coût administratif important en raison de la dispersion des commandes </a:t>
            </a:r>
            <a:r>
              <a:rPr lang="fr-FR" sz="1400" dirty="0" smtClean="0">
                <a:latin typeface="Verdana" panose="020B0604030504040204" pitchFamily="34" charset="0"/>
                <a:ea typeface="Verdana" panose="020B0604030504040204" pitchFamily="34" charset="0"/>
                <a:cs typeface="Verdana" panose="020B0604030504040204" pitchFamily="34" charset="0"/>
              </a:rPr>
              <a:t>(part des fournisseurs à faire diminuer) </a:t>
            </a:r>
          </a:p>
          <a:p>
            <a:pPr algn="just"/>
            <a:endParaRPr lang="fr-FR" sz="1400" dirty="0">
              <a:latin typeface="Verdana" panose="020B0604030504040204" pitchFamily="34" charset="0"/>
              <a:ea typeface="Verdana" panose="020B0604030504040204" pitchFamily="34" charset="0"/>
              <a:cs typeface="Verdana" panose="020B0604030504040204" pitchFamily="34" charset="0"/>
            </a:endParaRPr>
          </a:p>
          <a:p>
            <a:pPr algn="just"/>
            <a:r>
              <a:rPr lang="fr-FR" sz="1400" b="1" dirty="0">
                <a:latin typeface="Verdana" panose="020B0604030504040204" pitchFamily="34" charset="0"/>
                <a:ea typeface="Verdana" panose="020B0604030504040204" pitchFamily="34" charset="0"/>
                <a:cs typeface="Verdana" panose="020B0604030504040204" pitchFamily="34" charset="0"/>
              </a:rPr>
              <a:t>L</a:t>
            </a:r>
            <a:r>
              <a:rPr lang="fr-FR" sz="1400" b="1" dirty="0" smtClean="0">
                <a:latin typeface="Verdana" panose="020B0604030504040204" pitchFamily="34" charset="0"/>
                <a:ea typeface="Verdana" panose="020B0604030504040204" pitchFamily="34" charset="0"/>
                <a:cs typeface="Verdana" panose="020B0604030504040204" pitchFamily="34" charset="0"/>
              </a:rPr>
              <a:t>a </a:t>
            </a:r>
            <a:r>
              <a:rPr lang="fr-FR" sz="1400" b="1" dirty="0">
                <a:latin typeface="Verdana" panose="020B0604030504040204" pitchFamily="34" charset="0"/>
                <a:ea typeface="Verdana" panose="020B0604030504040204" pitchFamily="34" charset="0"/>
                <a:cs typeface="Verdana" panose="020B0604030504040204" pitchFamily="34" charset="0"/>
              </a:rPr>
              <a:t>catégorie A nécessite une attention particulière puisqu’elle représente un véritable levier stratégique pour l’université. </a:t>
            </a:r>
            <a:endParaRPr lang="fr-FR" sz="1400" b="1" dirty="0" smtClean="0">
              <a:latin typeface="Verdana" panose="020B0604030504040204" pitchFamily="34" charset="0"/>
              <a:ea typeface="Verdana" panose="020B0604030504040204" pitchFamily="34" charset="0"/>
              <a:cs typeface="Verdana" panose="020B0604030504040204" pitchFamily="34" charset="0"/>
            </a:endParaRPr>
          </a:p>
          <a:p>
            <a:pPr algn="just"/>
            <a:endParaRPr lang="fr-FR" sz="1400" dirty="0" smtClean="0">
              <a:latin typeface="Verdana" panose="020B0604030504040204" pitchFamily="34" charset="0"/>
              <a:ea typeface="Verdana" panose="020B0604030504040204" pitchFamily="34" charset="0"/>
              <a:cs typeface="Verdana" panose="020B0604030504040204" pitchFamily="34" charset="0"/>
            </a:endParaRPr>
          </a:p>
        </p:txBody>
      </p:sp>
      <p:pic>
        <p:nvPicPr>
          <p:cNvPr id="6" name="Image 5" descr="C:\Users\pgouyer\Desktop\univlyon2-logo-officiel201806.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6296" y="5686426"/>
            <a:ext cx="1576070" cy="885825"/>
          </a:xfrm>
          <a:prstGeom prst="rect">
            <a:avLst/>
          </a:prstGeom>
          <a:noFill/>
          <a:ln>
            <a:noFill/>
          </a:ln>
        </p:spPr>
      </p:pic>
    </p:spTree>
    <p:extLst>
      <p:ext uri="{BB962C8B-B14F-4D97-AF65-F5344CB8AC3E}">
        <p14:creationId xmlns:p14="http://schemas.microsoft.com/office/powerpoint/2010/main" val="303021106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body" idx="1"/>
          </p:nvPr>
        </p:nvSpPr>
        <p:spPr>
          <a:xfrm>
            <a:off x="395288" y="836613"/>
            <a:ext cx="8229600" cy="4670425"/>
          </a:xfrm>
        </p:spPr>
        <p:txBody>
          <a:bodyPr/>
          <a:lstStyle/>
          <a:p>
            <a:pPr marL="0" eaLnBrk="1" hangingPunct="1">
              <a:lnSpc>
                <a:spcPct val="150000"/>
              </a:lnSpc>
              <a:spcBef>
                <a:spcPts val="0"/>
              </a:spcBef>
              <a:spcAft>
                <a:spcPts val="0"/>
              </a:spcAft>
              <a:buFontTx/>
              <a:buNone/>
              <a:defRPr/>
            </a:pPr>
            <a:r>
              <a:rPr lang="fr-FR" altLang="fr-FR" sz="1400" b="1" dirty="0" smtClean="0">
                <a:latin typeface="Verdana" panose="020B0604030504040204" pitchFamily="34" charset="0"/>
                <a:ea typeface="Verdana" panose="020B0604030504040204" pitchFamily="34" charset="0"/>
                <a:cs typeface="Verdana" panose="020B0604030504040204" pitchFamily="34" charset="0"/>
              </a:rPr>
              <a:t/>
            </a:r>
            <a:br>
              <a:rPr lang="fr-FR" altLang="fr-FR" sz="1400" b="1" dirty="0" smtClean="0">
                <a:latin typeface="Verdana" panose="020B0604030504040204" pitchFamily="34" charset="0"/>
                <a:ea typeface="Verdana" panose="020B0604030504040204" pitchFamily="34" charset="0"/>
                <a:cs typeface="Verdana" panose="020B0604030504040204" pitchFamily="34" charset="0"/>
              </a:rPr>
            </a:br>
            <a:r>
              <a:rPr lang="fr-FR" altLang="fr-FR" sz="1400" dirty="0" smtClean="0">
                <a:latin typeface="Verdana" panose="020B0604030504040204" pitchFamily="34" charset="0"/>
                <a:ea typeface="Verdana" panose="020B0604030504040204" pitchFamily="34" charset="0"/>
                <a:cs typeface="Verdana" panose="020B0604030504040204" pitchFamily="34" charset="0"/>
              </a:rPr>
              <a:t/>
            </a:r>
            <a:br>
              <a:rPr lang="fr-FR" altLang="fr-FR" sz="1400" dirty="0" smtClean="0">
                <a:latin typeface="Verdana" panose="020B0604030504040204" pitchFamily="34" charset="0"/>
                <a:ea typeface="Verdana" panose="020B0604030504040204" pitchFamily="34" charset="0"/>
                <a:cs typeface="Verdana" panose="020B0604030504040204" pitchFamily="34" charset="0"/>
              </a:rPr>
            </a:br>
            <a:r>
              <a:rPr lang="fr-FR" altLang="fr-FR" sz="1400" dirty="0" smtClean="0">
                <a:latin typeface="Verdana" panose="020B0604030504040204" pitchFamily="34" charset="0"/>
                <a:ea typeface="Verdana" panose="020B0604030504040204" pitchFamily="34" charset="0"/>
                <a:cs typeface="Verdana" panose="020B0604030504040204" pitchFamily="34" charset="0"/>
              </a:rPr>
              <a:t/>
            </a:r>
            <a:br>
              <a:rPr lang="fr-FR" altLang="fr-FR" sz="1400" dirty="0" smtClean="0">
                <a:latin typeface="Verdana" panose="020B0604030504040204" pitchFamily="34" charset="0"/>
                <a:ea typeface="Verdana" panose="020B0604030504040204" pitchFamily="34" charset="0"/>
                <a:cs typeface="Verdana" panose="020B0604030504040204" pitchFamily="34" charset="0"/>
              </a:rPr>
            </a:br>
            <a:endParaRPr lang="fr-FR" altLang="fr-FR" sz="1400" dirty="0" smtClean="0">
              <a:latin typeface="Verdana" panose="020B0604030504040204" pitchFamily="34" charset="0"/>
              <a:ea typeface="Verdana" panose="020B0604030504040204" pitchFamily="34" charset="0"/>
              <a:cs typeface="Verdana" panose="020B0604030504040204" pitchFamily="34" charset="0"/>
            </a:endParaRPr>
          </a:p>
          <a:p>
            <a:pPr marL="0" eaLnBrk="1" hangingPunct="1">
              <a:lnSpc>
                <a:spcPct val="150000"/>
              </a:lnSpc>
              <a:spcBef>
                <a:spcPts val="500"/>
              </a:spcBef>
              <a:spcAft>
                <a:spcPts val="0"/>
              </a:spcAft>
              <a:buFontTx/>
              <a:buNone/>
              <a:defRPr/>
            </a:pPr>
            <a:endParaRPr lang="fr-FR" altLang="fr-FR" sz="140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6147" name="Text Box 5"/>
          <p:cNvSpPr txBox="1">
            <a:spLocks noChangeArrowheads="1"/>
          </p:cNvSpPr>
          <p:nvPr/>
        </p:nvSpPr>
        <p:spPr bwMode="auto">
          <a:xfrm>
            <a:off x="395288" y="141288"/>
            <a:ext cx="8280400" cy="396875"/>
          </a:xfrm>
          <a:prstGeom prst="rect">
            <a:avLst/>
          </a:prstGeom>
          <a:solidFill>
            <a:srgbClr val="DD402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FR" altLang="fr-FR"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FOURNISSEURS</a:t>
            </a:r>
            <a:endParaRPr lang="fr-FR" altLang="fr-FR"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 5" descr="C:\Users\pgouyer\Desktop\univlyon2-logo-officiel201806.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6296" y="5686426"/>
            <a:ext cx="1576070" cy="885825"/>
          </a:xfrm>
          <a:prstGeom prst="rect">
            <a:avLst/>
          </a:prstGeom>
          <a:noFill/>
          <a:ln>
            <a:noFill/>
          </a:ln>
        </p:spPr>
      </p:pic>
      <p:sp>
        <p:nvSpPr>
          <p:cNvPr id="4" name="ZoneTexte 3"/>
          <p:cNvSpPr txBox="1"/>
          <p:nvPr/>
        </p:nvSpPr>
        <p:spPr>
          <a:xfrm>
            <a:off x="395288" y="6099634"/>
            <a:ext cx="6985024" cy="276999"/>
          </a:xfrm>
          <a:prstGeom prst="rect">
            <a:avLst/>
          </a:prstGeom>
          <a:noFill/>
        </p:spPr>
        <p:txBody>
          <a:bodyPr wrap="square" rtlCol="0">
            <a:spAutoFit/>
          </a:bodyPr>
          <a:lstStyle/>
          <a:p>
            <a:r>
              <a:rPr lang="fr-FR" sz="1200" dirty="0" smtClean="0"/>
              <a:t>80% de la dépense est réalisée auprès de 5,28% des fournisseurs (sur marché et hors marché)</a:t>
            </a:r>
            <a:endParaRPr lang="fr-FR" sz="1200" dirty="0"/>
          </a:p>
        </p:txBody>
      </p:sp>
      <p:graphicFrame>
        <p:nvGraphicFramePr>
          <p:cNvPr id="9" name="Graphique 8"/>
          <p:cNvGraphicFramePr>
            <a:graphicFrameLocks/>
          </p:cNvGraphicFramePr>
          <p:nvPr>
            <p:extLst>
              <p:ext uri="{D42A27DB-BD31-4B8C-83A1-F6EECF244321}">
                <p14:modId xmlns:p14="http://schemas.microsoft.com/office/powerpoint/2010/main" val="1310442020"/>
              </p:ext>
            </p:extLst>
          </p:nvPr>
        </p:nvGraphicFramePr>
        <p:xfrm>
          <a:off x="1896428" y="2572949"/>
          <a:ext cx="5227320" cy="315087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Tableau 1"/>
          <p:cNvGraphicFramePr>
            <a:graphicFrameLocks noGrp="1"/>
          </p:cNvGraphicFramePr>
          <p:nvPr>
            <p:extLst>
              <p:ext uri="{D42A27DB-BD31-4B8C-83A1-F6EECF244321}">
                <p14:modId xmlns:p14="http://schemas.microsoft.com/office/powerpoint/2010/main" val="2271020002"/>
              </p:ext>
            </p:extLst>
          </p:nvPr>
        </p:nvGraphicFramePr>
        <p:xfrm>
          <a:off x="2401888" y="605575"/>
          <a:ext cx="4216400" cy="1518885"/>
        </p:xfrm>
        <a:graphic>
          <a:graphicData uri="http://schemas.openxmlformats.org/drawingml/2006/table">
            <a:tbl>
              <a:tblPr/>
              <a:tblGrid>
                <a:gridCol w="2463800">
                  <a:extLst>
                    <a:ext uri="{9D8B030D-6E8A-4147-A177-3AD203B41FA5}">
                      <a16:colId xmlns:a16="http://schemas.microsoft.com/office/drawing/2014/main" val="3338488825"/>
                    </a:ext>
                  </a:extLst>
                </a:gridCol>
                <a:gridCol w="965200">
                  <a:extLst>
                    <a:ext uri="{9D8B030D-6E8A-4147-A177-3AD203B41FA5}">
                      <a16:colId xmlns:a16="http://schemas.microsoft.com/office/drawing/2014/main" val="2393190075"/>
                    </a:ext>
                  </a:extLst>
                </a:gridCol>
                <a:gridCol w="787400">
                  <a:extLst>
                    <a:ext uri="{9D8B030D-6E8A-4147-A177-3AD203B41FA5}">
                      <a16:colId xmlns:a16="http://schemas.microsoft.com/office/drawing/2014/main" val="4018833463"/>
                    </a:ext>
                  </a:extLst>
                </a:gridCol>
              </a:tblGrid>
              <a:tr h="193005">
                <a:tc>
                  <a:txBody>
                    <a:bodyPr/>
                    <a:lstStyle/>
                    <a:p>
                      <a:pPr algn="l" fontAlgn="b"/>
                      <a:r>
                        <a:rPr lang="fr-FR" sz="1100" b="1" i="0" u="none" strike="noStrike" dirty="0">
                          <a:solidFill>
                            <a:srgbClr val="000000"/>
                          </a:solidFill>
                          <a:effectLst/>
                          <a:latin typeface="Calibri" panose="020F0502020204030204" pitchFamily="34" charset="0"/>
                        </a:rPr>
                        <a:t>PARETO FOURNISSEURS HORS FAMILLE X</a:t>
                      </a:r>
                    </a:p>
                  </a:txBody>
                  <a:tcPr marL="7620" marR="7620" marT="7620" marB="0" anchor="b">
                    <a:lnL>
                      <a:noFill/>
                    </a:lnL>
                    <a:lnR>
                      <a:noFill/>
                    </a:lnR>
                    <a:lnT>
                      <a:noFill/>
                    </a:lnT>
                    <a:lnB>
                      <a:noFill/>
                    </a:lnB>
                  </a:tcPr>
                </a:tc>
                <a:tc>
                  <a:txBody>
                    <a:bodyPr/>
                    <a:lstStyle/>
                    <a:p>
                      <a:pPr algn="l" fontAlgn="b"/>
                      <a:endParaRPr lang="fr-FR" sz="1200" b="0" i="0" u="none" strike="noStrike">
                        <a:solidFill>
                          <a:srgbClr val="FF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fr-FR" sz="12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extLst>
                  <a:ext uri="{0D108BD9-81ED-4DB2-BD59-A6C34878D82A}">
                    <a16:rowId xmlns:a16="http://schemas.microsoft.com/office/drawing/2014/main" val="4125512675"/>
                  </a:ext>
                </a:extLst>
              </a:tr>
              <a:tr h="182880">
                <a:tc>
                  <a:txBody>
                    <a:bodyPr/>
                    <a:lstStyle/>
                    <a:p>
                      <a:pPr algn="l" fontAlgn="b"/>
                      <a:endParaRPr lang="fr-FR" sz="1100" b="0" i="0" u="none" strike="noStrike" dirty="0">
                        <a:solidFill>
                          <a:srgbClr val="FF0000"/>
                        </a:solidFill>
                        <a:effectLst/>
                        <a:latin typeface="Calibri" panose="020F050202020403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fr-FR" sz="1200" b="0" i="0" u="none" strike="noStrike">
                        <a:solidFill>
                          <a:srgbClr val="FF0000"/>
                        </a:solidFill>
                        <a:effectLst/>
                        <a:latin typeface="Calibri" panose="020F050202020403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fr-FR" sz="12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02009773"/>
                  </a:ext>
                </a:extLst>
              </a:tr>
              <a:tr h="182880">
                <a:tc>
                  <a:txBody>
                    <a:bodyPr/>
                    <a:lstStyle/>
                    <a:p>
                      <a:pPr algn="l" fontAlgn="b"/>
                      <a:r>
                        <a:rPr lang="fr-FR" sz="1200" b="0" i="0" u="none" strike="noStrike">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200" b="1" i="0" u="none" strike="noStrike">
                          <a:solidFill>
                            <a:srgbClr val="000000"/>
                          </a:solidFill>
                          <a:effectLst/>
                          <a:latin typeface="Calibri" panose="020F0502020204030204" pitchFamily="34" charset="0"/>
                        </a:rPr>
                        <a:t>Nb fournisseurs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200" b="1"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74096050"/>
                  </a:ext>
                </a:extLst>
              </a:tr>
              <a:tr h="182880">
                <a:tc>
                  <a:txBody>
                    <a:bodyPr/>
                    <a:lstStyle/>
                    <a:p>
                      <a:pPr algn="l" fontAlgn="b"/>
                      <a:r>
                        <a:rPr lang="fr-FR" sz="1200" b="0" i="0" u="none" strike="noStrike">
                          <a:solidFill>
                            <a:srgbClr val="000000"/>
                          </a:solidFill>
                          <a:effectLst/>
                          <a:latin typeface="Calibri" panose="020F0502020204030204" pitchFamily="34" charset="0"/>
                        </a:rPr>
                        <a:t>Classe A (80% de la dépense)</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200" b="0" i="0" u="none" strike="noStrike">
                          <a:solidFill>
                            <a:srgbClr val="000000"/>
                          </a:solidFill>
                          <a:effectLst/>
                          <a:latin typeface="Calibri" panose="020F0502020204030204" pitchFamily="34" charset="0"/>
                        </a:rPr>
                        <a:t>56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200" b="0" i="0" u="none" strike="noStrike">
                          <a:solidFill>
                            <a:srgbClr val="000000"/>
                          </a:solidFill>
                          <a:effectLst/>
                          <a:latin typeface="Calibri" panose="020F0502020204030204" pitchFamily="34" charset="0"/>
                        </a:rPr>
                        <a:t>5,28</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04041432"/>
                  </a:ext>
                </a:extLst>
              </a:tr>
              <a:tr h="182880">
                <a:tc>
                  <a:txBody>
                    <a:bodyPr/>
                    <a:lstStyle/>
                    <a:p>
                      <a:pPr algn="l" fontAlgn="b"/>
                      <a:r>
                        <a:rPr lang="fr-FR" sz="1200" b="0" i="0" u="none" strike="noStrike">
                          <a:solidFill>
                            <a:srgbClr val="000000"/>
                          </a:solidFill>
                          <a:effectLst/>
                          <a:latin typeface="Calibri" panose="020F0502020204030204" pitchFamily="34" charset="0"/>
                        </a:rPr>
                        <a:t>Classe B (15 à 5% de la dépense)</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200" b="0" i="0" u="none" strike="noStrike">
                          <a:solidFill>
                            <a:srgbClr val="000000"/>
                          </a:solidFill>
                          <a:effectLst/>
                          <a:latin typeface="Calibri" panose="020F0502020204030204" pitchFamily="34" charset="0"/>
                        </a:rPr>
                        <a:t>166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200" b="0" i="0" u="none" strike="noStrike">
                          <a:solidFill>
                            <a:srgbClr val="000000"/>
                          </a:solidFill>
                          <a:effectLst/>
                          <a:latin typeface="Calibri" panose="020F0502020204030204" pitchFamily="34" charset="0"/>
                        </a:rPr>
                        <a:t>15,66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4097000"/>
                  </a:ext>
                </a:extLst>
              </a:tr>
              <a:tr h="182880">
                <a:tc>
                  <a:txBody>
                    <a:bodyPr/>
                    <a:lstStyle/>
                    <a:p>
                      <a:pPr algn="l" fontAlgn="b"/>
                      <a:r>
                        <a:rPr lang="fr-FR" sz="1200" b="0" i="0" u="none" strike="noStrike">
                          <a:solidFill>
                            <a:srgbClr val="000000"/>
                          </a:solidFill>
                          <a:effectLst/>
                          <a:latin typeface="Calibri" panose="020F0502020204030204" pitchFamily="34" charset="0"/>
                        </a:rPr>
                        <a:t>Classe C (moins de 5 % de la dépense)</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200" b="0" i="0" u="none" strike="noStrike">
                          <a:solidFill>
                            <a:srgbClr val="000000"/>
                          </a:solidFill>
                          <a:effectLst/>
                          <a:latin typeface="Calibri" panose="020F0502020204030204" pitchFamily="34" charset="0"/>
                        </a:rPr>
                        <a:t>838</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200" b="0" i="0" u="none" strike="noStrike">
                          <a:solidFill>
                            <a:srgbClr val="000000"/>
                          </a:solidFill>
                          <a:effectLst/>
                          <a:latin typeface="Calibri" panose="020F0502020204030204" pitchFamily="34" charset="0"/>
                        </a:rPr>
                        <a:t>79,06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15546688"/>
                  </a:ext>
                </a:extLst>
              </a:tr>
              <a:tr h="182880">
                <a:tc>
                  <a:txBody>
                    <a:bodyPr/>
                    <a:lstStyle/>
                    <a:p>
                      <a:pPr algn="l" fontAlgn="b"/>
                      <a:r>
                        <a:rPr lang="fr-FR" sz="1200" b="0" i="0" u="none" strike="noStrike">
                          <a:solidFill>
                            <a:srgbClr val="000000"/>
                          </a:solidFill>
                          <a:effectLst/>
                          <a:latin typeface="Calibri" panose="020F0502020204030204" pitchFamily="34" charset="0"/>
                        </a:rPr>
                        <a:t>Total</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200" b="0" i="0" u="none" strike="noStrike">
                          <a:solidFill>
                            <a:srgbClr val="000000"/>
                          </a:solidFill>
                          <a:effectLst/>
                          <a:latin typeface="Calibri" panose="020F0502020204030204" pitchFamily="34" charset="0"/>
                        </a:rPr>
                        <a:t>1060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200" b="0" i="0" u="none" strike="noStrike" dirty="0">
                          <a:solidFill>
                            <a:srgbClr val="000000"/>
                          </a:solidFill>
                          <a:effectLst/>
                          <a:latin typeface="Calibri" panose="020F0502020204030204" pitchFamily="34" charset="0"/>
                        </a:rPr>
                        <a:t>100,00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7639558"/>
                  </a:ext>
                </a:extLst>
              </a:tr>
            </a:tbl>
          </a:graphicData>
        </a:graphic>
      </p:graphicFrame>
    </p:spTree>
    <p:extLst>
      <p:ext uri="{BB962C8B-B14F-4D97-AF65-F5344CB8AC3E}">
        <p14:creationId xmlns:p14="http://schemas.microsoft.com/office/powerpoint/2010/main" val="344451857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body" idx="1"/>
          </p:nvPr>
        </p:nvSpPr>
        <p:spPr>
          <a:xfrm>
            <a:off x="395288" y="836613"/>
            <a:ext cx="8229600" cy="4670425"/>
          </a:xfrm>
        </p:spPr>
        <p:txBody>
          <a:bodyPr/>
          <a:lstStyle/>
          <a:p>
            <a:pPr marL="0" eaLnBrk="1" hangingPunct="1">
              <a:lnSpc>
                <a:spcPct val="150000"/>
              </a:lnSpc>
              <a:spcBef>
                <a:spcPts val="0"/>
              </a:spcBef>
              <a:spcAft>
                <a:spcPts val="0"/>
              </a:spcAft>
              <a:buFontTx/>
              <a:buNone/>
              <a:defRPr/>
            </a:pPr>
            <a:r>
              <a:rPr lang="fr-FR" altLang="fr-FR" sz="1400" b="1" dirty="0" smtClean="0">
                <a:latin typeface="Verdana" panose="020B0604030504040204" pitchFamily="34" charset="0"/>
                <a:ea typeface="Verdana" panose="020B0604030504040204" pitchFamily="34" charset="0"/>
                <a:cs typeface="Verdana" panose="020B0604030504040204" pitchFamily="34" charset="0"/>
              </a:rPr>
              <a:t/>
            </a:r>
            <a:br>
              <a:rPr lang="fr-FR" altLang="fr-FR" sz="1400" b="1" dirty="0" smtClean="0">
                <a:latin typeface="Verdana" panose="020B0604030504040204" pitchFamily="34" charset="0"/>
                <a:ea typeface="Verdana" panose="020B0604030504040204" pitchFamily="34" charset="0"/>
                <a:cs typeface="Verdana" panose="020B0604030504040204" pitchFamily="34" charset="0"/>
              </a:rPr>
            </a:br>
            <a:r>
              <a:rPr lang="fr-FR" altLang="fr-FR" sz="1400" dirty="0" smtClean="0">
                <a:latin typeface="Verdana" panose="020B0604030504040204" pitchFamily="34" charset="0"/>
                <a:ea typeface="Verdana" panose="020B0604030504040204" pitchFamily="34" charset="0"/>
                <a:cs typeface="Verdana" panose="020B0604030504040204" pitchFamily="34" charset="0"/>
              </a:rPr>
              <a:t/>
            </a:r>
            <a:br>
              <a:rPr lang="fr-FR" altLang="fr-FR" sz="1400" dirty="0" smtClean="0">
                <a:latin typeface="Verdana" panose="020B0604030504040204" pitchFamily="34" charset="0"/>
                <a:ea typeface="Verdana" panose="020B0604030504040204" pitchFamily="34" charset="0"/>
                <a:cs typeface="Verdana" panose="020B0604030504040204" pitchFamily="34" charset="0"/>
              </a:rPr>
            </a:br>
            <a:r>
              <a:rPr lang="fr-FR" altLang="fr-FR" sz="1400" dirty="0" smtClean="0">
                <a:latin typeface="Verdana" panose="020B0604030504040204" pitchFamily="34" charset="0"/>
                <a:ea typeface="Verdana" panose="020B0604030504040204" pitchFamily="34" charset="0"/>
                <a:cs typeface="Verdana" panose="020B0604030504040204" pitchFamily="34" charset="0"/>
              </a:rPr>
              <a:t/>
            </a:r>
            <a:br>
              <a:rPr lang="fr-FR" altLang="fr-FR" sz="1400" dirty="0" smtClean="0">
                <a:latin typeface="Verdana" panose="020B0604030504040204" pitchFamily="34" charset="0"/>
                <a:ea typeface="Verdana" panose="020B0604030504040204" pitchFamily="34" charset="0"/>
                <a:cs typeface="Verdana" panose="020B0604030504040204" pitchFamily="34" charset="0"/>
              </a:rPr>
            </a:br>
            <a:endParaRPr lang="fr-FR" altLang="fr-FR" sz="1400" dirty="0" smtClean="0">
              <a:latin typeface="Verdana" panose="020B0604030504040204" pitchFamily="34" charset="0"/>
              <a:ea typeface="Verdana" panose="020B0604030504040204" pitchFamily="34" charset="0"/>
              <a:cs typeface="Verdana" panose="020B0604030504040204" pitchFamily="34" charset="0"/>
            </a:endParaRPr>
          </a:p>
          <a:p>
            <a:pPr marL="0" eaLnBrk="1" hangingPunct="1">
              <a:lnSpc>
                <a:spcPct val="150000"/>
              </a:lnSpc>
              <a:spcBef>
                <a:spcPts val="500"/>
              </a:spcBef>
              <a:spcAft>
                <a:spcPts val="0"/>
              </a:spcAft>
              <a:buFontTx/>
              <a:buNone/>
              <a:defRPr/>
            </a:pPr>
            <a:endParaRPr lang="fr-FR" altLang="fr-FR" sz="140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6147" name="Text Box 5"/>
          <p:cNvSpPr txBox="1">
            <a:spLocks noChangeArrowheads="1"/>
          </p:cNvSpPr>
          <p:nvPr/>
        </p:nvSpPr>
        <p:spPr bwMode="auto">
          <a:xfrm>
            <a:off x="395288" y="141288"/>
            <a:ext cx="8280400" cy="396875"/>
          </a:xfrm>
          <a:prstGeom prst="rect">
            <a:avLst/>
          </a:prstGeom>
          <a:solidFill>
            <a:srgbClr val="DD402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FR" altLang="fr-FR"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FOURNISSEURS</a:t>
            </a:r>
            <a:endParaRPr lang="fr-FR" altLang="fr-FR"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 5" descr="C:\Users\pgouyer\Desktop\univlyon2-logo-officiel201806.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6296" y="5686426"/>
            <a:ext cx="1576070" cy="885825"/>
          </a:xfrm>
          <a:prstGeom prst="rect">
            <a:avLst/>
          </a:prstGeom>
          <a:noFill/>
          <a:ln>
            <a:noFill/>
          </a:ln>
        </p:spPr>
      </p:pic>
      <p:sp>
        <p:nvSpPr>
          <p:cNvPr id="5" name="ZoneTexte 4"/>
          <p:cNvSpPr txBox="1"/>
          <p:nvPr/>
        </p:nvSpPr>
        <p:spPr>
          <a:xfrm>
            <a:off x="107504" y="5595706"/>
            <a:ext cx="7344816" cy="738664"/>
          </a:xfrm>
          <a:prstGeom prst="rect">
            <a:avLst/>
          </a:prstGeom>
          <a:noFill/>
        </p:spPr>
        <p:txBody>
          <a:bodyPr wrap="square" rtlCol="0">
            <a:spAutoFit/>
          </a:bodyPr>
          <a:lstStyle/>
          <a:p>
            <a:pPr algn="just"/>
            <a:r>
              <a:rPr lang="fr-FR" sz="1400" dirty="0" smtClean="0"/>
              <a:t>Dans le cadre des marchés, 80% de la dépense est réalisée auprès de 25 fournisseurs ; 15% de la dépense est réalisée auprès de 40 fournisseurs et les 5% restants auprès de 103 fournisseurs.</a:t>
            </a:r>
            <a:endParaRPr lang="fr-FR" sz="1400" dirty="0"/>
          </a:p>
        </p:txBody>
      </p:sp>
      <p:graphicFrame>
        <p:nvGraphicFramePr>
          <p:cNvPr id="2" name="Tableau 1"/>
          <p:cNvGraphicFramePr>
            <a:graphicFrameLocks noGrp="1"/>
          </p:cNvGraphicFramePr>
          <p:nvPr>
            <p:extLst>
              <p:ext uri="{D42A27DB-BD31-4B8C-83A1-F6EECF244321}">
                <p14:modId xmlns:p14="http://schemas.microsoft.com/office/powerpoint/2010/main" val="917647967"/>
              </p:ext>
            </p:extLst>
          </p:nvPr>
        </p:nvGraphicFramePr>
        <p:xfrm>
          <a:off x="2339752" y="668885"/>
          <a:ext cx="3886200" cy="1333500"/>
        </p:xfrm>
        <a:graphic>
          <a:graphicData uri="http://schemas.openxmlformats.org/drawingml/2006/table">
            <a:tbl>
              <a:tblPr/>
              <a:tblGrid>
                <a:gridCol w="2336800">
                  <a:extLst>
                    <a:ext uri="{9D8B030D-6E8A-4147-A177-3AD203B41FA5}">
                      <a16:colId xmlns:a16="http://schemas.microsoft.com/office/drawing/2014/main" val="3097895566"/>
                    </a:ext>
                  </a:extLst>
                </a:gridCol>
                <a:gridCol w="1003300">
                  <a:extLst>
                    <a:ext uri="{9D8B030D-6E8A-4147-A177-3AD203B41FA5}">
                      <a16:colId xmlns:a16="http://schemas.microsoft.com/office/drawing/2014/main" val="3955651098"/>
                    </a:ext>
                  </a:extLst>
                </a:gridCol>
                <a:gridCol w="546100">
                  <a:extLst>
                    <a:ext uri="{9D8B030D-6E8A-4147-A177-3AD203B41FA5}">
                      <a16:colId xmlns:a16="http://schemas.microsoft.com/office/drawing/2014/main" val="66903481"/>
                    </a:ext>
                  </a:extLst>
                </a:gridCol>
              </a:tblGrid>
              <a:tr h="190500">
                <a:tc>
                  <a:txBody>
                    <a:bodyPr/>
                    <a:lstStyle/>
                    <a:p>
                      <a:pPr algn="l" fontAlgn="b"/>
                      <a:r>
                        <a:rPr lang="fr-FR" sz="1100" b="1" i="0" u="none" strike="noStrike">
                          <a:solidFill>
                            <a:srgbClr val="000000"/>
                          </a:solidFill>
                          <a:effectLst/>
                          <a:latin typeface="Calibri" panose="020F0502020204030204" pitchFamily="34" charset="0"/>
                        </a:rPr>
                        <a:t>PARETO FOURNISSEURS MARCHES</a:t>
                      </a:r>
                    </a:p>
                  </a:txBody>
                  <a:tcPr marL="9525" marR="9525" marT="9525" marB="0" anchor="b">
                    <a:lnL>
                      <a:noFill/>
                    </a:lnL>
                    <a:lnR>
                      <a:noFill/>
                    </a:lnR>
                    <a:lnT>
                      <a:noFill/>
                    </a:lnT>
                    <a:lnB>
                      <a:noFill/>
                    </a:lnB>
                  </a:tcPr>
                </a:tc>
                <a:tc>
                  <a:txBody>
                    <a:bodyPr/>
                    <a:lstStyle/>
                    <a:p>
                      <a:pPr algn="l" fontAlgn="b"/>
                      <a:endParaRPr lang="fr-FR" sz="1100" b="0" i="0" u="none" strike="noStrike">
                        <a:solidFill>
                          <a:srgbClr val="FF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fr-FR"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3560583446"/>
                  </a:ext>
                </a:extLst>
              </a:tr>
              <a:tr h="190500">
                <a:tc>
                  <a:txBody>
                    <a:bodyPr/>
                    <a:lstStyle/>
                    <a:p>
                      <a:pPr algn="l" fontAlgn="b"/>
                      <a:endParaRPr lang="fr-FR" sz="1100" b="0" i="0" u="none" strike="noStrike">
                        <a:solidFill>
                          <a:srgbClr val="FF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fr-FR" sz="1100" b="0" i="0" u="none" strike="noStrike">
                        <a:solidFill>
                          <a:srgbClr val="FF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fr-FR"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6516684"/>
                  </a:ext>
                </a:extLst>
              </a:tr>
              <a:tr h="190500">
                <a:tc>
                  <a:txBody>
                    <a:bodyPr/>
                    <a:lstStyle/>
                    <a:p>
                      <a:pPr algn="l" fontAlgn="b"/>
                      <a:r>
                        <a:rPr lang="fr-FR"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100" b="1" i="0" u="none" strike="noStrike">
                          <a:solidFill>
                            <a:srgbClr val="000000"/>
                          </a:solidFill>
                          <a:effectLst/>
                          <a:latin typeface="Calibri" panose="020F0502020204030204" pitchFamily="34" charset="0"/>
                        </a:rPr>
                        <a:t>Nb fournisseurs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100" b="1" i="0" u="none" strike="noStrike">
                          <a:solidFill>
                            <a:srgbClr val="000000"/>
                          </a:solidFill>
                          <a:effectLst/>
                          <a:latin typeface="Calibri" panose="020F0502020204030204" pitchFamily="34" charset="0"/>
                        </a:rPr>
                        <a: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1693560"/>
                  </a:ext>
                </a:extLst>
              </a:tr>
              <a:tr h="190500">
                <a:tc>
                  <a:txBody>
                    <a:bodyPr/>
                    <a:lstStyle/>
                    <a:p>
                      <a:pPr algn="l" fontAlgn="b"/>
                      <a:r>
                        <a:rPr lang="fr-FR" sz="1100" b="0" i="0" u="none" strike="noStrike">
                          <a:solidFill>
                            <a:srgbClr val="000000"/>
                          </a:solidFill>
                          <a:effectLst/>
                          <a:latin typeface="Calibri" panose="020F0502020204030204" pitchFamily="34" charset="0"/>
                        </a:rPr>
                        <a:t>Classe A (80% de la dépense)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panose="020F0502020204030204" pitchFamily="34" charset="0"/>
                        </a:rPr>
                        <a:t>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panose="020F0502020204030204" pitchFamily="34" charset="0"/>
                        </a:rPr>
                        <a:t>14,9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02154796"/>
                  </a:ext>
                </a:extLst>
              </a:tr>
              <a:tr h="190500">
                <a:tc>
                  <a:txBody>
                    <a:bodyPr/>
                    <a:lstStyle/>
                    <a:p>
                      <a:pPr algn="l" fontAlgn="b"/>
                      <a:r>
                        <a:rPr lang="fr-FR" sz="1100" b="0" i="0" u="none" strike="noStrike">
                          <a:solidFill>
                            <a:srgbClr val="000000"/>
                          </a:solidFill>
                          <a:effectLst/>
                          <a:latin typeface="Calibri" panose="020F0502020204030204" pitchFamily="34" charset="0"/>
                        </a:rPr>
                        <a:t>Classe B (15 à 5% de la dépense)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panose="020F0502020204030204" pitchFamily="34" charset="0"/>
                        </a:rPr>
                        <a:t>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panose="020F0502020204030204" pitchFamily="34" charset="0"/>
                        </a:rPr>
                        <a:t>23,8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81616277"/>
                  </a:ext>
                </a:extLst>
              </a:tr>
              <a:tr h="190500">
                <a:tc>
                  <a:txBody>
                    <a:bodyPr/>
                    <a:lstStyle/>
                    <a:p>
                      <a:pPr algn="l" fontAlgn="b"/>
                      <a:r>
                        <a:rPr lang="fr-FR" sz="1100" b="0" i="0" u="none" strike="noStrike">
                          <a:solidFill>
                            <a:srgbClr val="000000"/>
                          </a:solidFill>
                          <a:effectLst/>
                          <a:latin typeface="Calibri" panose="020F0502020204030204" pitchFamily="34" charset="0"/>
                        </a:rPr>
                        <a:t>Classe C (moins de 5 % de la dépense)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panose="020F0502020204030204" pitchFamily="34" charset="0"/>
                        </a:rPr>
                        <a:t>103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panose="020F0502020204030204" pitchFamily="34" charset="0"/>
                        </a:rPr>
                        <a:t>61,3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5232055"/>
                  </a:ext>
                </a:extLst>
              </a:tr>
              <a:tr h="190500">
                <a:tc>
                  <a:txBody>
                    <a:bodyPr/>
                    <a:lstStyle/>
                    <a:p>
                      <a:pPr algn="l" fontAlgn="b"/>
                      <a:r>
                        <a:rPr lang="fr-FR" sz="1100" b="0" i="0" u="none" strike="noStrike">
                          <a:solidFill>
                            <a:srgbClr val="000000"/>
                          </a:solidFill>
                          <a:effectLst/>
                          <a:latin typeface="Calibri" panose="020F0502020204030204" pitchFamily="34" charset="0"/>
                        </a:rPr>
                        <a:t>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panose="020F0502020204030204" pitchFamily="34" charset="0"/>
                        </a:rPr>
                        <a:t>168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dirty="0">
                          <a:solidFill>
                            <a:srgbClr val="000000"/>
                          </a:solidFill>
                          <a:effectLst/>
                          <a:latin typeface="Calibri" panose="020F0502020204030204" pitchFamily="34" charset="0"/>
                        </a:rPr>
                        <a:t>100,0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2421742"/>
                  </a:ext>
                </a:extLst>
              </a:tr>
            </a:tbl>
          </a:graphicData>
        </a:graphic>
      </p:graphicFrame>
      <p:pic>
        <p:nvPicPr>
          <p:cNvPr id="4" name="Image 3"/>
          <p:cNvPicPr>
            <a:picLocks noChangeAspect="1"/>
          </p:cNvPicPr>
          <p:nvPr/>
        </p:nvPicPr>
        <p:blipFill>
          <a:blip r:embed="rId4"/>
          <a:stretch>
            <a:fillRect/>
          </a:stretch>
        </p:blipFill>
        <p:spPr>
          <a:xfrm>
            <a:off x="2223890" y="2308111"/>
            <a:ext cx="4572396" cy="2743438"/>
          </a:xfrm>
          <a:prstGeom prst="rect">
            <a:avLst/>
          </a:prstGeom>
        </p:spPr>
      </p:pic>
    </p:spTree>
    <p:extLst>
      <p:ext uri="{BB962C8B-B14F-4D97-AF65-F5344CB8AC3E}">
        <p14:creationId xmlns:p14="http://schemas.microsoft.com/office/powerpoint/2010/main" val="1062106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body" idx="1"/>
          </p:nvPr>
        </p:nvSpPr>
        <p:spPr>
          <a:xfrm>
            <a:off x="1835696" y="46182"/>
            <a:ext cx="8229600" cy="4670425"/>
          </a:xfrm>
        </p:spPr>
        <p:txBody>
          <a:bodyPr/>
          <a:lstStyle/>
          <a:p>
            <a:pPr marL="0" eaLnBrk="1" hangingPunct="1">
              <a:lnSpc>
                <a:spcPct val="150000"/>
              </a:lnSpc>
              <a:spcBef>
                <a:spcPts val="0"/>
              </a:spcBef>
              <a:spcAft>
                <a:spcPts val="0"/>
              </a:spcAft>
              <a:buFontTx/>
              <a:buNone/>
              <a:defRPr/>
            </a:pPr>
            <a:r>
              <a:rPr lang="fr-FR" altLang="fr-FR" sz="1600" b="1" dirty="0" smtClean="0">
                <a:solidFill>
                  <a:srgbClr val="DD4026"/>
                </a:solidFill>
                <a:latin typeface="Verdana" panose="020B0604030504040204" pitchFamily="34" charset="0"/>
                <a:ea typeface="Verdana" panose="020B0604030504040204" pitchFamily="34" charset="0"/>
                <a:cs typeface="Verdana" panose="020B0604030504040204" pitchFamily="34" charset="0"/>
              </a:rPr>
              <a:t>Principaux segments de dépenses en 2021</a:t>
            </a:r>
            <a:r>
              <a:rPr lang="fr-FR" altLang="fr-FR" sz="1400" b="1" dirty="0" smtClean="0">
                <a:latin typeface="Verdana" panose="020B0604030504040204" pitchFamily="34" charset="0"/>
                <a:ea typeface="Verdana" panose="020B0604030504040204" pitchFamily="34" charset="0"/>
                <a:cs typeface="Verdana" panose="020B0604030504040204" pitchFamily="34" charset="0"/>
              </a:rPr>
              <a:t/>
            </a:r>
            <a:br>
              <a:rPr lang="fr-FR" altLang="fr-FR" sz="1400" b="1" dirty="0" smtClean="0">
                <a:latin typeface="Verdana" panose="020B0604030504040204" pitchFamily="34" charset="0"/>
                <a:ea typeface="Verdana" panose="020B0604030504040204" pitchFamily="34" charset="0"/>
                <a:cs typeface="Verdana" panose="020B0604030504040204" pitchFamily="34" charset="0"/>
              </a:rPr>
            </a:br>
            <a:r>
              <a:rPr lang="fr-FR" altLang="fr-FR" sz="1400" dirty="0" smtClean="0">
                <a:latin typeface="Verdana" panose="020B0604030504040204" pitchFamily="34" charset="0"/>
                <a:ea typeface="Verdana" panose="020B0604030504040204" pitchFamily="34" charset="0"/>
                <a:cs typeface="Verdana" panose="020B0604030504040204" pitchFamily="34" charset="0"/>
              </a:rPr>
              <a:t/>
            </a:r>
            <a:br>
              <a:rPr lang="fr-FR" altLang="fr-FR" sz="1400" dirty="0" smtClean="0">
                <a:latin typeface="Verdana" panose="020B0604030504040204" pitchFamily="34" charset="0"/>
                <a:ea typeface="Verdana" panose="020B0604030504040204" pitchFamily="34" charset="0"/>
                <a:cs typeface="Verdana" panose="020B0604030504040204" pitchFamily="34" charset="0"/>
              </a:rPr>
            </a:br>
            <a:r>
              <a:rPr lang="fr-FR" altLang="fr-FR" sz="1400" dirty="0" smtClean="0">
                <a:latin typeface="Verdana" panose="020B0604030504040204" pitchFamily="34" charset="0"/>
                <a:ea typeface="Verdana" panose="020B0604030504040204" pitchFamily="34" charset="0"/>
                <a:cs typeface="Verdana" panose="020B0604030504040204" pitchFamily="34" charset="0"/>
              </a:rPr>
              <a:t/>
            </a:r>
            <a:br>
              <a:rPr lang="fr-FR" altLang="fr-FR" sz="1400" dirty="0" smtClean="0">
                <a:latin typeface="Verdana" panose="020B0604030504040204" pitchFamily="34" charset="0"/>
                <a:ea typeface="Verdana" panose="020B0604030504040204" pitchFamily="34" charset="0"/>
                <a:cs typeface="Verdana" panose="020B0604030504040204" pitchFamily="34" charset="0"/>
              </a:rPr>
            </a:br>
            <a:endParaRPr lang="fr-FR" altLang="fr-FR" sz="1400" dirty="0" smtClean="0">
              <a:latin typeface="Verdana" panose="020B0604030504040204" pitchFamily="34" charset="0"/>
              <a:ea typeface="Verdana" panose="020B0604030504040204" pitchFamily="34" charset="0"/>
              <a:cs typeface="Verdana" panose="020B0604030504040204" pitchFamily="34" charset="0"/>
            </a:endParaRPr>
          </a:p>
          <a:p>
            <a:pPr marL="0" eaLnBrk="1" hangingPunct="1">
              <a:lnSpc>
                <a:spcPct val="150000"/>
              </a:lnSpc>
              <a:spcBef>
                <a:spcPts val="500"/>
              </a:spcBef>
              <a:spcAft>
                <a:spcPts val="0"/>
              </a:spcAft>
              <a:buFontTx/>
              <a:buNone/>
              <a:defRPr/>
            </a:pPr>
            <a:endParaRPr lang="fr-FR" altLang="fr-FR" sz="1400" dirty="0" smtClean="0">
              <a:latin typeface="Verdana" panose="020B0604030504040204" pitchFamily="34" charset="0"/>
              <a:ea typeface="Verdana" panose="020B0604030504040204" pitchFamily="34" charset="0"/>
              <a:cs typeface="Verdana" panose="020B0604030504040204" pitchFamily="34" charset="0"/>
            </a:endParaRPr>
          </a:p>
        </p:txBody>
      </p:sp>
      <p:pic>
        <p:nvPicPr>
          <p:cNvPr id="6" name="Image 5" descr="C:\Users\pgouyer\Desktop\univlyon2-logo-officiel201806.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70607" y="5988761"/>
            <a:ext cx="1576070" cy="885825"/>
          </a:xfrm>
          <a:prstGeom prst="rect">
            <a:avLst/>
          </a:prstGeom>
          <a:noFill/>
          <a:ln>
            <a:noFill/>
          </a:ln>
        </p:spPr>
      </p:pic>
      <p:pic>
        <p:nvPicPr>
          <p:cNvPr id="4" name="Image 3"/>
          <p:cNvPicPr>
            <a:picLocks noChangeAspect="1"/>
          </p:cNvPicPr>
          <p:nvPr/>
        </p:nvPicPr>
        <p:blipFill>
          <a:blip r:embed="rId4"/>
          <a:stretch>
            <a:fillRect/>
          </a:stretch>
        </p:blipFill>
        <p:spPr>
          <a:xfrm>
            <a:off x="467544" y="617381"/>
            <a:ext cx="8502923" cy="4546169"/>
          </a:xfrm>
          <a:prstGeom prst="rect">
            <a:avLst/>
          </a:prstGeom>
        </p:spPr>
      </p:pic>
      <p:pic>
        <p:nvPicPr>
          <p:cNvPr id="7" name="Image 6"/>
          <p:cNvPicPr>
            <a:picLocks noChangeAspect="1"/>
          </p:cNvPicPr>
          <p:nvPr/>
        </p:nvPicPr>
        <p:blipFill>
          <a:blip r:embed="rId5"/>
          <a:stretch>
            <a:fillRect/>
          </a:stretch>
        </p:blipFill>
        <p:spPr>
          <a:xfrm>
            <a:off x="467544" y="5163550"/>
            <a:ext cx="8502923" cy="1577818"/>
          </a:xfrm>
          <a:prstGeom prst="rect">
            <a:avLst/>
          </a:prstGeom>
        </p:spPr>
      </p:pic>
    </p:spTree>
    <p:extLst>
      <p:ext uri="{BB962C8B-B14F-4D97-AF65-F5344CB8AC3E}">
        <p14:creationId xmlns:p14="http://schemas.microsoft.com/office/powerpoint/2010/main" val="114417329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body" idx="1"/>
          </p:nvPr>
        </p:nvSpPr>
        <p:spPr>
          <a:xfrm>
            <a:off x="395288" y="836613"/>
            <a:ext cx="8229600" cy="4670425"/>
          </a:xfrm>
        </p:spPr>
        <p:txBody>
          <a:bodyPr/>
          <a:lstStyle/>
          <a:p>
            <a:pPr marL="0" eaLnBrk="1" hangingPunct="1">
              <a:lnSpc>
                <a:spcPct val="150000"/>
              </a:lnSpc>
              <a:spcBef>
                <a:spcPts val="0"/>
              </a:spcBef>
              <a:spcAft>
                <a:spcPts val="0"/>
              </a:spcAft>
              <a:buFontTx/>
              <a:buNone/>
              <a:defRPr/>
            </a:pPr>
            <a:r>
              <a:rPr lang="fr-FR" altLang="fr-FR" sz="1400" b="1" dirty="0" smtClean="0">
                <a:latin typeface="Verdana" panose="020B0604030504040204" pitchFamily="34" charset="0"/>
                <a:ea typeface="Verdana" panose="020B0604030504040204" pitchFamily="34" charset="0"/>
                <a:cs typeface="Verdana" panose="020B0604030504040204" pitchFamily="34" charset="0"/>
              </a:rPr>
              <a:t/>
            </a:r>
            <a:br>
              <a:rPr lang="fr-FR" altLang="fr-FR" sz="1400" b="1" dirty="0" smtClean="0">
                <a:latin typeface="Verdana" panose="020B0604030504040204" pitchFamily="34" charset="0"/>
                <a:ea typeface="Verdana" panose="020B0604030504040204" pitchFamily="34" charset="0"/>
                <a:cs typeface="Verdana" panose="020B0604030504040204" pitchFamily="34" charset="0"/>
              </a:rPr>
            </a:br>
            <a:r>
              <a:rPr lang="fr-FR" altLang="fr-FR" sz="1400" dirty="0" smtClean="0">
                <a:latin typeface="Verdana" panose="020B0604030504040204" pitchFamily="34" charset="0"/>
                <a:ea typeface="Verdana" panose="020B0604030504040204" pitchFamily="34" charset="0"/>
                <a:cs typeface="Verdana" panose="020B0604030504040204" pitchFamily="34" charset="0"/>
              </a:rPr>
              <a:t/>
            </a:r>
            <a:br>
              <a:rPr lang="fr-FR" altLang="fr-FR" sz="1400" dirty="0" smtClean="0">
                <a:latin typeface="Verdana" panose="020B0604030504040204" pitchFamily="34" charset="0"/>
                <a:ea typeface="Verdana" panose="020B0604030504040204" pitchFamily="34" charset="0"/>
                <a:cs typeface="Verdana" panose="020B0604030504040204" pitchFamily="34" charset="0"/>
              </a:rPr>
            </a:br>
            <a:r>
              <a:rPr lang="fr-FR" altLang="fr-FR" sz="1400" dirty="0" smtClean="0">
                <a:latin typeface="Verdana" panose="020B0604030504040204" pitchFamily="34" charset="0"/>
                <a:ea typeface="Verdana" panose="020B0604030504040204" pitchFamily="34" charset="0"/>
                <a:cs typeface="Verdana" panose="020B0604030504040204" pitchFamily="34" charset="0"/>
              </a:rPr>
              <a:t/>
            </a:r>
            <a:br>
              <a:rPr lang="fr-FR" altLang="fr-FR" sz="1400" dirty="0" smtClean="0">
                <a:latin typeface="Verdana" panose="020B0604030504040204" pitchFamily="34" charset="0"/>
                <a:ea typeface="Verdana" panose="020B0604030504040204" pitchFamily="34" charset="0"/>
                <a:cs typeface="Verdana" panose="020B0604030504040204" pitchFamily="34" charset="0"/>
              </a:rPr>
            </a:br>
            <a:endParaRPr lang="fr-FR" altLang="fr-FR" sz="1400" dirty="0" smtClean="0">
              <a:latin typeface="Verdana" panose="020B0604030504040204" pitchFamily="34" charset="0"/>
              <a:ea typeface="Verdana" panose="020B0604030504040204" pitchFamily="34" charset="0"/>
              <a:cs typeface="Verdana" panose="020B0604030504040204" pitchFamily="34" charset="0"/>
            </a:endParaRPr>
          </a:p>
          <a:p>
            <a:pPr marL="0" eaLnBrk="1" hangingPunct="1">
              <a:lnSpc>
                <a:spcPct val="150000"/>
              </a:lnSpc>
              <a:spcBef>
                <a:spcPts val="500"/>
              </a:spcBef>
              <a:spcAft>
                <a:spcPts val="0"/>
              </a:spcAft>
              <a:buFontTx/>
              <a:buNone/>
              <a:defRPr/>
            </a:pPr>
            <a:endParaRPr lang="fr-FR" altLang="fr-FR" sz="140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6147" name="Text Box 5"/>
          <p:cNvSpPr txBox="1">
            <a:spLocks noChangeArrowheads="1"/>
          </p:cNvSpPr>
          <p:nvPr/>
        </p:nvSpPr>
        <p:spPr bwMode="auto">
          <a:xfrm>
            <a:off x="395288" y="126947"/>
            <a:ext cx="8280400" cy="396875"/>
          </a:xfrm>
          <a:prstGeom prst="rect">
            <a:avLst/>
          </a:prstGeom>
          <a:solidFill>
            <a:srgbClr val="DD402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FR" altLang="fr-FR"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FOURNISSEURS</a:t>
            </a:r>
            <a:endParaRPr lang="fr-FR" altLang="fr-FR"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3" name="Rectangle 2"/>
          <p:cNvSpPr/>
          <p:nvPr/>
        </p:nvSpPr>
        <p:spPr>
          <a:xfrm>
            <a:off x="380332" y="675351"/>
            <a:ext cx="8280400" cy="1384995"/>
          </a:xfrm>
          <a:prstGeom prst="rect">
            <a:avLst/>
          </a:prstGeom>
        </p:spPr>
        <p:txBody>
          <a:bodyPr wrap="square">
            <a:spAutoFit/>
          </a:bodyPr>
          <a:lstStyle/>
          <a:p>
            <a:pPr algn="just"/>
            <a:endParaRPr lang="fr-FR" sz="1400" dirty="0" smtClean="0">
              <a:latin typeface="Verdana" panose="020B0604030504040204" pitchFamily="34" charset="0"/>
              <a:ea typeface="Verdana" panose="020B0604030504040204" pitchFamily="34" charset="0"/>
              <a:cs typeface="Verdana" panose="020B0604030504040204" pitchFamily="34" charset="0"/>
            </a:endParaRPr>
          </a:p>
          <a:p>
            <a:pPr algn="just"/>
            <a:endParaRPr lang="fr-FR" sz="1400" dirty="0" smtClean="0">
              <a:latin typeface="Verdana" panose="020B0604030504040204" pitchFamily="34" charset="0"/>
              <a:ea typeface="Verdana" panose="020B0604030504040204" pitchFamily="34" charset="0"/>
              <a:cs typeface="Verdana" panose="020B0604030504040204" pitchFamily="34" charset="0"/>
            </a:endParaRPr>
          </a:p>
          <a:p>
            <a:endParaRPr lang="fr-FR" sz="1400" dirty="0">
              <a:latin typeface="Verdana" panose="020B0604030504040204" pitchFamily="34" charset="0"/>
              <a:ea typeface="Verdana" panose="020B0604030504040204" pitchFamily="34" charset="0"/>
              <a:cs typeface="Verdana" panose="020B0604030504040204" pitchFamily="34" charset="0"/>
            </a:endParaRPr>
          </a:p>
          <a:p>
            <a:endParaRPr lang="fr-FR" sz="1400" dirty="0" smtClean="0">
              <a:latin typeface="Verdana" panose="020B0604030504040204" pitchFamily="34" charset="0"/>
              <a:ea typeface="Verdana" panose="020B0604030504040204" pitchFamily="34" charset="0"/>
              <a:cs typeface="Verdana" panose="020B0604030504040204" pitchFamily="34" charset="0"/>
            </a:endParaRPr>
          </a:p>
          <a:p>
            <a:endParaRPr lang="fr-FR" sz="1400" dirty="0">
              <a:latin typeface="Verdana" panose="020B0604030504040204" pitchFamily="34" charset="0"/>
              <a:ea typeface="Verdana" panose="020B0604030504040204" pitchFamily="34" charset="0"/>
              <a:cs typeface="Verdana" panose="020B0604030504040204" pitchFamily="34" charset="0"/>
            </a:endParaRPr>
          </a:p>
          <a:p>
            <a:endParaRPr lang="fr-FR" sz="1400" dirty="0">
              <a:latin typeface="Verdana" panose="020B0604030504040204" pitchFamily="34" charset="0"/>
              <a:ea typeface="Verdana" panose="020B0604030504040204" pitchFamily="34" charset="0"/>
              <a:cs typeface="Verdana" panose="020B0604030504040204" pitchFamily="34" charset="0"/>
            </a:endParaRPr>
          </a:p>
        </p:txBody>
      </p:sp>
      <p:pic>
        <p:nvPicPr>
          <p:cNvPr id="7" name="Image 6" descr="C:\Users\pgouyer\Desktop\univlyon2-logo-officiel201806.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6296" y="5686426"/>
            <a:ext cx="1576070" cy="885825"/>
          </a:xfrm>
          <a:prstGeom prst="rect">
            <a:avLst/>
          </a:prstGeom>
          <a:noFill/>
          <a:ln>
            <a:noFill/>
          </a:ln>
        </p:spPr>
      </p:pic>
      <p:pic>
        <p:nvPicPr>
          <p:cNvPr id="2" name="Image 1"/>
          <p:cNvPicPr>
            <a:picLocks noChangeAspect="1"/>
          </p:cNvPicPr>
          <p:nvPr/>
        </p:nvPicPr>
        <p:blipFill>
          <a:blip r:embed="rId4"/>
          <a:stretch>
            <a:fillRect/>
          </a:stretch>
        </p:blipFill>
        <p:spPr>
          <a:xfrm>
            <a:off x="179512" y="1348703"/>
            <a:ext cx="8856984" cy="3115326"/>
          </a:xfrm>
          <a:prstGeom prst="rect">
            <a:avLst/>
          </a:prstGeom>
        </p:spPr>
      </p:pic>
    </p:spTree>
    <p:extLst>
      <p:ext uri="{BB962C8B-B14F-4D97-AF65-F5344CB8AC3E}">
        <p14:creationId xmlns:p14="http://schemas.microsoft.com/office/powerpoint/2010/main" val="62277128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body" idx="1"/>
          </p:nvPr>
        </p:nvSpPr>
        <p:spPr>
          <a:xfrm>
            <a:off x="395288" y="836613"/>
            <a:ext cx="8229600" cy="4670425"/>
          </a:xfrm>
        </p:spPr>
        <p:txBody>
          <a:bodyPr/>
          <a:lstStyle/>
          <a:p>
            <a:pPr marL="0" eaLnBrk="1" hangingPunct="1">
              <a:lnSpc>
                <a:spcPct val="150000"/>
              </a:lnSpc>
              <a:spcBef>
                <a:spcPts val="0"/>
              </a:spcBef>
              <a:spcAft>
                <a:spcPts val="0"/>
              </a:spcAft>
              <a:buFontTx/>
              <a:buNone/>
              <a:defRPr/>
            </a:pPr>
            <a:r>
              <a:rPr lang="fr-FR" altLang="fr-FR" sz="1400" b="1" dirty="0" smtClean="0">
                <a:latin typeface="Verdana" panose="020B0604030504040204" pitchFamily="34" charset="0"/>
                <a:ea typeface="Verdana" panose="020B0604030504040204" pitchFamily="34" charset="0"/>
                <a:cs typeface="Verdana" panose="020B0604030504040204" pitchFamily="34" charset="0"/>
              </a:rPr>
              <a:t/>
            </a:r>
            <a:br>
              <a:rPr lang="fr-FR" altLang="fr-FR" sz="1400" b="1" dirty="0" smtClean="0">
                <a:latin typeface="Verdana" panose="020B0604030504040204" pitchFamily="34" charset="0"/>
                <a:ea typeface="Verdana" panose="020B0604030504040204" pitchFamily="34" charset="0"/>
                <a:cs typeface="Verdana" panose="020B0604030504040204" pitchFamily="34" charset="0"/>
              </a:rPr>
            </a:br>
            <a:r>
              <a:rPr lang="fr-FR" altLang="fr-FR" sz="1400" dirty="0" smtClean="0">
                <a:latin typeface="Verdana" panose="020B0604030504040204" pitchFamily="34" charset="0"/>
                <a:ea typeface="Verdana" panose="020B0604030504040204" pitchFamily="34" charset="0"/>
                <a:cs typeface="Verdana" panose="020B0604030504040204" pitchFamily="34" charset="0"/>
              </a:rPr>
              <a:t/>
            </a:r>
            <a:br>
              <a:rPr lang="fr-FR" altLang="fr-FR" sz="1400" dirty="0" smtClean="0">
                <a:latin typeface="Verdana" panose="020B0604030504040204" pitchFamily="34" charset="0"/>
                <a:ea typeface="Verdana" panose="020B0604030504040204" pitchFamily="34" charset="0"/>
                <a:cs typeface="Verdana" panose="020B0604030504040204" pitchFamily="34" charset="0"/>
              </a:rPr>
            </a:br>
            <a:r>
              <a:rPr lang="fr-FR" altLang="fr-FR" sz="1400" dirty="0" smtClean="0">
                <a:latin typeface="Verdana" panose="020B0604030504040204" pitchFamily="34" charset="0"/>
                <a:ea typeface="Verdana" panose="020B0604030504040204" pitchFamily="34" charset="0"/>
                <a:cs typeface="Verdana" panose="020B0604030504040204" pitchFamily="34" charset="0"/>
              </a:rPr>
              <a:t/>
            </a:r>
            <a:br>
              <a:rPr lang="fr-FR" altLang="fr-FR" sz="1400" dirty="0" smtClean="0">
                <a:latin typeface="Verdana" panose="020B0604030504040204" pitchFamily="34" charset="0"/>
                <a:ea typeface="Verdana" panose="020B0604030504040204" pitchFamily="34" charset="0"/>
                <a:cs typeface="Verdana" panose="020B0604030504040204" pitchFamily="34" charset="0"/>
              </a:rPr>
            </a:br>
            <a:endParaRPr lang="fr-FR" altLang="fr-FR" sz="1400" dirty="0" smtClean="0">
              <a:latin typeface="Verdana" panose="020B0604030504040204" pitchFamily="34" charset="0"/>
              <a:ea typeface="Verdana" panose="020B0604030504040204" pitchFamily="34" charset="0"/>
              <a:cs typeface="Verdana" panose="020B0604030504040204" pitchFamily="34" charset="0"/>
            </a:endParaRPr>
          </a:p>
          <a:p>
            <a:pPr marL="0" eaLnBrk="1" hangingPunct="1">
              <a:lnSpc>
                <a:spcPct val="150000"/>
              </a:lnSpc>
              <a:spcBef>
                <a:spcPts val="500"/>
              </a:spcBef>
              <a:spcAft>
                <a:spcPts val="0"/>
              </a:spcAft>
              <a:buFontTx/>
              <a:buNone/>
              <a:defRPr/>
            </a:pPr>
            <a:endParaRPr lang="fr-FR" altLang="fr-FR" sz="140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6147" name="Text Box 5"/>
          <p:cNvSpPr txBox="1">
            <a:spLocks noChangeArrowheads="1"/>
          </p:cNvSpPr>
          <p:nvPr/>
        </p:nvSpPr>
        <p:spPr bwMode="auto">
          <a:xfrm>
            <a:off x="395288" y="141288"/>
            <a:ext cx="8280400" cy="396875"/>
          </a:xfrm>
          <a:prstGeom prst="rect">
            <a:avLst/>
          </a:prstGeom>
          <a:solidFill>
            <a:srgbClr val="DD402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FR" altLang="fr-FR"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MARCHES PUBLICS</a:t>
            </a:r>
            <a:endParaRPr lang="fr-FR" altLang="fr-FR"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3" name="Rectangle 2"/>
          <p:cNvSpPr/>
          <p:nvPr/>
        </p:nvSpPr>
        <p:spPr>
          <a:xfrm>
            <a:off x="539552" y="1268760"/>
            <a:ext cx="8496944" cy="3539430"/>
          </a:xfrm>
          <a:prstGeom prst="rect">
            <a:avLst/>
          </a:prstGeom>
        </p:spPr>
        <p:txBody>
          <a:bodyPr wrap="square">
            <a:spAutoFit/>
          </a:bodyPr>
          <a:lstStyle/>
          <a:p>
            <a:r>
              <a:rPr lang="fr-FR" sz="1400" b="1" dirty="0" smtClean="0">
                <a:solidFill>
                  <a:srgbClr val="DD4026"/>
                </a:solidFill>
                <a:latin typeface="Verdana" panose="020B0604030504040204" pitchFamily="34" charset="0"/>
                <a:ea typeface="Verdana" panose="020B0604030504040204" pitchFamily="34" charset="0"/>
                <a:cs typeface="Verdana" panose="020B0604030504040204" pitchFamily="34" charset="0"/>
              </a:rPr>
              <a:t>Données 2021 :</a:t>
            </a:r>
          </a:p>
          <a:p>
            <a:endParaRPr lang="fr-FR" sz="1400" b="1" dirty="0">
              <a:solidFill>
                <a:srgbClr val="DD4026"/>
              </a:solidFill>
              <a:latin typeface="Verdana" panose="020B0604030504040204" pitchFamily="34" charset="0"/>
              <a:ea typeface="Verdana" panose="020B0604030504040204" pitchFamily="34" charset="0"/>
              <a:cs typeface="Verdana" panose="020B0604030504040204" pitchFamily="34" charset="0"/>
            </a:endParaRPr>
          </a:p>
          <a:p>
            <a:pPr algn="just"/>
            <a:r>
              <a:rPr lang="fr-FR" sz="1400" dirty="0" smtClean="0">
                <a:latin typeface="Verdana" panose="020B0604030504040204" pitchFamily="34" charset="0"/>
                <a:ea typeface="Verdana" panose="020B0604030504040204" pitchFamily="34" charset="0"/>
                <a:cs typeface="Verdana" panose="020B0604030504040204" pitchFamily="34" charset="0"/>
              </a:rPr>
              <a:t> 68 marchés passés dont :</a:t>
            </a:r>
          </a:p>
          <a:p>
            <a:pPr algn="just"/>
            <a:endParaRPr lang="fr-FR" sz="1400" dirty="0" smtClean="0">
              <a:latin typeface="Verdana" panose="020B0604030504040204" pitchFamily="34" charset="0"/>
              <a:ea typeface="Verdana" panose="020B0604030504040204" pitchFamily="34" charset="0"/>
              <a:cs typeface="Verdana" panose="020B0604030504040204" pitchFamily="34" charset="0"/>
            </a:endParaRPr>
          </a:p>
          <a:p>
            <a:pPr marL="285750" indent="-285750" algn="just">
              <a:buFont typeface="Wingdings" panose="05000000000000000000" pitchFamily="2" charset="2"/>
              <a:buChar char="ü"/>
            </a:pPr>
            <a:r>
              <a:rPr lang="fr-FR" sz="1400" dirty="0" smtClean="0">
                <a:latin typeface="Verdana" panose="020B0604030504040204" pitchFamily="34" charset="0"/>
                <a:ea typeface="Verdana" panose="020B0604030504040204" pitchFamily="34" charset="0"/>
                <a:cs typeface="Verdana" panose="020B0604030504040204" pitchFamily="34" charset="0"/>
              </a:rPr>
              <a:t>36 procédures formalisées (d’un montant supérieur à 139 000€ HT pour les marchés de fournitures et services et 5 350 000€ HT pour les marchés de travaux)</a:t>
            </a:r>
          </a:p>
          <a:p>
            <a:pPr marL="285750" indent="-285750" algn="just">
              <a:buFont typeface="Wingdings" panose="05000000000000000000" pitchFamily="2" charset="2"/>
              <a:buChar char="ü"/>
            </a:pPr>
            <a:r>
              <a:rPr lang="fr-FR" sz="1400" dirty="0" smtClean="0">
                <a:latin typeface="Verdana" panose="020B0604030504040204" pitchFamily="34" charset="0"/>
                <a:ea typeface="Verdana" panose="020B0604030504040204" pitchFamily="34" charset="0"/>
                <a:cs typeface="Verdana" panose="020B0604030504040204" pitchFamily="34" charset="0"/>
              </a:rPr>
              <a:t>12 procédures adaptées</a:t>
            </a:r>
          </a:p>
          <a:p>
            <a:pPr marL="285750" indent="-285750" algn="just">
              <a:buFont typeface="Wingdings" panose="05000000000000000000" pitchFamily="2" charset="2"/>
              <a:buChar char="ü"/>
            </a:pPr>
            <a:r>
              <a:rPr lang="fr-FR" sz="1400" dirty="0" smtClean="0">
                <a:latin typeface="Verdana" panose="020B0604030504040204" pitchFamily="34" charset="0"/>
                <a:ea typeface="Verdana" panose="020B0604030504040204" pitchFamily="34" charset="0"/>
                <a:cs typeface="Verdana" panose="020B0604030504040204" pitchFamily="34" charset="0"/>
              </a:rPr>
              <a:t>13 marchés négocié sans publicité ni mise en concurrence préalable </a:t>
            </a:r>
          </a:p>
          <a:p>
            <a:pPr marL="285750" indent="-285750" algn="just">
              <a:buFont typeface="Wingdings" panose="05000000000000000000" pitchFamily="2" charset="2"/>
              <a:buChar char="ü"/>
            </a:pPr>
            <a:r>
              <a:rPr lang="fr-FR" sz="1400" dirty="0">
                <a:latin typeface="Verdana" panose="020B0604030504040204" pitchFamily="34" charset="0"/>
                <a:ea typeface="Verdana" panose="020B0604030504040204" pitchFamily="34" charset="0"/>
                <a:cs typeface="Verdana" panose="020B0604030504040204" pitchFamily="34" charset="0"/>
              </a:rPr>
              <a:t>3</a:t>
            </a:r>
            <a:r>
              <a:rPr lang="fr-FR" sz="1400" dirty="0" smtClean="0">
                <a:latin typeface="Verdana" panose="020B0604030504040204" pitchFamily="34" charset="0"/>
                <a:ea typeface="Verdana" panose="020B0604030504040204" pitchFamily="34" charset="0"/>
                <a:cs typeface="Verdana" panose="020B0604030504040204" pitchFamily="34" charset="0"/>
              </a:rPr>
              <a:t> conventions UGAP</a:t>
            </a:r>
          </a:p>
          <a:p>
            <a:pPr marL="285750" indent="-285750" algn="just">
              <a:buFont typeface="Wingdings" panose="05000000000000000000" pitchFamily="2" charset="2"/>
              <a:buChar char="ü"/>
            </a:pPr>
            <a:r>
              <a:rPr lang="fr-FR" sz="1400" dirty="0" smtClean="0">
                <a:latin typeface="Verdana" panose="020B0604030504040204" pitchFamily="34" charset="0"/>
                <a:ea typeface="Verdana" panose="020B0604030504040204" pitchFamily="34" charset="0"/>
                <a:cs typeface="Verdana" panose="020B0604030504040204" pitchFamily="34" charset="0"/>
              </a:rPr>
              <a:t>25 marchés passés via centrales d’achat</a:t>
            </a:r>
          </a:p>
          <a:p>
            <a:pPr algn="just"/>
            <a:endParaRPr lang="fr-FR" sz="1400" dirty="0" smtClean="0">
              <a:latin typeface="Verdana" panose="020B0604030504040204" pitchFamily="34" charset="0"/>
              <a:ea typeface="Verdana" panose="020B0604030504040204" pitchFamily="34" charset="0"/>
              <a:cs typeface="Verdana" panose="020B0604030504040204" pitchFamily="34" charset="0"/>
            </a:endParaRPr>
          </a:p>
          <a:p>
            <a:pPr algn="just"/>
            <a:endParaRPr lang="fr-FR" sz="1400" dirty="0" smtClean="0">
              <a:latin typeface="Verdana" panose="020B0604030504040204" pitchFamily="34" charset="0"/>
              <a:ea typeface="Verdana" panose="020B0604030504040204" pitchFamily="34" charset="0"/>
              <a:cs typeface="Verdana" panose="020B0604030504040204" pitchFamily="34" charset="0"/>
            </a:endParaRPr>
          </a:p>
          <a:p>
            <a:r>
              <a:rPr lang="fr-FR" sz="1400" dirty="0" smtClean="0">
                <a:latin typeface="Verdana" panose="020B0604030504040204" pitchFamily="34" charset="0"/>
                <a:ea typeface="Verdana" panose="020B0604030504040204" pitchFamily="34" charset="0"/>
                <a:cs typeface="Verdana" panose="020B0604030504040204" pitchFamily="34" charset="0"/>
              </a:rPr>
              <a:t>Des achats ont été réalisés dans le cadre de</a:t>
            </a:r>
            <a:r>
              <a:rPr lang="fr-FR" sz="1400" b="1" dirty="0" smtClean="0">
                <a:latin typeface="Verdana" panose="020B0604030504040204" pitchFamily="34" charset="0"/>
                <a:ea typeface="Verdana" panose="020B0604030504040204" pitchFamily="34" charset="0"/>
                <a:cs typeface="Verdana" panose="020B0604030504040204" pitchFamily="34" charset="0"/>
              </a:rPr>
              <a:t> 260 marchés auprès de 168 fournisseurs</a:t>
            </a:r>
            <a:r>
              <a:rPr lang="fr-FR" sz="1400" dirty="0" smtClean="0">
                <a:latin typeface="Verdana" panose="020B0604030504040204" pitchFamily="34" charset="0"/>
                <a:ea typeface="Verdana" panose="020B0604030504040204" pitchFamily="34" charset="0"/>
                <a:cs typeface="Verdana" panose="020B0604030504040204" pitchFamily="34" charset="0"/>
              </a:rPr>
              <a:t>.</a:t>
            </a:r>
          </a:p>
          <a:p>
            <a:endParaRPr lang="fr-FR" sz="1400" dirty="0">
              <a:latin typeface="Verdana" panose="020B0604030504040204" pitchFamily="34" charset="0"/>
              <a:ea typeface="Verdana" panose="020B0604030504040204" pitchFamily="34" charset="0"/>
              <a:cs typeface="Verdana" panose="020B0604030504040204" pitchFamily="34" charset="0"/>
            </a:endParaRPr>
          </a:p>
          <a:p>
            <a:endParaRPr lang="fr-FR" sz="1400" b="1" dirty="0" smtClean="0">
              <a:solidFill>
                <a:srgbClr val="DD4026"/>
              </a:solidFill>
              <a:latin typeface="Verdana" panose="020B0604030504040204" pitchFamily="34" charset="0"/>
              <a:ea typeface="Verdana" panose="020B0604030504040204" pitchFamily="34" charset="0"/>
              <a:cs typeface="Verdana" panose="020B0604030504040204" pitchFamily="34" charset="0"/>
            </a:endParaRPr>
          </a:p>
          <a:p>
            <a:endParaRPr lang="fr-FR" sz="1400" dirty="0">
              <a:latin typeface="Verdana" panose="020B0604030504040204" pitchFamily="34" charset="0"/>
              <a:ea typeface="Verdana" panose="020B0604030504040204" pitchFamily="34" charset="0"/>
              <a:cs typeface="Verdana" panose="020B0604030504040204" pitchFamily="34" charset="0"/>
            </a:endParaRPr>
          </a:p>
        </p:txBody>
      </p:sp>
      <p:pic>
        <p:nvPicPr>
          <p:cNvPr id="6" name="Image 5" descr="C:\Users\pgouyer\Desktop\univlyon2-logo-officiel201806.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8304" y="5939989"/>
            <a:ext cx="1576070" cy="885825"/>
          </a:xfrm>
          <a:prstGeom prst="rect">
            <a:avLst/>
          </a:prstGeom>
          <a:noFill/>
          <a:ln>
            <a:noFill/>
          </a:ln>
        </p:spPr>
      </p:pic>
    </p:spTree>
    <p:extLst>
      <p:ext uri="{BB962C8B-B14F-4D97-AF65-F5344CB8AC3E}">
        <p14:creationId xmlns:p14="http://schemas.microsoft.com/office/powerpoint/2010/main" val="350518955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body" idx="1"/>
          </p:nvPr>
        </p:nvSpPr>
        <p:spPr>
          <a:xfrm>
            <a:off x="395288" y="836613"/>
            <a:ext cx="8229600" cy="4670425"/>
          </a:xfrm>
        </p:spPr>
        <p:txBody>
          <a:bodyPr/>
          <a:lstStyle/>
          <a:p>
            <a:pPr marL="0" eaLnBrk="1" hangingPunct="1">
              <a:lnSpc>
                <a:spcPct val="150000"/>
              </a:lnSpc>
              <a:spcBef>
                <a:spcPts val="0"/>
              </a:spcBef>
              <a:spcAft>
                <a:spcPts val="0"/>
              </a:spcAft>
              <a:buFontTx/>
              <a:buNone/>
              <a:defRPr/>
            </a:pPr>
            <a:r>
              <a:rPr lang="fr-FR" altLang="fr-FR" sz="1400" b="1" dirty="0" smtClean="0">
                <a:latin typeface="Verdana" panose="020B0604030504040204" pitchFamily="34" charset="0"/>
                <a:ea typeface="Verdana" panose="020B0604030504040204" pitchFamily="34" charset="0"/>
                <a:cs typeface="Verdana" panose="020B0604030504040204" pitchFamily="34" charset="0"/>
              </a:rPr>
              <a:t/>
            </a:r>
            <a:br>
              <a:rPr lang="fr-FR" altLang="fr-FR" sz="1400" b="1" dirty="0" smtClean="0">
                <a:latin typeface="Verdana" panose="020B0604030504040204" pitchFamily="34" charset="0"/>
                <a:ea typeface="Verdana" panose="020B0604030504040204" pitchFamily="34" charset="0"/>
                <a:cs typeface="Verdana" panose="020B0604030504040204" pitchFamily="34" charset="0"/>
              </a:rPr>
            </a:br>
            <a:r>
              <a:rPr lang="fr-FR" altLang="fr-FR" sz="1400" dirty="0" smtClean="0">
                <a:latin typeface="Verdana" panose="020B0604030504040204" pitchFamily="34" charset="0"/>
                <a:ea typeface="Verdana" panose="020B0604030504040204" pitchFamily="34" charset="0"/>
                <a:cs typeface="Verdana" panose="020B0604030504040204" pitchFamily="34" charset="0"/>
              </a:rPr>
              <a:t/>
            </a:r>
            <a:br>
              <a:rPr lang="fr-FR" altLang="fr-FR" sz="1400" dirty="0" smtClean="0">
                <a:latin typeface="Verdana" panose="020B0604030504040204" pitchFamily="34" charset="0"/>
                <a:ea typeface="Verdana" panose="020B0604030504040204" pitchFamily="34" charset="0"/>
                <a:cs typeface="Verdana" panose="020B0604030504040204" pitchFamily="34" charset="0"/>
              </a:rPr>
            </a:br>
            <a:r>
              <a:rPr lang="fr-FR" altLang="fr-FR" sz="1400" dirty="0" smtClean="0">
                <a:latin typeface="Verdana" panose="020B0604030504040204" pitchFamily="34" charset="0"/>
                <a:ea typeface="Verdana" panose="020B0604030504040204" pitchFamily="34" charset="0"/>
                <a:cs typeface="Verdana" panose="020B0604030504040204" pitchFamily="34" charset="0"/>
              </a:rPr>
              <a:t/>
            </a:r>
            <a:br>
              <a:rPr lang="fr-FR" altLang="fr-FR" sz="1400" dirty="0" smtClean="0">
                <a:latin typeface="Verdana" panose="020B0604030504040204" pitchFamily="34" charset="0"/>
                <a:ea typeface="Verdana" panose="020B0604030504040204" pitchFamily="34" charset="0"/>
                <a:cs typeface="Verdana" panose="020B0604030504040204" pitchFamily="34" charset="0"/>
              </a:rPr>
            </a:br>
            <a:endParaRPr lang="fr-FR" altLang="fr-FR" sz="1400" dirty="0" smtClean="0">
              <a:latin typeface="Verdana" panose="020B0604030504040204" pitchFamily="34" charset="0"/>
              <a:ea typeface="Verdana" panose="020B0604030504040204" pitchFamily="34" charset="0"/>
              <a:cs typeface="Verdana" panose="020B0604030504040204" pitchFamily="34" charset="0"/>
            </a:endParaRPr>
          </a:p>
          <a:p>
            <a:pPr marL="0" eaLnBrk="1" hangingPunct="1">
              <a:lnSpc>
                <a:spcPct val="150000"/>
              </a:lnSpc>
              <a:spcBef>
                <a:spcPts val="500"/>
              </a:spcBef>
              <a:spcAft>
                <a:spcPts val="0"/>
              </a:spcAft>
              <a:buFontTx/>
              <a:buNone/>
              <a:defRPr/>
            </a:pPr>
            <a:endParaRPr lang="fr-FR" altLang="fr-FR" sz="140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6147" name="Text Box 5"/>
          <p:cNvSpPr txBox="1">
            <a:spLocks noChangeArrowheads="1"/>
          </p:cNvSpPr>
          <p:nvPr/>
        </p:nvSpPr>
        <p:spPr bwMode="auto">
          <a:xfrm>
            <a:off x="395288" y="141288"/>
            <a:ext cx="8280400" cy="396875"/>
          </a:xfrm>
          <a:prstGeom prst="rect">
            <a:avLst/>
          </a:prstGeom>
          <a:solidFill>
            <a:srgbClr val="DD402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altLang="fr-FR" sz="2000" b="1" i="0" u="none" strike="noStrike" kern="1200" cap="none" spc="0" normalizeH="0" baseline="0" noProof="0" dirty="0" smtClean="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MARCHES PUBLICS</a:t>
            </a:r>
            <a:endParaRPr kumimoji="0" lang="fr-FR" altLang="fr-FR" sz="20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3" name="Rectangle 2"/>
          <p:cNvSpPr/>
          <p:nvPr/>
        </p:nvSpPr>
        <p:spPr>
          <a:xfrm>
            <a:off x="251520" y="657225"/>
            <a:ext cx="8496944" cy="954107"/>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400" b="1" i="0" u="none" strike="noStrike" kern="1200" cap="none" spc="0" normalizeH="0" baseline="0" noProof="0" dirty="0" smtClean="0">
                <a:ln>
                  <a:noFill/>
                </a:ln>
                <a:solidFill>
                  <a:srgbClr val="DD4026"/>
                </a:solidFill>
                <a:effectLst/>
                <a:uLnTx/>
                <a:uFillTx/>
                <a:latin typeface="Verdana" panose="020B0604030504040204" pitchFamily="34" charset="0"/>
                <a:ea typeface="Verdana" panose="020B0604030504040204" pitchFamily="34" charset="0"/>
                <a:cs typeface="Verdana" panose="020B0604030504040204" pitchFamily="34" charset="0"/>
              </a:rPr>
              <a:t>Taux de couverture des achats par les marchés 2021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400" b="1" i="0" u="none" strike="noStrike" kern="1200" cap="none" spc="0" normalizeH="0" baseline="0" noProof="0" dirty="0">
              <a:ln>
                <a:noFill/>
              </a:ln>
              <a:solidFill>
                <a:srgbClr val="DD4026"/>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fr-FR" sz="14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6" name="Image 5" descr="C:\Users\pgouyer\Desktop\univlyon2-logo-officiel201806.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8304" y="5939989"/>
            <a:ext cx="1576070" cy="885825"/>
          </a:xfrm>
          <a:prstGeom prst="rect">
            <a:avLst/>
          </a:prstGeom>
          <a:noFill/>
          <a:ln>
            <a:noFill/>
          </a:ln>
        </p:spPr>
      </p:pic>
      <p:sp>
        <p:nvSpPr>
          <p:cNvPr id="7" name="ZoneTexte 6"/>
          <p:cNvSpPr txBox="1"/>
          <p:nvPr/>
        </p:nvSpPr>
        <p:spPr>
          <a:xfrm>
            <a:off x="5427788" y="1862699"/>
            <a:ext cx="3197100" cy="3108543"/>
          </a:xfrm>
          <a:prstGeom prst="rect">
            <a:avLst/>
          </a:prstGeom>
          <a:noFill/>
        </p:spPr>
        <p:txBody>
          <a:bodyPr wrap="square" rtlCol="0">
            <a:spAutoFit/>
          </a:bodyPr>
          <a:lstStyle/>
          <a:p>
            <a:pPr marL="171450" marR="0" lvl="0" indent="-171450" algn="just"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0" lang="fr-FR" sz="14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Le taux de couverture des achats par les marchés en 2021 est de </a:t>
            </a:r>
            <a:r>
              <a:rPr lang="fr-FR" sz="1400" dirty="0" smtClean="0">
                <a:solidFill>
                  <a:srgbClr val="000000"/>
                </a:solidFill>
              </a:rPr>
              <a:t>80%.</a:t>
            </a:r>
            <a:endParaRPr kumimoji="0" lang="fr-FR" sz="1400" b="0" i="0" u="none" strike="noStrike" kern="1200" cap="none" spc="0" normalizeH="0" noProof="0" dirty="0" smtClean="0">
              <a:ln>
                <a:noFill/>
              </a:ln>
              <a:solidFill>
                <a:srgbClr val="000000"/>
              </a:solidFill>
              <a:effectLst/>
              <a:uLnTx/>
              <a:uFillTx/>
              <a:latin typeface="Arial" panose="020B0604020202020204" pitchFamily="34" charset="0"/>
              <a:ea typeface="+mn-ea"/>
              <a:cs typeface="+mn-cs"/>
            </a:endParaRPr>
          </a:p>
          <a:p>
            <a:pPr marL="171450" marR="0" lvl="0" indent="-171450" algn="just"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endParaRPr kumimoji="0" lang="fr-FR" sz="14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endParaRPr>
          </a:p>
          <a:p>
            <a:pPr marL="171450" indent="-171450" algn="just">
              <a:buFont typeface="Wingdings" panose="05000000000000000000" pitchFamily="2" charset="2"/>
              <a:buChar char="ü"/>
            </a:pPr>
            <a:r>
              <a:rPr kumimoji="0" lang="fr-FR" sz="14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Les annexes, étant des marchés à part entière (mise en concurrence de fournisseurs), elles peuvent être considérés comme des achats sur marchés. </a:t>
            </a:r>
          </a:p>
          <a:p>
            <a:pPr marL="171450" indent="-171450" algn="just">
              <a:buFont typeface="Wingdings" panose="05000000000000000000" pitchFamily="2" charset="2"/>
              <a:buChar char="ü"/>
            </a:pPr>
            <a:endParaRPr kumimoji="0" lang="fr-FR" sz="14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endParaRPr>
          </a:p>
          <a:p>
            <a:pPr marL="171450" indent="-171450" algn="just">
              <a:buFont typeface="Wingdings" panose="05000000000000000000" pitchFamily="2" charset="2"/>
              <a:buChar char="ü"/>
            </a:pPr>
            <a:r>
              <a:rPr lang="fr-FR" sz="1400" b="1" dirty="0" smtClean="0">
                <a:solidFill>
                  <a:srgbClr val="000000"/>
                </a:solidFill>
              </a:rPr>
              <a:t>Le taux de couverture réel est donc de 86%.</a:t>
            </a:r>
            <a:endParaRPr kumimoji="0" lang="fr-FR" sz="1400" b="1" i="0" u="none" strike="noStrike" kern="1200" cap="none" spc="0" normalizeH="0" baseline="0" noProof="0" dirty="0" smtClean="0">
              <a:ln>
                <a:noFill/>
              </a:ln>
              <a:solidFill>
                <a:srgbClr val="000000"/>
              </a:solidFill>
              <a:effectLst/>
              <a:uLnTx/>
              <a:uFillTx/>
            </a:endParaRPr>
          </a:p>
          <a:p>
            <a:pPr algn="just"/>
            <a:endParaRPr lang="fr-FR" sz="1400" dirty="0">
              <a:solidFill>
                <a:srgbClr val="000000"/>
              </a:solidFill>
            </a:endParaRPr>
          </a:p>
          <a:p>
            <a:pPr marL="171450" marR="0" lvl="0" indent="-171450" algn="just"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endParaRPr kumimoji="0" lang="fr-FR"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2" name="Image 1"/>
          <p:cNvPicPr>
            <a:picLocks noChangeAspect="1"/>
          </p:cNvPicPr>
          <p:nvPr/>
        </p:nvPicPr>
        <p:blipFill>
          <a:blip r:embed="rId4"/>
          <a:stretch>
            <a:fillRect/>
          </a:stretch>
        </p:blipFill>
        <p:spPr>
          <a:xfrm>
            <a:off x="1619672" y="1367399"/>
            <a:ext cx="2743200" cy="990600"/>
          </a:xfrm>
          <a:prstGeom prst="rect">
            <a:avLst/>
          </a:prstGeom>
        </p:spPr>
      </p:pic>
      <p:pic>
        <p:nvPicPr>
          <p:cNvPr id="5" name="Image 4"/>
          <p:cNvPicPr>
            <a:picLocks noChangeAspect="1"/>
          </p:cNvPicPr>
          <p:nvPr/>
        </p:nvPicPr>
        <p:blipFill>
          <a:blip r:embed="rId5"/>
          <a:stretch>
            <a:fillRect/>
          </a:stretch>
        </p:blipFill>
        <p:spPr>
          <a:xfrm>
            <a:off x="234926" y="2967882"/>
            <a:ext cx="4986960" cy="2755631"/>
          </a:xfrm>
          <a:prstGeom prst="rect">
            <a:avLst/>
          </a:prstGeom>
        </p:spPr>
      </p:pic>
    </p:spTree>
    <p:extLst>
      <p:ext uri="{BB962C8B-B14F-4D97-AF65-F5344CB8AC3E}">
        <p14:creationId xmlns:p14="http://schemas.microsoft.com/office/powerpoint/2010/main" val="218138344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body" idx="1"/>
          </p:nvPr>
        </p:nvSpPr>
        <p:spPr>
          <a:xfrm>
            <a:off x="395288" y="657225"/>
            <a:ext cx="8229600" cy="4849813"/>
          </a:xfrm>
        </p:spPr>
        <p:txBody>
          <a:bodyPr/>
          <a:lstStyle/>
          <a:p>
            <a:pPr marL="0" indent="0">
              <a:buNone/>
            </a:pPr>
            <a:r>
              <a:rPr lang="fr-FR" sz="1600" b="1" dirty="0" smtClean="0">
                <a:solidFill>
                  <a:srgbClr val="DD4026"/>
                </a:solidFill>
                <a:latin typeface="Verdana" panose="020B0604030504040204" pitchFamily="34" charset="0"/>
                <a:ea typeface="Verdana" panose="020B0604030504040204" pitchFamily="34" charset="0"/>
                <a:cs typeface="Verdana" panose="020B0604030504040204" pitchFamily="34" charset="0"/>
              </a:rPr>
              <a:t>Achats</a:t>
            </a:r>
          </a:p>
          <a:p>
            <a:pPr marL="0" indent="0">
              <a:buNone/>
            </a:pPr>
            <a:endParaRPr lang="fr-FR" sz="1600" b="1" dirty="0" smtClean="0">
              <a:solidFill>
                <a:srgbClr val="DD4026"/>
              </a:solidFill>
              <a:latin typeface="Verdana" panose="020B0604030504040204" pitchFamily="34" charset="0"/>
              <a:ea typeface="Verdana" panose="020B0604030504040204" pitchFamily="34" charset="0"/>
              <a:cs typeface="Verdana" panose="020B0604030504040204" pitchFamily="34" charset="0"/>
            </a:endParaRPr>
          </a:p>
          <a:p>
            <a:pPr algn="just"/>
            <a:r>
              <a:rPr lang="fr-FR" sz="1400" dirty="0" smtClean="0">
                <a:latin typeface="Verdana" panose="020B0604030504040204" pitchFamily="34" charset="0"/>
                <a:ea typeface="Verdana" panose="020B0604030504040204" pitchFamily="34" charset="0"/>
                <a:cs typeface="Verdana" panose="020B0604030504040204" pitchFamily="34" charset="0"/>
              </a:rPr>
              <a:t>Part achat dans le budget : Après une</a:t>
            </a:r>
            <a:r>
              <a:rPr lang="fr-FR" altLang="fr-FR" sz="1400" dirty="0" smtClean="0">
                <a:latin typeface="Verdana" panose="020B0604030504040204" pitchFamily="34" charset="0"/>
                <a:ea typeface="Verdana" panose="020B0604030504040204" pitchFamily="34" charset="0"/>
                <a:cs typeface="Verdana" panose="020B0604030504040204" pitchFamily="34" charset="0"/>
              </a:rPr>
              <a:t> </a:t>
            </a:r>
            <a:r>
              <a:rPr lang="fr-FR" altLang="fr-FR" sz="1400" dirty="0">
                <a:latin typeface="Verdana" panose="020B0604030504040204" pitchFamily="34" charset="0"/>
                <a:ea typeface="Verdana" panose="020B0604030504040204" pitchFamily="34" charset="0"/>
                <a:cs typeface="Verdana" panose="020B0604030504040204" pitchFamily="34" charset="0"/>
              </a:rPr>
              <a:t>baisse continue depuis </a:t>
            </a:r>
            <a:r>
              <a:rPr lang="fr-FR" altLang="fr-FR" sz="1400" dirty="0" smtClean="0">
                <a:latin typeface="Verdana" panose="020B0604030504040204" pitchFamily="34" charset="0"/>
                <a:ea typeface="Verdana" panose="020B0604030504040204" pitchFamily="34" charset="0"/>
                <a:cs typeface="Verdana" panose="020B0604030504040204" pitchFamily="34" charset="0"/>
              </a:rPr>
              <a:t>2016, augmentation significative de la part achat dans le budget en raison de la reprise des investissements patrimoniaux en 2019, puis baisse de 3 points en 2020 en raison de la crise sanitaire et des reports d’opérations immobilières et reprise de 2 points en 2021, soit une part achat qui représente 14% du budget de l’établissement ;</a:t>
            </a:r>
          </a:p>
          <a:p>
            <a:pPr marL="0" indent="0" algn="just">
              <a:buNone/>
            </a:pPr>
            <a:endParaRPr lang="fr-FR" sz="1400" dirty="0" smtClean="0">
              <a:latin typeface="Verdana" panose="020B0604030504040204" pitchFamily="34" charset="0"/>
              <a:ea typeface="Verdana" panose="020B0604030504040204" pitchFamily="34" charset="0"/>
              <a:cs typeface="Verdana" panose="020B0604030504040204" pitchFamily="34" charset="0"/>
            </a:endParaRPr>
          </a:p>
          <a:p>
            <a:pPr algn="just"/>
            <a:r>
              <a:rPr lang="fr-FR" sz="1400" dirty="0" smtClean="0">
                <a:latin typeface="Verdana" panose="020B0604030504040204" pitchFamily="34" charset="0"/>
                <a:ea typeface="Verdana" panose="020B0604030504040204" pitchFamily="34" charset="0"/>
                <a:cs typeface="Verdana" panose="020B0604030504040204" pitchFamily="34" charset="0"/>
              </a:rPr>
              <a:t>Nombre de bons de commande inférieurs à 80 euros : 14% des BC (contre 17% en 2020), ce qui représente une baisse significative;</a:t>
            </a:r>
          </a:p>
          <a:p>
            <a:pPr algn="just"/>
            <a:endParaRPr lang="fr-FR" sz="1400" dirty="0" smtClean="0">
              <a:latin typeface="Verdana" panose="020B0604030504040204" pitchFamily="34" charset="0"/>
              <a:ea typeface="Verdana" panose="020B0604030504040204" pitchFamily="34" charset="0"/>
              <a:cs typeface="Verdana" panose="020B0604030504040204" pitchFamily="34" charset="0"/>
            </a:endParaRPr>
          </a:p>
          <a:p>
            <a:pPr algn="just"/>
            <a:r>
              <a:rPr lang="fr-FR" sz="1400" dirty="0" smtClean="0">
                <a:latin typeface="Verdana" panose="020B0604030504040204" pitchFamily="34" charset="0"/>
                <a:ea typeface="Verdana" panose="020B0604030504040204" pitchFamily="34" charset="0"/>
                <a:cs typeface="Verdana" panose="020B0604030504040204" pitchFamily="34" charset="0"/>
              </a:rPr>
              <a:t>Segments d’achat : la répartition reste identique;</a:t>
            </a:r>
          </a:p>
          <a:p>
            <a:pPr marL="0" indent="0" algn="just">
              <a:buNone/>
            </a:pPr>
            <a:endParaRPr lang="fr-FR" sz="1400" dirty="0" smtClean="0">
              <a:latin typeface="Verdana" panose="020B0604030504040204" pitchFamily="34" charset="0"/>
              <a:ea typeface="Verdana" panose="020B0604030504040204" pitchFamily="34" charset="0"/>
              <a:cs typeface="Verdana" panose="020B0604030504040204" pitchFamily="34" charset="0"/>
            </a:endParaRPr>
          </a:p>
          <a:p>
            <a:pPr algn="just"/>
            <a:r>
              <a:rPr lang="fr-FR" sz="1400" dirty="0" smtClean="0">
                <a:latin typeface="Verdana" panose="020B0604030504040204" pitchFamily="34" charset="0"/>
                <a:ea typeface="Verdana" panose="020B0604030504040204" pitchFamily="34" charset="0"/>
                <a:cs typeface="Verdana" panose="020B0604030504040204" pitchFamily="34" charset="0"/>
              </a:rPr>
              <a:t>Périodicité des achats : concentration des dépenses sur les mois d’octobre et de novembre ;</a:t>
            </a:r>
          </a:p>
          <a:p>
            <a:pPr algn="just"/>
            <a:endParaRPr lang="fr-FR" sz="1400" dirty="0" smtClean="0">
              <a:latin typeface="Verdana" panose="020B0604030504040204" pitchFamily="34" charset="0"/>
              <a:ea typeface="Verdana" panose="020B0604030504040204" pitchFamily="34" charset="0"/>
              <a:cs typeface="Verdana" panose="020B0604030504040204" pitchFamily="34" charset="0"/>
            </a:endParaRPr>
          </a:p>
          <a:p>
            <a:pPr algn="just"/>
            <a:r>
              <a:rPr lang="fr-FR" sz="1400" dirty="0" smtClean="0">
                <a:latin typeface="Verdana" panose="020B0604030504040204" pitchFamily="34" charset="0"/>
                <a:ea typeface="Verdana" panose="020B0604030504040204" pitchFamily="34" charset="0"/>
                <a:cs typeface="Verdana" panose="020B0604030504040204" pitchFamily="34" charset="0"/>
              </a:rPr>
              <a:t>Consommateurs :inchangée.</a:t>
            </a:r>
            <a:endParaRPr lang="fr-FR" sz="120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6147" name="Text Box 5"/>
          <p:cNvSpPr txBox="1">
            <a:spLocks noChangeArrowheads="1"/>
          </p:cNvSpPr>
          <p:nvPr/>
        </p:nvSpPr>
        <p:spPr bwMode="auto">
          <a:xfrm>
            <a:off x="395288" y="141288"/>
            <a:ext cx="8280400" cy="396875"/>
          </a:xfrm>
          <a:prstGeom prst="rect">
            <a:avLst/>
          </a:prstGeom>
          <a:solidFill>
            <a:srgbClr val="DD402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FR" altLang="fr-FR"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COMPARATIF CARTOGRAPHIES 2020/2021</a:t>
            </a:r>
            <a:endParaRPr lang="fr-FR" altLang="fr-FR"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3" name="Rectangle 2"/>
          <p:cNvSpPr/>
          <p:nvPr/>
        </p:nvSpPr>
        <p:spPr>
          <a:xfrm>
            <a:off x="251520" y="657225"/>
            <a:ext cx="8280400" cy="954107"/>
          </a:xfrm>
          <a:prstGeom prst="rect">
            <a:avLst/>
          </a:prstGeom>
        </p:spPr>
        <p:txBody>
          <a:bodyPr wrap="square">
            <a:spAutoFit/>
          </a:bodyPr>
          <a:lstStyle/>
          <a:p>
            <a:pPr algn="just"/>
            <a:endParaRPr lang="fr-FR" sz="1400" dirty="0" smtClean="0">
              <a:latin typeface="Verdana" panose="020B0604030504040204" pitchFamily="34" charset="0"/>
              <a:ea typeface="Verdana" panose="020B0604030504040204" pitchFamily="34" charset="0"/>
              <a:cs typeface="Verdana" panose="020B0604030504040204" pitchFamily="34" charset="0"/>
            </a:endParaRPr>
          </a:p>
          <a:p>
            <a:endParaRPr lang="fr-FR" sz="1400" dirty="0" smtClean="0">
              <a:latin typeface="Verdana" panose="020B0604030504040204" pitchFamily="34" charset="0"/>
              <a:ea typeface="Verdana" panose="020B0604030504040204" pitchFamily="34" charset="0"/>
              <a:cs typeface="Verdana" panose="020B0604030504040204" pitchFamily="34" charset="0"/>
            </a:endParaRPr>
          </a:p>
          <a:p>
            <a:endParaRPr lang="fr-FR" sz="1400" dirty="0">
              <a:latin typeface="Verdana" panose="020B0604030504040204" pitchFamily="34" charset="0"/>
              <a:ea typeface="Verdana" panose="020B0604030504040204" pitchFamily="34" charset="0"/>
              <a:cs typeface="Verdana" panose="020B0604030504040204" pitchFamily="34" charset="0"/>
            </a:endParaRPr>
          </a:p>
          <a:p>
            <a:endParaRPr lang="fr-FR" sz="1400" dirty="0">
              <a:latin typeface="Verdana" panose="020B0604030504040204" pitchFamily="34" charset="0"/>
              <a:ea typeface="Verdana" panose="020B0604030504040204" pitchFamily="34" charset="0"/>
              <a:cs typeface="Verdana" panose="020B0604030504040204" pitchFamily="34" charset="0"/>
            </a:endParaRPr>
          </a:p>
        </p:txBody>
      </p:sp>
      <p:pic>
        <p:nvPicPr>
          <p:cNvPr id="6" name="Image 5" descr="C:\Users\pgouyer\Desktop\univlyon2-logo-officiel201806.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6296" y="5686426"/>
            <a:ext cx="1576070" cy="885825"/>
          </a:xfrm>
          <a:prstGeom prst="rect">
            <a:avLst/>
          </a:prstGeom>
          <a:noFill/>
          <a:ln>
            <a:noFill/>
          </a:ln>
        </p:spPr>
      </p:pic>
    </p:spTree>
    <p:extLst>
      <p:ext uri="{BB962C8B-B14F-4D97-AF65-F5344CB8AC3E}">
        <p14:creationId xmlns:p14="http://schemas.microsoft.com/office/powerpoint/2010/main" val="26781976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body" idx="1"/>
          </p:nvPr>
        </p:nvSpPr>
        <p:spPr>
          <a:xfrm>
            <a:off x="395288" y="836613"/>
            <a:ext cx="8229600" cy="4670425"/>
          </a:xfrm>
        </p:spPr>
        <p:txBody>
          <a:bodyPr/>
          <a:lstStyle/>
          <a:p>
            <a:pPr marL="0" eaLnBrk="1" hangingPunct="1">
              <a:lnSpc>
                <a:spcPct val="150000"/>
              </a:lnSpc>
              <a:spcBef>
                <a:spcPts val="0"/>
              </a:spcBef>
              <a:spcAft>
                <a:spcPts val="0"/>
              </a:spcAft>
              <a:buFontTx/>
              <a:buNone/>
              <a:defRPr/>
            </a:pPr>
            <a:r>
              <a:rPr lang="fr-FR" altLang="fr-FR" sz="1400" b="1" dirty="0" smtClean="0">
                <a:latin typeface="Verdana" panose="020B0604030504040204" pitchFamily="34" charset="0"/>
                <a:ea typeface="Verdana" panose="020B0604030504040204" pitchFamily="34" charset="0"/>
                <a:cs typeface="Verdana" panose="020B0604030504040204" pitchFamily="34" charset="0"/>
              </a:rPr>
              <a:t/>
            </a:r>
            <a:br>
              <a:rPr lang="fr-FR" altLang="fr-FR" sz="1400" b="1" dirty="0" smtClean="0">
                <a:latin typeface="Verdana" panose="020B0604030504040204" pitchFamily="34" charset="0"/>
                <a:ea typeface="Verdana" panose="020B0604030504040204" pitchFamily="34" charset="0"/>
                <a:cs typeface="Verdana" panose="020B0604030504040204" pitchFamily="34" charset="0"/>
              </a:rPr>
            </a:br>
            <a:r>
              <a:rPr lang="fr-FR" altLang="fr-FR" sz="1400" dirty="0" smtClean="0">
                <a:latin typeface="Verdana" panose="020B0604030504040204" pitchFamily="34" charset="0"/>
                <a:ea typeface="Verdana" panose="020B0604030504040204" pitchFamily="34" charset="0"/>
                <a:cs typeface="Verdana" panose="020B0604030504040204" pitchFamily="34" charset="0"/>
              </a:rPr>
              <a:t/>
            </a:r>
            <a:br>
              <a:rPr lang="fr-FR" altLang="fr-FR" sz="1400" dirty="0" smtClean="0">
                <a:latin typeface="Verdana" panose="020B0604030504040204" pitchFamily="34" charset="0"/>
                <a:ea typeface="Verdana" panose="020B0604030504040204" pitchFamily="34" charset="0"/>
                <a:cs typeface="Verdana" panose="020B0604030504040204" pitchFamily="34" charset="0"/>
              </a:rPr>
            </a:br>
            <a:r>
              <a:rPr lang="fr-FR" altLang="fr-FR" sz="1400" dirty="0" smtClean="0">
                <a:latin typeface="Verdana" panose="020B0604030504040204" pitchFamily="34" charset="0"/>
                <a:ea typeface="Verdana" panose="020B0604030504040204" pitchFamily="34" charset="0"/>
                <a:cs typeface="Verdana" panose="020B0604030504040204" pitchFamily="34" charset="0"/>
              </a:rPr>
              <a:t/>
            </a:r>
            <a:br>
              <a:rPr lang="fr-FR" altLang="fr-FR" sz="1400" dirty="0" smtClean="0">
                <a:latin typeface="Verdana" panose="020B0604030504040204" pitchFamily="34" charset="0"/>
                <a:ea typeface="Verdana" panose="020B0604030504040204" pitchFamily="34" charset="0"/>
                <a:cs typeface="Verdana" panose="020B0604030504040204" pitchFamily="34" charset="0"/>
              </a:rPr>
            </a:br>
            <a:endParaRPr lang="fr-FR" altLang="fr-FR" sz="1400" dirty="0" smtClean="0">
              <a:latin typeface="Verdana" panose="020B0604030504040204" pitchFamily="34" charset="0"/>
              <a:ea typeface="Verdana" panose="020B0604030504040204" pitchFamily="34" charset="0"/>
              <a:cs typeface="Verdana" panose="020B0604030504040204" pitchFamily="34" charset="0"/>
            </a:endParaRPr>
          </a:p>
          <a:p>
            <a:pPr marL="0" eaLnBrk="1" hangingPunct="1">
              <a:lnSpc>
                <a:spcPct val="150000"/>
              </a:lnSpc>
              <a:spcBef>
                <a:spcPts val="500"/>
              </a:spcBef>
              <a:spcAft>
                <a:spcPts val="0"/>
              </a:spcAft>
              <a:buFontTx/>
              <a:buNone/>
              <a:defRPr/>
            </a:pPr>
            <a:endParaRPr lang="fr-FR" altLang="fr-FR" sz="140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6147" name="Text Box 5"/>
          <p:cNvSpPr txBox="1">
            <a:spLocks noChangeArrowheads="1"/>
          </p:cNvSpPr>
          <p:nvPr/>
        </p:nvSpPr>
        <p:spPr bwMode="auto">
          <a:xfrm>
            <a:off x="395288" y="260350"/>
            <a:ext cx="8280400" cy="396875"/>
          </a:xfrm>
          <a:prstGeom prst="rect">
            <a:avLst/>
          </a:prstGeom>
          <a:solidFill>
            <a:srgbClr val="DD402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FR" altLang="fr-FR"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ACHATS</a:t>
            </a:r>
            <a:endParaRPr lang="fr-FR" altLang="fr-FR"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 5" descr="C:\Users\pgouyer\Desktop\univlyon2-logo-officiel201806.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6296" y="5686426"/>
            <a:ext cx="1576070" cy="885825"/>
          </a:xfrm>
          <a:prstGeom prst="rect">
            <a:avLst/>
          </a:prstGeom>
          <a:noFill/>
          <a:ln>
            <a:noFill/>
          </a:ln>
        </p:spPr>
      </p:pic>
      <p:pic>
        <p:nvPicPr>
          <p:cNvPr id="2" name="Image 1"/>
          <p:cNvPicPr>
            <a:picLocks noChangeAspect="1"/>
          </p:cNvPicPr>
          <p:nvPr/>
        </p:nvPicPr>
        <p:blipFill>
          <a:blip r:embed="rId4"/>
          <a:stretch>
            <a:fillRect/>
          </a:stretch>
        </p:blipFill>
        <p:spPr>
          <a:xfrm>
            <a:off x="827584" y="1196752"/>
            <a:ext cx="7560840" cy="4094262"/>
          </a:xfrm>
          <a:prstGeom prst="rect">
            <a:avLst/>
          </a:prstGeom>
        </p:spPr>
      </p:pic>
    </p:spTree>
    <p:extLst>
      <p:ext uri="{BB962C8B-B14F-4D97-AF65-F5344CB8AC3E}">
        <p14:creationId xmlns:p14="http://schemas.microsoft.com/office/powerpoint/2010/main" val="4885630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body" idx="1"/>
          </p:nvPr>
        </p:nvSpPr>
        <p:spPr>
          <a:xfrm>
            <a:off x="395288" y="0"/>
            <a:ext cx="8229600" cy="5507039"/>
          </a:xfrm>
        </p:spPr>
        <p:txBody>
          <a:bodyPr/>
          <a:lstStyle/>
          <a:p>
            <a:pPr marL="0" eaLnBrk="0" hangingPunct="0">
              <a:lnSpc>
                <a:spcPct val="150000"/>
              </a:lnSpc>
              <a:spcBef>
                <a:spcPct val="0"/>
              </a:spcBef>
              <a:buFontTx/>
              <a:buNone/>
              <a:defRPr/>
            </a:pPr>
            <a:r>
              <a:rPr lang="fr-FR" altLang="fr-FR" sz="1400" b="1" kern="1200" dirty="0" smtClean="0">
                <a:solidFill>
                  <a:srgbClr val="DD4026"/>
                </a:solidFill>
                <a:latin typeface="Verdana" panose="020B0604030504040204" pitchFamily="34" charset="0"/>
                <a:ea typeface="Verdana" panose="020B0604030504040204" pitchFamily="34" charset="0"/>
                <a:cs typeface="Verdana" panose="020B0604030504040204" pitchFamily="34" charset="0"/>
              </a:rPr>
              <a:t>Evolution des dépenses sur les principaux segments d’achat de 2017 à 2021</a:t>
            </a:r>
            <a:endParaRPr lang="fr-FR" altLang="fr-FR" sz="1400" b="1" kern="1200" dirty="0">
              <a:solidFill>
                <a:srgbClr val="DD4026"/>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3" name="Tableau 2"/>
          <p:cNvGraphicFramePr>
            <a:graphicFrameLocks noGrp="1"/>
          </p:cNvGraphicFramePr>
          <p:nvPr>
            <p:extLst>
              <p:ext uri="{D42A27DB-BD31-4B8C-83A1-F6EECF244321}">
                <p14:modId xmlns:p14="http://schemas.microsoft.com/office/powerpoint/2010/main" val="2543927164"/>
              </p:ext>
            </p:extLst>
          </p:nvPr>
        </p:nvGraphicFramePr>
        <p:xfrm>
          <a:off x="107502" y="692696"/>
          <a:ext cx="8856985" cy="5832645"/>
        </p:xfrm>
        <a:graphic>
          <a:graphicData uri="http://schemas.openxmlformats.org/drawingml/2006/table">
            <a:tbl>
              <a:tblPr/>
              <a:tblGrid>
                <a:gridCol w="753170">
                  <a:extLst>
                    <a:ext uri="{9D8B030D-6E8A-4147-A177-3AD203B41FA5}">
                      <a16:colId xmlns:a16="http://schemas.microsoft.com/office/drawing/2014/main" val="1965098567"/>
                    </a:ext>
                  </a:extLst>
                </a:gridCol>
                <a:gridCol w="2346413">
                  <a:extLst>
                    <a:ext uri="{9D8B030D-6E8A-4147-A177-3AD203B41FA5}">
                      <a16:colId xmlns:a16="http://schemas.microsoft.com/office/drawing/2014/main" val="2845817973"/>
                    </a:ext>
                  </a:extLst>
                </a:gridCol>
                <a:gridCol w="1035608">
                  <a:extLst>
                    <a:ext uri="{9D8B030D-6E8A-4147-A177-3AD203B41FA5}">
                      <a16:colId xmlns:a16="http://schemas.microsoft.com/office/drawing/2014/main" val="916637581"/>
                    </a:ext>
                  </a:extLst>
                </a:gridCol>
                <a:gridCol w="1035608">
                  <a:extLst>
                    <a:ext uri="{9D8B030D-6E8A-4147-A177-3AD203B41FA5}">
                      <a16:colId xmlns:a16="http://schemas.microsoft.com/office/drawing/2014/main" val="180134594"/>
                    </a:ext>
                  </a:extLst>
                </a:gridCol>
                <a:gridCol w="1035608">
                  <a:extLst>
                    <a:ext uri="{9D8B030D-6E8A-4147-A177-3AD203B41FA5}">
                      <a16:colId xmlns:a16="http://schemas.microsoft.com/office/drawing/2014/main" val="2300461967"/>
                    </a:ext>
                  </a:extLst>
                </a:gridCol>
                <a:gridCol w="1035608">
                  <a:extLst>
                    <a:ext uri="{9D8B030D-6E8A-4147-A177-3AD203B41FA5}">
                      <a16:colId xmlns:a16="http://schemas.microsoft.com/office/drawing/2014/main" val="1100561888"/>
                    </a:ext>
                  </a:extLst>
                </a:gridCol>
                <a:gridCol w="1035608">
                  <a:extLst>
                    <a:ext uri="{9D8B030D-6E8A-4147-A177-3AD203B41FA5}">
                      <a16:colId xmlns:a16="http://schemas.microsoft.com/office/drawing/2014/main" val="658650428"/>
                    </a:ext>
                  </a:extLst>
                </a:gridCol>
                <a:gridCol w="579362">
                  <a:extLst>
                    <a:ext uri="{9D8B030D-6E8A-4147-A177-3AD203B41FA5}">
                      <a16:colId xmlns:a16="http://schemas.microsoft.com/office/drawing/2014/main" val="475463548"/>
                    </a:ext>
                  </a:extLst>
                </a:gridCol>
              </a:tblGrid>
              <a:tr h="645770">
                <a:tc>
                  <a:txBody>
                    <a:bodyPr/>
                    <a:lstStyle/>
                    <a:p>
                      <a:pPr algn="l" fontAlgn="ctr"/>
                      <a:r>
                        <a:rPr lang="fr-FR" sz="700" b="1" i="0" u="none" strike="noStrike" dirty="0" smtClean="0">
                          <a:solidFill>
                            <a:srgbClr val="000000"/>
                          </a:solidFill>
                          <a:effectLst/>
                          <a:latin typeface="Calibri" panose="020F0502020204030204" pitchFamily="34" charset="0"/>
                        </a:rPr>
                        <a:t>   FAMILLE </a:t>
                      </a:r>
                      <a:r>
                        <a:rPr lang="fr-FR" sz="700" b="1" i="0" u="none" strike="noStrike" dirty="0">
                          <a:solidFill>
                            <a:srgbClr val="000000"/>
                          </a:solidFill>
                          <a:effectLst/>
                          <a:latin typeface="Calibri" panose="020F0502020204030204" pitchFamily="34" charset="0"/>
                        </a:rPr>
                        <a:t>ACHAT</a:t>
                      </a:r>
                    </a:p>
                  </a:txBody>
                  <a:tcPr marL="6186" marR="6186" marT="618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700" b="1" i="0" u="none" strike="noStrike" dirty="0">
                          <a:solidFill>
                            <a:srgbClr val="000000"/>
                          </a:solidFill>
                          <a:effectLst/>
                          <a:latin typeface="Calibri" panose="020F0502020204030204" pitchFamily="34" charset="0"/>
                        </a:rPr>
                        <a:t>LIBELLE</a:t>
                      </a:r>
                    </a:p>
                  </a:txBody>
                  <a:tcPr marL="6186" marR="6186" marT="61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700" b="1" i="0" u="none" strike="noStrike">
                          <a:solidFill>
                            <a:srgbClr val="000000"/>
                          </a:solidFill>
                          <a:effectLst/>
                          <a:latin typeface="Calibri" panose="020F0502020204030204" pitchFamily="34" charset="0"/>
                        </a:rPr>
                        <a:t>TOTAL DEPENSES 2017</a:t>
                      </a:r>
                    </a:p>
                  </a:txBody>
                  <a:tcPr marL="6186" marR="6186" marT="61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700" b="1" i="0" u="none" strike="noStrike">
                          <a:solidFill>
                            <a:srgbClr val="000000"/>
                          </a:solidFill>
                          <a:effectLst/>
                          <a:latin typeface="Calibri" panose="020F0502020204030204" pitchFamily="34" charset="0"/>
                        </a:rPr>
                        <a:t>TOTAL DEPENSES 2018</a:t>
                      </a:r>
                    </a:p>
                  </a:txBody>
                  <a:tcPr marL="6186" marR="6186" marT="61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700" b="1" i="0" u="none" strike="noStrike">
                          <a:solidFill>
                            <a:srgbClr val="000000"/>
                          </a:solidFill>
                          <a:effectLst/>
                          <a:latin typeface="Calibri" panose="020F0502020204030204" pitchFamily="34" charset="0"/>
                        </a:rPr>
                        <a:t>TOTAL DEPENSES 2019</a:t>
                      </a:r>
                    </a:p>
                  </a:txBody>
                  <a:tcPr marL="6186" marR="6186" marT="61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700" b="1" i="0" u="none" strike="noStrike">
                          <a:solidFill>
                            <a:srgbClr val="000000"/>
                          </a:solidFill>
                          <a:effectLst/>
                          <a:latin typeface="Calibri" panose="020F0502020204030204" pitchFamily="34" charset="0"/>
                        </a:rPr>
                        <a:t>TOTAL DEPENSES 2020</a:t>
                      </a:r>
                    </a:p>
                  </a:txBody>
                  <a:tcPr marL="6186" marR="6186" marT="61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700" b="1" i="0" u="none" strike="noStrike">
                          <a:solidFill>
                            <a:srgbClr val="000000"/>
                          </a:solidFill>
                          <a:effectLst/>
                          <a:latin typeface="Calibri" panose="020F0502020204030204" pitchFamily="34" charset="0"/>
                        </a:rPr>
                        <a:t>TOTAL DEPENSES 2021</a:t>
                      </a:r>
                    </a:p>
                  </a:txBody>
                  <a:tcPr marL="6186" marR="6186" marT="61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700" b="1" i="0" u="none" strike="noStrike">
                          <a:solidFill>
                            <a:srgbClr val="000000"/>
                          </a:solidFill>
                          <a:effectLst/>
                          <a:latin typeface="Calibri" panose="020F0502020204030204" pitchFamily="34" charset="0"/>
                        </a:rPr>
                        <a:t>Evolution en %</a:t>
                      </a:r>
                      <a:br>
                        <a:rPr lang="fr-FR" sz="700" b="1" i="0" u="none" strike="noStrike">
                          <a:solidFill>
                            <a:srgbClr val="000000"/>
                          </a:solidFill>
                          <a:effectLst/>
                          <a:latin typeface="Calibri" panose="020F0502020204030204" pitchFamily="34" charset="0"/>
                        </a:rPr>
                      </a:br>
                      <a:r>
                        <a:rPr lang="fr-FR" sz="700" b="1" i="0" u="none" strike="noStrike">
                          <a:solidFill>
                            <a:srgbClr val="000000"/>
                          </a:solidFill>
                          <a:effectLst/>
                          <a:latin typeface="Calibri" panose="020F0502020204030204" pitchFamily="34" charset="0"/>
                        </a:rPr>
                        <a:t>entre 2020 et 2021</a:t>
                      </a:r>
                    </a:p>
                  </a:txBody>
                  <a:tcPr marL="6186" marR="6186" marT="618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240755"/>
                  </a:ext>
                </a:extLst>
              </a:tr>
              <a:tr h="167421">
                <a:tc>
                  <a:txBody>
                    <a:bodyPr/>
                    <a:lstStyle/>
                    <a:p>
                      <a:pPr algn="ctr" fontAlgn="ctr"/>
                      <a:r>
                        <a:rPr lang="fr-FR" sz="700" b="0" i="0" u="none" strike="noStrike" dirty="0">
                          <a:solidFill>
                            <a:srgbClr val="000000"/>
                          </a:solidFill>
                          <a:effectLst/>
                          <a:latin typeface="Calibri" panose="020F0502020204030204" pitchFamily="34" charset="0"/>
                        </a:rPr>
                        <a:t>A</a:t>
                      </a:r>
                    </a:p>
                  </a:txBody>
                  <a:tcPr marL="6186" marR="6186" marT="618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600" b="0" i="0" u="none" strike="noStrike">
                          <a:solidFill>
                            <a:srgbClr val="000000"/>
                          </a:solidFill>
                          <a:effectLst/>
                          <a:latin typeface="Calibri" panose="020F0502020204030204" pitchFamily="34" charset="0"/>
                        </a:rPr>
                        <a:t>APPROVISIONNEMENTS GENERAUX</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600" b="0" i="0" u="none" strike="noStrike" dirty="0">
                          <a:solidFill>
                            <a:srgbClr val="333333"/>
                          </a:solidFill>
                          <a:effectLst/>
                          <a:latin typeface="Arial" panose="020B0604020202020204" pitchFamily="34" charset="0"/>
                        </a:rPr>
                        <a:t>                 1 702 729,56 € </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600" b="0" i="0" u="none" strike="noStrike">
                          <a:solidFill>
                            <a:srgbClr val="333333"/>
                          </a:solidFill>
                          <a:effectLst/>
                          <a:latin typeface="Arial" panose="020B0604020202020204" pitchFamily="34" charset="0"/>
                        </a:rPr>
                        <a:t>                 1 894 813,72 € </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600" b="0" i="0" u="none" strike="noStrike">
                          <a:solidFill>
                            <a:srgbClr val="333333"/>
                          </a:solidFill>
                          <a:effectLst/>
                          <a:latin typeface="Arial" panose="020B0604020202020204" pitchFamily="34" charset="0"/>
                        </a:rPr>
                        <a:t>                 1 961 865,27 € </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600" b="0" i="0" u="none" strike="noStrike">
                          <a:solidFill>
                            <a:srgbClr val="333333"/>
                          </a:solidFill>
                          <a:effectLst/>
                          <a:latin typeface="Arial" panose="020B0604020202020204" pitchFamily="34" charset="0"/>
                        </a:rPr>
                        <a:t>                 1 450 029,20 € </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600" b="0" i="0" u="none" strike="noStrike">
                          <a:solidFill>
                            <a:srgbClr val="333333"/>
                          </a:solidFill>
                          <a:effectLst/>
                          <a:latin typeface="Arial" panose="020B0604020202020204" pitchFamily="34" charset="0"/>
                        </a:rPr>
                        <a:t>                 1 313 398,52 € </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700" b="0" i="0" u="none" strike="noStrike">
                          <a:solidFill>
                            <a:srgbClr val="000000"/>
                          </a:solidFill>
                          <a:effectLst/>
                          <a:latin typeface="Calibri" panose="020F0502020204030204" pitchFamily="34" charset="0"/>
                        </a:rPr>
                        <a:t>-9</a:t>
                      </a:r>
                    </a:p>
                  </a:txBody>
                  <a:tcPr marL="6186" marR="6186" marT="618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81841924"/>
                  </a:ext>
                </a:extLst>
              </a:tr>
              <a:tr h="167421">
                <a:tc>
                  <a:txBody>
                    <a:bodyPr/>
                    <a:lstStyle/>
                    <a:p>
                      <a:pPr algn="ctr" fontAlgn="ctr"/>
                      <a:r>
                        <a:rPr lang="fr-FR" sz="700" b="0" i="0" u="none" strike="noStrike">
                          <a:solidFill>
                            <a:srgbClr val="000000"/>
                          </a:solidFill>
                          <a:effectLst/>
                          <a:latin typeface="Calibri" panose="020F0502020204030204" pitchFamily="34" charset="0"/>
                        </a:rPr>
                        <a:t>B</a:t>
                      </a:r>
                    </a:p>
                  </a:txBody>
                  <a:tcPr marL="6186" marR="6186" marT="618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600" b="0" i="0" u="none" strike="noStrike" dirty="0">
                          <a:solidFill>
                            <a:srgbClr val="000000"/>
                          </a:solidFill>
                          <a:effectLst/>
                          <a:latin typeface="Calibri" panose="020F0502020204030204" pitchFamily="34" charset="0"/>
                        </a:rPr>
                        <a:t>BATIMENTS - INFRASTRUCTURES - TRAVAUX -ESPACES VERTS</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600" b="0" i="0" u="none" strike="noStrike">
                          <a:solidFill>
                            <a:srgbClr val="333333"/>
                          </a:solidFill>
                          <a:effectLst/>
                          <a:latin typeface="Arial" panose="020B0604020202020204" pitchFamily="34" charset="0"/>
                        </a:rPr>
                        <a:t>                 5 335 769,08 € </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600" b="0" i="0" u="none" strike="noStrike">
                          <a:solidFill>
                            <a:srgbClr val="333333"/>
                          </a:solidFill>
                          <a:effectLst/>
                          <a:latin typeface="Arial" panose="020B0604020202020204" pitchFamily="34" charset="0"/>
                        </a:rPr>
                        <a:t>                 3 541 466,50 € </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600" b="0" i="0" u="none" strike="noStrike">
                          <a:solidFill>
                            <a:srgbClr val="333333"/>
                          </a:solidFill>
                          <a:effectLst/>
                          <a:latin typeface="Arial" panose="020B0604020202020204" pitchFamily="34" charset="0"/>
                        </a:rPr>
                        <a:t>               11 944 087,23 € </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600" b="0" i="0" u="none" strike="noStrike">
                          <a:solidFill>
                            <a:srgbClr val="333333"/>
                          </a:solidFill>
                          <a:effectLst/>
                          <a:latin typeface="Arial" panose="020B0604020202020204" pitchFamily="34" charset="0"/>
                        </a:rPr>
                        <a:t>               10 167 392,40 € </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600" b="0" i="0" u="none" strike="noStrike">
                          <a:solidFill>
                            <a:srgbClr val="333333"/>
                          </a:solidFill>
                          <a:effectLst/>
                          <a:latin typeface="Arial" panose="020B0604020202020204" pitchFamily="34" charset="0"/>
                        </a:rPr>
                        <a:t>               13 203 651,60 € </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700" b="0" i="0" u="none" strike="noStrike">
                          <a:solidFill>
                            <a:srgbClr val="000000"/>
                          </a:solidFill>
                          <a:effectLst/>
                          <a:latin typeface="Calibri" panose="020F0502020204030204" pitchFamily="34" charset="0"/>
                        </a:rPr>
                        <a:t>30</a:t>
                      </a:r>
                    </a:p>
                  </a:txBody>
                  <a:tcPr marL="6186" marR="6186" marT="618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07960215"/>
                  </a:ext>
                </a:extLst>
              </a:tr>
              <a:tr h="159449">
                <a:tc>
                  <a:txBody>
                    <a:bodyPr/>
                    <a:lstStyle/>
                    <a:p>
                      <a:pPr algn="ctr" fontAlgn="ctr"/>
                      <a:r>
                        <a:rPr lang="fr-FR" sz="700" b="0" i="0" u="none" strike="noStrike">
                          <a:solidFill>
                            <a:srgbClr val="000000"/>
                          </a:solidFill>
                          <a:effectLst/>
                          <a:latin typeface="Calibri" panose="020F0502020204030204" pitchFamily="34" charset="0"/>
                        </a:rPr>
                        <a:t>C</a:t>
                      </a:r>
                    </a:p>
                  </a:txBody>
                  <a:tcPr marL="6186" marR="6186" marT="618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600" b="0" i="0" u="none" strike="noStrike" dirty="0">
                          <a:solidFill>
                            <a:srgbClr val="000000"/>
                          </a:solidFill>
                          <a:effectLst/>
                          <a:latin typeface="Calibri" panose="020F0502020204030204" pitchFamily="34" charset="0"/>
                        </a:rPr>
                        <a:t>COMMUNICATION - CULTURE - DOCUMENTATION</a:t>
                      </a:r>
                    </a:p>
                  </a:txBody>
                  <a:tcPr marL="6186" marR="6186" marT="61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600" b="0" i="0" u="none" strike="noStrike" dirty="0">
                          <a:solidFill>
                            <a:srgbClr val="333333"/>
                          </a:solidFill>
                          <a:effectLst/>
                          <a:latin typeface="Arial" panose="020B0604020202020204" pitchFamily="34" charset="0"/>
                        </a:rPr>
                        <a:t>                 2 003 408,56 € </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600" b="0" i="0" u="none" strike="noStrike">
                          <a:solidFill>
                            <a:srgbClr val="333333"/>
                          </a:solidFill>
                          <a:effectLst/>
                          <a:latin typeface="Arial" panose="020B0604020202020204" pitchFamily="34" charset="0"/>
                        </a:rPr>
                        <a:t>                 2 058 555,86 € </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600" b="0" i="0" u="none" strike="noStrike">
                          <a:solidFill>
                            <a:srgbClr val="333333"/>
                          </a:solidFill>
                          <a:effectLst/>
                          <a:latin typeface="Arial" panose="020B0604020202020204" pitchFamily="34" charset="0"/>
                        </a:rPr>
                        <a:t>                 2 386 461,31 € </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600" b="0" i="0" u="none" strike="noStrike">
                          <a:solidFill>
                            <a:srgbClr val="333333"/>
                          </a:solidFill>
                          <a:effectLst/>
                          <a:latin typeface="Arial" panose="020B0604020202020204" pitchFamily="34" charset="0"/>
                        </a:rPr>
                        <a:t>                 2 000 637,23 € </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600" b="0" i="0" u="none" strike="noStrike">
                          <a:solidFill>
                            <a:srgbClr val="333333"/>
                          </a:solidFill>
                          <a:effectLst/>
                          <a:latin typeface="Arial" panose="020B0604020202020204" pitchFamily="34" charset="0"/>
                        </a:rPr>
                        <a:t>                 1 950 799,58 € </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700" b="0" i="0" u="none" strike="noStrike">
                          <a:solidFill>
                            <a:srgbClr val="000000"/>
                          </a:solidFill>
                          <a:effectLst/>
                          <a:latin typeface="Calibri" panose="020F0502020204030204" pitchFamily="34" charset="0"/>
                        </a:rPr>
                        <a:t>-2</a:t>
                      </a:r>
                    </a:p>
                  </a:txBody>
                  <a:tcPr marL="6186" marR="6186" marT="618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17067171"/>
                  </a:ext>
                </a:extLst>
              </a:tr>
              <a:tr h="159449">
                <a:tc>
                  <a:txBody>
                    <a:bodyPr/>
                    <a:lstStyle/>
                    <a:p>
                      <a:pPr algn="ctr" fontAlgn="ctr"/>
                      <a:r>
                        <a:rPr lang="fr-FR" sz="700" b="0" i="0" u="none" strike="noStrike">
                          <a:solidFill>
                            <a:srgbClr val="000000"/>
                          </a:solidFill>
                          <a:effectLst/>
                          <a:latin typeface="Calibri" panose="020F0502020204030204" pitchFamily="34" charset="0"/>
                        </a:rPr>
                        <a:t>D</a:t>
                      </a:r>
                    </a:p>
                  </a:txBody>
                  <a:tcPr marL="6186" marR="6186" marT="618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600" b="0" i="0" u="none" strike="noStrike">
                          <a:solidFill>
                            <a:srgbClr val="000000"/>
                          </a:solidFill>
                          <a:effectLst/>
                          <a:latin typeface="Calibri" panose="020F0502020204030204" pitchFamily="34" charset="0"/>
                        </a:rPr>
                        <a:t>TRANSPORT ET HEBERGEMENT DES PERSONNES</a:t>
                      </a:r>
                    </a:p>
                  </a:txBody>
                  <a:tcPr marL="6186" marR="6186" marT="61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600" b="0" i="0" u="none" strike="noStrike">
                          <a:solidFill>
                            <a:srgbClr val="333333"/>
                          </a:solidFill>
                          <a:effectLst/>
                          <a:latin typeface="Arial" panose="020B0604020202020204" pitchFamily="34" charset="0"/>
                        </a:rPr>
                        <a:t>                 1 030 466,48 € </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600" b="0" i="0" u="none" strike="noStrike" dirty="0">
                          <a:solidFill>
                            <a:srgbClr val="333333"/>
                          </a:solidFill>
                          <a:effectLst/>
                          <a:latin typeface="Arial" panose="020B0604020202020204" pitchFamily="34" charset="0"/>
                        </a:rPr>
                        <a:t>                 1 088 064,13 € </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600" b="0" i="0" u="none" strike="noStrike">
                          <a:solidFill>
                            <a:srgbClr val="333333"/>
                          </a:solidFill>
                          <a:effectLst/>
                          <a:latin typeface="Arial" panose="020B0604020202020204" pitchFamily="34" charset="0"/>
                        </a:rPr>
                        <a:t>                 1 561 187,99 € </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600" b="0" i="0" u="none" strike="noStrike">
                          <a:solidFill>
                            <a:srgbClr val="333333"/>
                          </a:solidFill>
                          <a:effectLst/>
                          <a:latin typeface="Arial" panose="020B0604020202020204" pitchFamily="34" charset="0"/>
                        </a:rPr>
                        <a:t>                     384 481,15 € </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600" b="0" i="0" u="none" strike="noStrike">
                          <a:solidFill>
                            <a:srgbClr val="333333"/>
                          </a:solidFill>
                          <a:effectLst/>
                          <a:latin typeface="Arial" panose="020B0604020202020204" pitchFamily="34" charset="0"/>
                        </a:rPr>
                        <a:t>                     591 301,08 € </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700" b="0" i="0" u="none" strike="noStrike">
                          <a:solidFill>
                            <a:srgbClr val="000000"/>
                          </a:solidFill>
                          <a:effectLst/>
                          <a:latin typeface="Calibri" panose="020F0502020204030204" pitchFamily="34" charset="0"/>
                        </a:rPr>
                        <a:t>54</a:t>
                      </a:r>
                    </a:p>
                  </a:txBody>
                  <a:tcPr marL="6186" marR="6186" marT="618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2401513"/>
                  </a:ext>
                </a:extLst>
              </a:tr>
              <a:tr h="255118">
                <a:tc>
                  <a:txBody>
                    <a:bodyPr/>
                    <a:lstStyle/>
                    <a:p>
                      <a:pPr algn="ctr" fontAlgn="ctr"/>
                      <a:r>
                        <a:rPr lang="fr-FR" sz="700" b="0" i="0" u="none" strike="noStrike">
                          <a:solidFill>
                            <a:srgbClr val="000000"/>
                          </a:solidFill>
                          <a:effectLst/>
                          <a:latin typeface="Calibri" panose="020F0502020204030204" pitchFamily="34" charset="0"/>
                        </a:rPr>
                        <a:t>E</a:t>
                      </a:r>
                    </a:p>
                  </a:txBody>
                  <a:tcPr marL="6186" marR="6186" marT="618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600" b="0" i="0" u="none" strike="noStrike">
                          <a:solidFill>
                            <a:srgbClr val="000000"/>
                          </a:solidFill>
                          <a:effectLst/>
                          <a:latin typeface="Calibri" panose="020F0502020204030204" pitchFamily="34" charset="0"/>
                        </a:rPr>
                        <a:t>ETUDES - CONSEILS - ASSURANCES - PI - RESSOURCES HUMAINES</a:t>
                      </a:r>
                    </a:p>
                  </a:txBody>
                  <a:tcPr marL="6186" marR="6186" marT="61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600" b="0" i="0" u="none" strike="noStrike">
                          <a:solidFill>
                            <a:srgbClr val="333333"/>
                          </a:solidFill>
                          <a:effectLst/>
                          <a:latin typeface="Arial" panose="020B0604020202020204" pitchFamily="34" charset="0"/>
                        </a:rPr>
                        <a:t>                     499 435,74 € </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600" b="0" i="0" u="none" strike="noStrike" dirty="0">
                          <a:solidFill>
                            <a:srgbClr val="333333"/>
                          </a:solidFill>
                          <a:effectLst/>
                          <a:latin typeface="Arial" panose="020B0604020202020204" pitchFamily="34" charset="0"/>
                        </a:rPr>
                        <a:t>                     511 336,26 € </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600" b="0" i="0" u="none" strike="noStrike">
                          <a:solidFill>
                            <a:srgbClr val="333333"/>
                          </a:solidFill>
                          <a:effectLst/>
                          <a:latin typeface="Arial" panose="020B0604020202020204" pitchFamily="34" charset="0"/>
                        </a:rPr>
                        <a:t>                     595 209,60 € </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600" b="0" i="0" u="none" strike="noStrike">
                          <a:solidFill>
                            <a:srgbClr val="333333"/>
                          </a:solidFill>
                          <a:effectLst/>
                          <a:latin typeface="Arial" panose="020B0604020202020204" pitchFamily="34" charset="0"/>
                        </a:rPr>
                        <a:t>                     475 463,84 € </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600" b="0" i="0" u="none" strike="noStrike">
                          <a:solidFill>
                            <a:srgbClr val="333333"/>
                          </a:solidFill>
                          <a:effectLst/>
                          <a:latin typeface="Arial" panose="020B0604020202020204" pitchFamily="34" charset="0"/>
                        </a:rPr>
                        <a:t>                     924 387,99 € </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700" b="0" i="0" u="none" strike="noStrike">
                          <a:solidFill>
                            <a:srgbClr val="000000"/>
                          </a:solidFill>
                          <a:effectLst/>
                          <a:latin typeface="Calibri" panose="020F0502020204030204" pitchFamily="34" charset="0"/>
                        </a:rPr>
                        <a:t>94</a:t>
                      </a:r>
                    </a:p>
                  </a:txBody>
                  <a:tcPr marL="6186" marR="6186" marT="618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42415167"/>
                  </a:ext>
                </a:extLst>
              </a:tr>
              <a:tr h="167421">
                <a:tc>
                  <a:txBody>
                    <a:bodyPr/>
                    <a:lstStyle/>
                    <a:p>
                      <a:pPr algn="ctr" fontAlgn="ctr"/>
                      <a:r>
                        <a:rPr lang="fr-FR" sz="700" b="0" i="0" u="none" strike="noStrike">
                          <a:solidFill>
                            <a:srgbClr val="000000"/>
                          </a:solidFill>
                          <a:effectLst/>
                          <a:latin typeface="Calibri" panose="020F0502020204030204" pitchFamily="34" charset="0"/>
                        </a:rPr>
                        <a:t>F</a:t>
                      </a:r>
                    </a:p>
                  </a:txBody>
                  <a:tcPr marL="6186" marR="6186" marT="618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600" b="0" i="0" u="none" strike="noStrike">
                          <a:solidFill>
                            <a:srgbClr val="000000"/>
                          </a:solidFill>
                          <a:effectLst/>
                          <a:latin typeface="Calibri" panose="020F0502020204030204" pitchFamily="34" charset="0"/>
                        </a:rPr>
                        <a:t>FRET / EXPEDITION / TRANSPORT / DEMENAGEMENT</a:t>
                      </a:r>
                    </a:p>
                  </a:txBody>
                  <a:tcPr marL="6186" marR="6186" marT="61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600" b="0" i="0" u="none" strike="noStrike">
                          <a:solidFill>
                            <a:srgbClr val="333333"/>
                          </a:solidFill>
                          <a:effectLst/>
                          <a:latin typeface="Arial" panose="020B0604020202020204" pitchFamily="34" charset="0"/>
                        </a:rPr>
                        <a:t>                     180 370,74 € </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600" b="0" i="0" u="none" strike="noStrike" dirty="0">
                          <a:solidFill>
                            <a:srgbClr val="333333"/>
                          </a:solidFill>
                          <a:effectLst/>
                          <a:latin typeface="Arial" panose="020B0604020202020204" pitchFamily="34" charset="0"/>
                        </a:rPr>
                        <a:t>                     146 622,94 € </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600" b="0" i="0" u="none" strike="noStrike">
                          <a:solidFill>
                            <a:srgbClr val="333333"/>
                          </a:solidFill>
                          <a:effectLst/>
                          <a:latin typeface="Arial" panose="020B0604020202020204" pitchFamily="34" charset="0"/>
                        </a:rPr>
                        <a:t>                     166 962,71 € </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600" b="0" i="0" u="none" strike="noStrike">
                          <a:solidFill>
                            <a:srgbClr val="333333"/>
                          </a:solidFill>
                          <a:effectLst/>
                          <a:latin typeface="Arial" panose="020B0604020202020204" pitchFamily="34" charset="0"/>
                        </a:rPr>
                        <a:t>                     361 678,83 € </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600" b="0" i="0" u="none" strike="noStrike">
                          <a:solidFill>
                            <a:srgbClr val="333333"/>
                          </a:solidFill>
                          <a:effectLst/>
                          <a:latin typeface="Arial" panose="020B0604020202020204" pitchFamily="34" charset="0"/>
                        </a:rPr>
                        <a:t>                     330 973,80 € </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700" b="0" i="0" u="none" strike="noStrike">
                          <a:solidFill>
                            <a:srgbClr val="000000"/>
                          </a:solidFill>
                          <a:effectLst/>
                          <a:latin typeface="Calibri" panose="020F0502020204030204" pitchFamily="34" charset="0"/>
                        </a:rPr>
                        <a:t>-8</a:t>
                      </a:r>
                    </a:p>
                  </a:txBody>
                  <a:tcPr marL="6186" marR="6186" marT="618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41107763"/>
                  </a:ext>
                </a:extLst>
              </a:tr>
              <a:tr h="237579">
                <a:tc>
                  <a:txBody>
                    <a:bodyPr/>
                    <a:lstStyle/>
                    <a:p>
                      <a:pPr algn="ctr" fontAlgn="ctr"/>
                      <a:r>
                        <a:rPr lang="fr-FR" sz="700" b="0" i="0" u="none" strike="noStrike">
                          <a:solidFill>
                            <a:srgbClr val="000000"/>
                          </a:solidFill>
                          <a:effectLst/>
                          <a:latin typeface="Calibri" panose="020F0502020204030204" pitchFamily="34" charset="0"/>
                        </a:rPr>
                        <a:t>G</a:t>
                      </a:r>
                    </a:p>
                  </a:txBody>
                  <a:tcPr marL="6186" marR="6186" marT="618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600" b="0" i="0" u="none" strike="noStrike">
                          <a:solidFill>
                            <a:srgbClr val="000000"/>
                          </a:solidFill>
                          <a:effectLst/>
                          <a:latin typeface="Calibri" panose="020F0502020204030204" pitchFamily="34" charset="0"/>
                        </a:rPr>
                        <a:t>GAZ DE LABORATOIRE OU D'ATELIERS</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600" b="0" i="0" u="none" strike="noStrike">
                          <a:solidFill>
                            <a:srgbClr val="333333"/>
                          </a:solidFill>
                          <a:effectLst/>
                          <a:latin typeface="Arial" panose="020B0604020202020204" pitchFamily="34" charset="0"/>
                        </a:rPr>
                        <a:t>                         1 517,29 € </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600" b="0" i="0" u="none" strike="noStrike">
                          <a:solidFill>
                            <a:srgbClr val="333333"/>
                          </a:solidFill>
                          <a:effectLst/>
                          <a:latin typeface="Arial" panose="020B0604020202020204" pitchFamily="34" charset="0"/>
                        </a:rPr>
                        <a:t>                             129,02 € </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600" b="0" i="0" u="none" strike="noStrike">
                          <a:solidFill>
                            <a:srgbClr val="333333"/>
                          </a:solidFill>
                          <a:effectLst/>
                          <a:latin typeface="Arial" panose="020B0604020202020204" pitchFamily="34" charset="0"/>
                        </a:rPr>
                        <a:t>                             886,50 € </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600" b="0" i="0" u="none" strike="noStrike">
                          <a:solidFill>
                            <a:srgbClr val="333333"/>
                          </a:solidFill>
                          <a:effectLst/>
                          <a:latin typeface="Arial" panose="020B0604020202020204" pitchFamily="34" charset="0"/>
                        </a:rPr>
                        <a:t>                         1 340,38 € </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600" b="0" i="0" u="none" strike="noStrike">
                          <a:solidFill>
                            <a:srgbClr val="333333"/>
                          </a:solidFill>
                          <a:effectLst/>
                          <a:latin typeface="Arial" panose="020B0604020202020204" pitchFamily="34" charset="0"/>
                        </a:rPr>
                        <a:t>                             872,89 € </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700" b="0" i="0" u="none" strike="noStrike">
                          <a:solidFill>
                            <a:srgbClr val="000000"/>
                          </a:solidFill>
                          <a:effectLst/>
                          <a:latin typeface="Calibri" panose="020F0502020204030204" pitchFamily="34" charset="0"/>
                        </a:rPr>
                        <a:t>-35</a:t>
                      </a:r>
                    </a:p>
                  </a:txBody>
                  <a:tcPr marL="6186" marR="6186" marT="618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96227916"/>
                  </a:ext>
                </a:extLst>
              </a:tr>
              <a:tr h="159449">
                <a:tc>
                  <a:txBody>
                    <a:bodyPr/>
                    <a:lstStyle/>
                    <a:p>
                      <a:pPr algn="ctr" fontAlgn="ctr"/>
                      <a:r>
                        <a:rPr lang="fr-FR" sz="700" b="0" i="0" u="none" strike="noStrike">
                          <a:solidFill>
                            <a:srgbClr val="000000"/>
                          </a:solidFill>
                          <a:effectLst/>
                          <a:latin typeface="Calibri" panose="020F0502020204030204" pitchFamily="34" charset="0"/>
                        </a:rPr>
                        <a:t>H</a:t>
                      </a:r>
                    </a:p>
                  </a:txBody>
                  <a:tcPr marL="6186" marR="6186" marT="618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600" b="0" i="0" u="none" strike="noStrike">
                          <a:solidFill>
                            <a:srgbClr val="000000"/>
                          </a:solidFill>
                          <a:effectLst/>
                          <a:latin typeface="Calibri" panose="020F0502020204030204" pitchFamily="34" charset="0"/>
                        </a:rPr>
                        <a:t>SANTE ET SECURITE AU TRAVAIL</a:t>
                      </a:r>
                    </a:p>
                  </a:txBody>
                  <a:tcPr marL="6186" marR="6186" marT="61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600" b="0" i="0" u="none" strike="noStrike">
                          <a:solidFill>
                            <a:srgbClr val="333333"/>
                          </a:solidFill>
                          <a:effectLst/>
                          <a:latin typeface="Arial" panose="020B0604020202020204" pitchFamily="34" charset="0"/>
                        </a:rPr>
                        <a:t>                       51 257,24 € </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600" b="0" i="0" u="none" strike="noStrike">
                          <a:solidFill>
                            <a:srgbClr val="333333"/>
                          </a:solidFill>
                          <a:effectLst/>
                          <a:latin typeface="Arial" panose="020B0604020202020204" pitchFamily="34" charset="0"/>
                        </a:rPr>
                        <a:t>                       24 104,59 € </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600" b="0" i="0" u="none" strike="noStrike" dirty="0">
                          <a:solidFill>
                            <a:srgbClr val="333333"/>
                          </a:solidFill>
                          <a:effectLst/>
                          <a:latin typeface="Arial" panose="020B0604020202020204" pitchFamily="34" charset="0"/>
                        </a:rPr>
                        <a:t>                       32 372,36 € </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600" b="0" i="0" u="none" strike="noStrike">
                          <a:solidFill>
                            <a:srgbClr val="333333"/>
                          </a:solidFill>
                          <a:effectLst/>
                          <a:latin typeface="Arial" panose="020B0604020202020204" pitchFamily="34" charset="0"/>
                        </a:rPr>
                        <a:t>                       26 442,81 € </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600" b="0" i="0" u="none" strike="noStrike">
                          <a:solidFill>
                            <a:srgbClr val="333333"/>
                          </a:solidFill>
                          <a:effectLst/>
                          <a:latin typeface="Arial" panose="020B0604020202020204" pitchFamily="34" charset="0"/>
                        </a:rPr>
                        <a:t>                       40 629,74 € </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700" b="0" i="0" u="none" strike="noStrike">
                          <a:solidFill>
                            <a:srgbClr val="000000"/>
                          </a:solidFill>
                          <a:effectLst/>
                          <a:latin typeface="Calibri" panose="020F0502020204030204" pitchFamily="34" charset="0"/>
                        </a:rPr>
                        <a:t>54</a:t>
                      </a:r>
                    </a:p>
                  </a:txBody>
                  <a:tcPr marL="6186" marR="6186" marT="618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3664244"/>
                  </a:ext>
                </a:extLst>
              </a:tr>
              <a:tr h="159449">
                <a:tc>
                  <a:txBody>
                    <a:bodyPr/>
                    <a:lstStyle/>
                    <a:p>
                      <a:pPr algn="ctr" fontAlgn="ctr"/>
                      <a:r>
                        <a:rPr lang="fr-FR" sz="700" b="0" i="0" u="none" strike="noStrike">
                          <a:solidFill>
                            <a:srgbClr val="000000"/>
                          </a:solidFill>
                          <a:effectLst/>
                          <a:latin typeface="Calibri" panose="020F0502020204030204" pitchFamily="34" charset="0"/>
                        </a:rPr>
                        <a:t>I</a:t>
                      </a:r>
                    </a:p>
                  </a:txBody>
                  <a:tcPr marL="6186" marR="6186" marT="618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600" b="0" i="0" u="none" strike="noStrike">
                          <a:solidFill>
                            <a:srgbClr val="000000"/>
                          </a:solidFill>
                          <a:effectLst/>
                          <a:latin typeface="Calibri" panose="020F0502020204030204" pitchFamily="34" charset="0"/>
                        </a:rPr>
                        <a:t>INFORMATIQUE - TELECOMMUNICATIONS - AUDIOVISUEL</a:t>
                      </a:r>
                    </a:p>
                  </a:txBody>
                  <a:tcPr marL="6186" marR="6186" marT="61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600" b="0" i="0" u="none" strike="noStrike">
                          <a:solidFill>
                            <a:srgbClr val="333333"/>
                          </a:solidFill>
                          <a:effectLst/>
                          <a:latin typeface="Arial" panose="020B0604020202020204" pitchFamily="34" charset="0"/>
                        </a:rPr>
                        <a:t>                 3 734 268,98 € </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600" b="0" i="0" u="none" strike="noStrike">
                          <a:solidFill>
                            <a:srgbClr val="333333"/>
                          </a:solidFill>
                          <a:effectLst/>
                          <a:latin typeface="Arial" panose="020B0604020202020204" pitchFamily="34" charset="0"/>
                        </a:rPr>
                        <a:t>                 3 532 024,62 € </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600" b="0" i="0" u="none" strike="noStrike" dirty="0">
                          <a:solidFill>
                            <a:srgbClr val="333333"/>
                          </a:solidFill>
                          <a:effectLst/>
                          <a:latin typeface="Arial" panose="020B0604020202020204" pitchFamily="34" charset="0"/>
                        </a:rPr>
                        <a:t>                 4 840 302,62 € </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600" b="0" i="0" u="none" strike="noStrike">
                          <a:solidFill>
                            <a:srgbClr val="333333"/>
                          </a:solidFill>
                          <a:effectLst/>
                          <a:latin typeface="Arial" panose="020B0604020202020204" pitchFamily="34" charset="0"/>
                        </a:rPr>
                        <a:t>                 3 842 223,07 € </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600" b="0" i="0" u="none" strike="noStrike">
                          <a:solidFill>
                            <a:srgbClr val="333333"/>
                          </a:solidFill>
                          <a:effectLst/>
                          <a:latin typeface="Arial" panose="020B0604020202020204" pitchFamily="34" charset="0"/>
                        </a:rPr>
                        <a:t>                 3 328 560,22 € </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700" b="0" i="0" u="none" strike="noStrike">
                          <a:solidFill>
                            <a:srgbClr val="000000"/>
                          </a:solidFill>
                          <a:effectLst/>
                          <a:latin typeface="Calibri" panose="020F0502020204030204" pitchFamily="34" charset="0"/>
                        </a:rPr>
                        <a:t>-13</a:t>
                      </a:r>
                    </a:p>
                  </a:txBody>
                  <a:tcPr marL="6186" marR="6186" marT="618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8628"/>
                  </a:ext>
                </a:extLst>
              </a:tr>
              <a:tr h="288603">
                <a:tc>
                  <a:txBody>
                    <a:bodyPr/>
                    <a:lstStyle/>
                    <a:p>
                      <a:pPr algn="ctr" fontAlgn="ctr"/>
                      <a:r>
                        <a:rPr lang="fr-FR" sz="700" b="0" i="0" u="none" strike="noStrike">
                          <a:solidFill>
                            <a:srgbClr val="000000"/>
                          </a:solidFill>
                          <a:effectLst/>
                          <a:latin typeface="Calibri" panose="020F0502020204030204" pitchFamily="34" charset="0"/>
                        </a:rPr>
                        <a:t>J</a:t>
                      </a:r>
                    </a:p>
                  </a:txBody>
                  <a:tcPr marL="6186" marR="6186" marT="618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600" b="0" i="0" u="none" strike="noStrike">
                          <a:solidFill>
                            <a:srgbClr val="000000"/>
                          </a:solidFill>
                          <a:effectLst/>
                          <a:latin typeface="Calibri" panose="020F0502020204030204" pitchFamily="34" charset="0"/>
                        </a:rPr>
                        <a:t>AMENAGEMENT DE LABORATOIRE ET DE SALLE DE TP</a:t>
                      </a:r>
                    </a:p>
                  </a:txBody>
                  <a:tcPr marL="6186" marR="6186" marT="61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600" b="0" i="0" u="none" strike="noStrike">
                          <a:solidFill>
                            <a:srgbClr val="333333"/>
                          </a:solidFill>
                          <a:effectLst/>
                          <a:latin typeface="Arial" panose="020B0604020202020204" pitchFamily="34" charset="0"/>
                        </a:rPr>
                        <a:t>                             454,12 € </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600" b="0" i="0" u="none" strike="noStrike">
                          <a:solidFill>
                            <a:srgbClr val="333333"/>
                          </a:solidFill>
                          <a:effectLst/>
                          <a:latin typeface="Arial" panose="020B0604020202020204" pitchFamily="34" charset="0"/>
                        </a:rPr>
                        <a:t>                         1 375,31 € </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700" b="0" i="0" u="none" strike="noStrike">
                          <a:solidFill>
                            <a:srgbClr val="000000"/>
                          </a:solidFill>
                          <a:effectLst/>
                          <a:latin typeface="Calibri" panose="020F0502020204030204" pitchFamily="34" charset="0"/>
                        </a:rPr>
                        <a:t>                                      -   € </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600" b="0" i="0" u="none" strike="noStrike">
                          <a:solidFill>
                            <a:srgbClr val="333333"/>
                          </a:solidFill>
                          <a:effectLst/>
                          <a:latin typeface="Arial" panose="020B0604020202020204" pitchFamily="34" charset="0"/>
                        </a:rPr>
                        <a:t>                             128,75 € </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600" b="0" i="0" u="none" strike="noStrike">
                          <a:solidFill>
                            <a:srgbClr val="333333"/>
                          </a:solidFill>
                          <a:effectLst/>
                          <a:latin typeface="Arial" panose="020B0604020202020204" pitchFamily="34" charset="0"/>
                        </a:rPr>
                        <a:t>                         2 133,00 € </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700" b="0" i="0" u="none" strike="noStrike">
                          <a:solidFill>
                            <a:srgbClr val="000000"/>
                          </a:solidFill>
                          <a:effectLst/>
                          <a:latin typeface="Calibri" panose="020F0502020204030204" pitchFamily="34" charset="0"/>
                        </a:rPr>
                        <a:t>1557</a:t>
                      </a:r>
                    </a:p>
                  </a:txBody>
                  <a:tcPr marL="6186" marR="6186" marT="618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9217720"/>
                  </a:ext>
                </a:extLst>
              </a:tr>
              <a:tr h="288603">
                <a:tc>
                  <a:txBody>
                    <a:bodyPr/>
                    <a:lstStyle/>
                    <a:p>
                      <a:pPr algn="ctr" fontAlgn="ctr"/>
                      <a:r>
                        <a:rPr lang="fr-FR" sz="700" b="0" i="0" u="none" strike="noStrike">
                          <a:solidFill>
                            <a:srgbClr val="000000"/>
                          </a:solidFill>
                          <a:effectLst/>
                          <a:latin typeface="Calibri" panose="020F0502020204030204" pitchFamily="34" charset="0"/>
                        </a:rPr>
                        <a:t>K</a:t>
                      </a:r>
                    </a:p>
                  </a:txBody>
                  <a:tcPr marL="6186" marR="6186" marT="618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600" b="0" i="0" u="none" strike="noStrike" dirty="0">
                          <a:solidFill>
                            <a:srgbClr val="000000"/>
                          </a:solidFill>
                          <a:effectLst/>
                          <a:latin typeface="Calibri" panose="020F0502020204030204" pitchFamily="34" charset="0"/>
                        </a:rPr>
                        <a:t>EXPERIMENTATION ANIMALE-ELEVAGE ANIMAL-CONSERVATION ANIMALE-ETUDE DES ANIMAUX</a:t>
                      </a:r>
                    </a:p>
                  </a:txBody>
                  <a:tcPr marL="6186" marR="6186" marT="61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fr-FR" sz="600" b="0" i="0" u="none" strike="noStrike">
                          <a:solidFill>
                            <a:srgbClr val="000000"/>
                          </a:solidFill>
                          <a:effectLst/>
                          <a:latin typeface="Calibri" panose="020F0502020204030204" pitchFamily="34" charset="0"/>
                        </a:rPr>
                        <a:t>                                      -   € </a:t>
                      </a:r>
                    </a:p>
                  </a:txBody>
                  <a:tcPr marL="6186" marR="6186" marT="61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700" b="0" i="0" u="none" strike="noStrike">
                          <a:solidFill>
                            <a:srgbClr val="000000"/>
                          </a:solidFill>
                          <a:effectLst/>
                          <a:latin typeface="Calibri" panose="020F0502020204030204" pitchFamily="34" charset="0"/>
                        </a:rPr>
                        <a:t>                                      -   € </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600" b="0" i="0" u="none" strike="noStrike" dirty="0">
                          <a:solidFill>
                            <a:srgbClr val="333333"/>
                          </a:solidFill>
                          <a:effectLst/>
                          <a:latin typeface="Arial" panose="020B0604020202020204" pitchFamily="34" charset="0"/>
                        </a:rPr>
                        <a:t>                             798,83 € </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700" b="0" i="0" u="none" strike="noStrike">
                          <a:solidFill>
                            <a:srgbClr val="000000"/>
                          </a:solidFill>
                          <a:effectLst/>
                          <a:latin typeface="Calibri" panose="020F0502020204030204" pitchFamily="34" charset="0"/>
                        </a:rPr>
                        <a:t>                                      -   € </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700" b="0" i="0" u="none" strike="noStrike">
                          <a:solidFill>
                            <a:srgbClr val="000000"/>
                          </a:solidFill>
                          <a:effectLst/>
                          <a:latin typeface="Calibri" panose="020F0502020204030204" pitchFamily="34" charset="0"/>
                        </a:rPr>
                        <a:t>                                      -   € </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700" b="0" i="0" u="none" strike="noStrike">
                          <a:solidFill>
                            <a:srgbClr val="000000"/>
                          </a:solidFill>
                          <a:effectLst/>
                          <a:latin typeface="Calibri" panose="020F0502020204030204" pitchFamily="34" charset="0"/>
                        </a:rPr>
                        <a:t>0</a:t>
                      </a:r>
                    </a:p>
                  </a:txBody>
                  <a:tcPr marL="6186" marR="6186" marT="618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18979306"/>
                  </a:ext>
                </a:extLst>
              </a:tr>
              <a:tr h="167421">
                <a:tc>
                  <a:txBody>
                    <a:bodyPr/>
                    <a:lstStyle/>
                    <a:p>
                      <a:pPr algn="ctr" fontAlgn="ctr"/>
                      <a:r>
                        <a:rPr lang="fr-FR" sz="700" b="0" i="0" u="none" strike="noStrike">
                          <a:solidFill>
                            <a:srgbClr val="000000"/>
                          </a:solidFill>
                          <a:effectLst/>
                          <a:latin typeface="Calibri" panose="020F0502020204030204" pitchFamily="34" charset="0"/>
                        </a:rPr>
                        <a:t>L</a:t>
                      </a:r>
                    </a:p>
                  </a:txBody>
                  <a:tcPr marL="6186" marR="6186" marT="618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600" b="0" i="0" u="none" strike="noStrike">
                          <a:solidFill>
                            <a:srgbClr val="000000"/>
                          </a:solidFill>
                          <a:effectLst/>
                          <a:latin typeface="Calibri" panose="020F0502020204030204" pitchFamily="34" charset="0"/>
                        </a:rPr>
                        <a:t>MEDICAL</a:t>
                      </a:r>
                    </a:p>
                  </a:txBody>
                  <a:tcPr marL="6186" marR="6186" marT="61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600" b="0" i="0" u="none" strike="noStrike">
                          <a:solidFill>
                            <a:srgbClr val="333333"/>
                          </a:solidFill>
                          <a:effectLst/>
                          <a:latin typeface="Arial" panose="020B0604020202020204" pitchFamily="34" charset="0"/>
                        </a:rPr>
                        <a:t>                       50 214,28 € </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600" b="0" i="0" u="none" strike="noStrike">
                          <a:solidFill>
                            <a:srgbClr val="333333"/>
                          </a:solidFill>
                          <a:effectLst/>
                          <a:latin typeface="Arial" panose="020B0604020202020204" pitchFamily="34" charset="0"/>
                        </a:rPr>
                        <a:t>                       61 326,54 € </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600" b="0" i="0" u="none" strike="noStrike" dirty="0">
                          <a:solidFill>
                            <a:srgbClr val="333333"/>
                          </a:solidFill>
                          <a:effectLst/>
                          <a:latin typeface="Arial" panose="020B0604020202020204" pitchFamily="34" charset="0"/>
                        </a:rPr>
                        <a:t>                       91 325,10 € </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600" b="0" i="0" u="none" strike="noStrike">
                          <a:solidFill>
                            <a:srgbClr val="333333"/>
                          </a:solidFill>
                          <a:effectLst/>
                          <a:latin typeface="Arial" panose="020B0604020202020204" pitchFamily="34" charset="0"/>
                        </a:rPr>
                        <a:t>                       36 808,88 € </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600" b="0" i="0" u="none" strike="noStrike">
                          <a:solidFill>
                            <a:srgbClr val="333333"/>
                          </a:solidFill>
                          <a:effectLst/>
                          <a:latin typeface="Arial" panose="020B0604020202020204" pitchFamily="34" charset="0"/>
                        </a:rPr>
                        <a:t>                       70 037,40 € </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700" b="0" i="0" u="none" strike="noStrike">
                          <a:solidFill>
                            <a:srgbClr val="000000"/>
                          </a:solidFill>
                          <a:effectLst/>
                          <a:latin typeface="Calibri" panose="020F0502020204030204" pitchFamily="34" charset="0"/>
                        </a:rPr>
                        <a:t>90</a:t>
                      </a:r>
                    </a:p>
                  </a:txBody>
                  <a:tcPr marL="6186" marR="6186" marT="618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04786890"/>
                  </a:ext>
                </a:extLst>
              </a:tr>
              <a:tr h="288603">
                <a:tc>
                  <a:txBody>
                    <a:bodyPr/>
                    <a:lstStyle/>
                    <a:p>
                      <a:pPr algn="ctr" fontAlgn="ctr"/>
                      <a:r>
                        <a:rPr lang="fr-FR" sz="700" b="0" i="0" u="none" strike="noStrike">
                          <a:solidFill>
                            <a:srgbClr val="000000"/>
                          </a:solidFill>
                          <a:effectLst/>
                          <a:latin typeface="Calibri" panose="020F0502020204030204" pitchFamily="34" charset="0"/>
                        </a:rPr>
                        <a:t>M</a:t>
                      </a:r>
                    </a:p>
                  </a:txBody>
                  <a:tcPr marL="6186" marR="6186" marT="618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600" b="0" i="0" u="none" strike="noStrike">
                          <a:solidFill>
                            <a:srgbClr val="000000"/>
                          </a:solidFill>
                          <a:effectLst/>
                          <a:latin typeface="Calibri" panose="020F0502020204030204" pitchFamily="34" charset="0"/>
                        </a:rPr>
                        <a:t>MICROSCOPIE - PROFILOMETRIE</a:t>
                      </a:r>
                    </a:p>
                  </a:txBody>
                  <a:tcPr marL="6186" marR="6186" marT="61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600" b="0" i="0" u="none" strike="noStrike">
                          <a:solidFill>
                            <a:srgbClr val="333333"/>
                          </a:solidFill>
                          <a:effectLst/>
                          <a:latin typeface="Arial" panose="020B0604020202020204" pitchFamily="34" charset="0"/>
                        </a:rPr>
                        <a:t>                             496,83 € </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600" b="0" i="0" u="none" strike="noStrike">
                          <a:solidFill>
                            <a:srgbClr val="333333"/>
                          </a:solidFill>
                          <a:effectLst/>
                          <a:latin typeface="Arial" panose="020B0604020202020204" pitchFamily="34" charset="0"/>
                        </a:rPr>
                        <a:t>                             280,70 € </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700" b="0" i="0" u="none" strike="noStrike" dirty="0">
                          <a:solidFill>
                            <a:srgbClr val="000000"/>
                          </a:solidFill>
                          <a:effectLst/>
                          <a:latin typeface="Calibri" panose="020F0502020204030204" pitchFamily="34" charset="0"/>
                        </a:rPr>
                        <a:t>                                      -   € </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600" b="0" i="0" u="none" strike="noStrike">
                          <a:solidFill>
                            <a:srgbClr val="333333"/>
                          </a:solidFill>
                          <a:effectLst/>
                          <a:latin typeface="Arial" panose="020B0604020202020204" pitchFamily="34" charset="0"/>
                        </a:rPr>
                        <a:t>8230,6</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600" b="0" i="0" u="none" strike="noStrike">
                          <a:solidFill>
                            <a:srgbClr val="333333"/>
                          </a:solidFill>
                          <a:effectLst/>
                          <a:latin typeface="Arial" panose="020B0604020202020204" pitchFamily="34" charset="0"/>
                        </a:rPr>
                        <a:t>                               57,60 € </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700" b="0" i="0" u="none" strike="noStrike">
                          <a:solidFill>
                            <a:srgbClr val="000000"/>
                          </a:solidFill>
                          <a:effectLst/>
                          <a:latin typeface="Calibri" panose="020F0502020204030204" pitchFamily="34" charset="0"/>
                        </a:rPr>
                        <a:t>-99</a:t>
                      </a:r>
                    </a:p>
                  </a:txBody>
                  <a:tcPr marL="6186" marR="6186" marT="618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25702796"/>
                  </a:ext>
                </a:extLst>
              </a:tr>
              <a:tr h="159449">
                <a:tc>
                  <a:txBody>
                    <a:bodyPr/>
                    <a:lstStyle/>
                    <a:p>
                      <a:pPr algn="ctr" fontAlgn="ctr"/>
                      <a:r>
                        <a:rPr lang="fr-FR" sz="700" b="0" i="0" u="none" strike="noStrike">
                          <a:solidFill>
                            <a:srgbClr val="000000"/>
                          </a:solidFill>
                          <a:effectLst/>
                          <a:latin typeface="Calibri" panose="020F0502020204030204" pitchFamily="34" charset="0"/>
                        </a:rPr>
                        <a:t>N</a:t>
                      </a:r>
                    </a:p>
                  </a:txBody>
                  <a:tcPr marL="6186" marR="6186" marT="618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600" b="0" i="0" u="none" strike="noStrike">
                          <a:solidFill>
                            <a:srgbClr val="000000"/>
                          </a:solidFill>
                          <a:effectLst/>
                          <a:latin typeface="Calibri" panose="020F0502020204030204" pitchFamily="34" charset="0"/>
                        </a:rPr>
                        <a:t>CHIMIE ET BIOLOGIE</a:t>
                      </a:r>
                    </a:p>
                  </a:txBody>
                  <a:tcPr marL="6186" marR="6186" marT="61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600" b="0" i="0" u="none" strike="noStrike">
                          <a:solidFill>
                            <a:srgbClr val="333333"/>
                          </a:solidFill>
                          <a:effectLst/>
                          <a:latin typeface="Arial" panose="020B0604020202020204" pitchFamily="34" charset="0"/>
                        </a:rPr>
                        <a:t>                         7 078,04 € </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600" b="0" i="0" u="none" strike="noStrike">
                          <a:solidFill>
                            <a:srgbClr val="333333"/>
                          </a:solidFill>
                          <a:effectLst/>
                          <a:latin typeface="Arial" panose="020B0604020202020204" pitchFamily="34" charset="0"/>
                        </a:rPr>
                        <a:t>                       17 996,51 € </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600" b="0" i="0" u="none" strike="noStrike">
                          <a:solidFill>
                            <a:srgbClr val="333333"/>
                          </a:solidFill>
                          <a:effectLst/>
                          <a:latin typeface="Arial" panose="020B0604020202020204" pitchFamily="34" charset="0"/>
                        </a:rPr>
                        <a:t>                         5 337,28 € </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600" b="0" i="0" u="none" strike="noStrike" dirty="0">
                          <a:solidFill>
                            <a:srgbClr val="333333"/>
                          </a:solidFill>
                          <a:effectLst/>
                          <a:latin typeface="Arial" panose="020B0604020202020204" pitchFamily="34" charset="0"/>
                        </a:rPr>
                        <a:t>11391,45</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600" b="0" i="0" u="none" strike="noStrike">
                          <a:solidFill>
                            <a:srgbClr val="333333"/>
                          </a:solidFill>
                          <a:effectLst/>
                          <a:latin typeface="Arial" panose="020B0604020202020204" pitchFamily="34" charset="0"/>
                        </a:rPr>
                        <a:t>                       10 712,25 € </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700" b="0" i="0" u="none" strike="noStrike">
                          <a:solidFill>
                            <a:srgbClr val="000000"/>
                          </a:solidFill>
                          <a:effectLst/>
                          <a:latin typeface="Calibri" panose="020F0502020204030204" pitchFamily="34" charset="0"/>
                        </a:rPr>
                        <a:t>-6</a:t>
                      </a:r>
                    </a:p>
                  </a:txBody>
                  <a:tcPr marL="6186" marR="6186" marT="618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83815405"/>
                  </a:ext>
                </a:extLst>
              </a:tr>
              <a:tr h="288603">
                <a:tc>
                  <a:txBody>
                    <a:bodyPr/>
                    <a:lstStyle/>
                    <a:p>
                      <a:pPr algn="ctr" fontAlgn="ctr"/>
                      <a:r>
                        <a:rPr lang="fr-FR" sz="700" b="0" i="0" u="none" strike="noStrike">
                          <a:solidFill>
                            <a:srgbClr val="000000"/>
                          </a:solidFill>
                          <a:effectLst/>
                          <a:latin typeface="Calibri" panose="020F0502020204030204" pitchFamily="34" charset="0"/>
                        </a:rPr>
                        <a:t>O</a:t>
                      </a:r>
                    </a:p>
                  </a:txBody>
                  <a:tcPr marL="6186" marR="6186" marT="618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600" b="0" i="0" u="none" strike="noStrike">
                          <a:solidFill>
                            <a:srgbClr val="000000"/>
                          </a:solidFill>
                          <a:effectLst/>
                          <a:latin typeface="Calibri" panose="020F0502020204030204" pitchFamily="34" charset="0"/>
                        </a:rPr>
                        <a:t>OPTO - LASERS - MATERIEL D'OPTIQUE</a:t>
                      </a:r>
                    </a:p>
                  </a:txBody>
                  <a:tcPr marL="6186" marR="6186" marT="61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600" b="0" i="0" u="none" strike="noStrike">
                          <a:solidFill>
                            <a:srgbClr val="333333"/>
                          </a:solidFill>
                          <a:effectLst/>
                          <a:latin typeface="Arial" panose="020B0604020202020204" pitchFamily="34" charset="0"/>
                        </a:rPr>
                        <a:t>                                 0,02 € </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600" b="0" i="0" u="none" strike="noStrike">
                          <a:solidFill>
                            <a:srgbClr val="333333"/>
                          </a:solidFill>
                          <a:effectLst/>
                          <a:latin typeface="Arial" panose="020B0604020202020204" pitchFamily="34" charset="0"/>
                        </a:rPr>
                        <a:t>                       30 180,00 € </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700" b="0" i="0" u="none" strike="noStrike">
                          <a:solidFill>
                            <a:srgbClr val="000000"/>
                          </a:solidFill>
                          <a:effectLst/>
                          <a:latin typeface="Calibri" panose="020F0502020204030204" pitchFamily="34" charset="0"/>
                        </a:rPr>
                        <a:t>                                      -   € </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600" b="0" i="0" u="none" strike="noStrike" dirty="0">
                          <a:solidFill>
                            <a:srgbClr val="333333"/>
                          </a:solidFill>
                          <a:effectLst/>
                          <a:latin typeface="Arial" panose="020B0604020202020204" pitchFamily="34" charset="0"/>
                        </a:rPr>
                        <a:t>403,92</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600" b="0" i="0" u="none" strike="noStrike">
                          <a:solidFill>
                            <a:srgbClr val="333333"/>
                          </a:solidFill>
                          <a:effectLst/>
                          <a:latin typeface="Arial" panose="020B0604020202020204" pitchFamily="34" charset="0"/>
                        </a:rPr>
                        <a:t>                         1 500,00 € </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700" b="0" i="0" u="none" strike="noStrike">
                          <a:solidFill>
                            <a:srgbClr val="000000"/>
                          </a:solidFill>
                          <a:effectLst/>
                          <a:latin typeface="Calibri" panose="020F0502020204030204" pitchFamily="34" charset="0"/>
                        </a:rPr>
                        <a:t>271</a:t>
                      </a:r>
                    </a:p>
                  </a:txBody>
                  <a:tcPr marL="6186" marR="6186" marT="618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14239117"/>
                  </a:ext>
                </a:extLst>
              </a:tr>
              <a:tr h="263091">
                <a:tc>
                  <a:txBody>
                    <a:bodyPr/>
                    <a:lstStyle/>
                    <a:p>
                      <a:pPr algn="ctr" fontAlgn="ctr"/>
                      <a:r>
                        <a:rPr lang="fr-FR" sz="700" b="0" i="0" u="none" strike="noStrike">
                          <a:solidFill>
                            <a:srgbClr val="000000"/>
                          </a:solidFill>
                          <a:effectLst/>
                          <a:latin typeface="Calibri" panose="020F0502020204030204" pitchFamily="34" charset="0"/>
                        </a:rPr>
                        <a:t>P</a:t>
                      </a:r>
                    </a:p>
                  </a:txBody>
                  <a:tcPr marL="6186" marR="6186" marT="618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600" b="0" i="0" u="none" strike="noStrike">
                          <a:solidFill>
                            <a:srgbClr val="000000"/>
                          </a:solidFill>
                          <a:effectLst/>
                          <a:latin typeface="Calibri" panose="020F0502020204030204" pitchFamily="34" charset="0"/>
                        </a:rPr>
                        <a:t>PHYSIQUE NUCLEAIRE ET CORPUSCULAIRE - AUTRES EQUIPEMENTS DE PHYSIQUES</a:t>
                      </a:r>
                    </a:p>
                  </a:txBody>
                  <a:tcPr marL="6186" marR="6186" marT="61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600" b="0" i="0" u="none" strike="noStrike">
                          <a:solidFill>
                            <a:srgbClr val="333333"/>
                          </a:solidFill>
                          <a:effectLst/>
                          <a:latin typeface="Arial" panose="020B0604020202020204" pitchFamily="34" charset="0"/>
                        </a:rPr>
                        <a:t>                         6 020,04 € </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600" b="0" i="0" u="none" strike="noStrike">
                          <a:solidFill>
                            <a:srgbClr val="333333"/>
                          </a:solidFill>
                          <a:effectLst/>
                          <a:latin typeface="Arial" panose="020B0604020202020204" pitchFamily="34" charset="0"/>
                        </a:rPr>
                        <a:t>                         9 413,77 € </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600" b="0" i="0" u="none" strike="noStrike">
                          <a:solidFill>
                            <a:srgbClr val="333333"/>
                          </a:solidFill>
                          <a:effectLst/>
                          <a:latin typeface="Arial" panose="020B0604020202020204" pitchFamily="34" charset="0"/>
                        </a:rPr>
                        <a:t>                         2 060,00 € </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600" b="0" i="0" u="none" strike="noStrike" dirty="0">
                          <a:solidFill>
                            <a:srgbClr val="333333"/>
                          </a:solidFill>
                          <a:effectLst/>
                          <a:latin typeface="Arial" panose="020B0604020202020204" pitchFamily="34" charset="0"/>
                        </a:rPr>
                        <a:t>10415</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600" b="0" i="0" u="none" strike="noStrike">
                          <a:solidFill>
                            <a:srgbClr val="333333"/>
                          </a:solidFill>
                          <a:effectLst/>
                          <a:latin typeface="Arial" panose="020B0604020202020204" pitchFamily="34" charset="0"/>
                        </a:rPr>
                        <a:t>                       76 705,74 € </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700" b="0" i="0" u="none" strike="noStrike">
                          <a:solidFill>
                            <a:srgbClr val="000000"/>
                          </a:solidFill>
                          <a:effectLst/>
                          <a:latin typeface="Calibri" panose="020F0502020204030204" pitchFamily="34" charset="0"/>
                        </a:rPr>
                        <a:t>636</a:t>
                      </a:r>
                    </a:p>
                  </a:txBody>
                  <a:tcPr marL="6186" marR="6186" marT="618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4708921"/>
                  </a:ext>
                </a:extLst>
              </a:tr>
              <a:tr h="288603">
                <a:tc>
                  <a:txBody>
                    <a:bodyPr/>
                    <a:lstStyle/>
                    <a:p>
                      <a:pPr algn="ctr" fontAlgn="ctr"/>
                      <a:r>
                        <a:rPr lang="fr-FR" sz="700" b="0" i="0" u="none" strike="noStrike">
                          <a:solidFill>
                            <a:srgbClr val="000000"/>
                          </a:solidFill>
                          <a:effectLst/>
                          <a:latin typeface="Calibri" panose="020F0502020204030204" pitchFamily="34" charset="0"/>
                        </a:rPr>
                        <a:t>Q</a:t>
                      </a:r>
                    </a:p>
                  </a:txBody>
                  <a:tcPr marL="6186" marR="6186" marT="618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600" b="0" i="0" u="none" strike="noStrike">
                          <a:solidFill>
                            <a:srgbClr val="000000"/>
                          </a:solidFill>
                          <a:effectLst/>
                          <a:latin typeface="Calibri" panose="020F0502020204030204" pitchFamily="34" charset="0"/>
                        </a:rPr>
                        <a:t>EXPERIMENTATION VEGETALE</a:t>
                      </a:r>
                    </a:p>
                  </a:txBody>
                  <a:tcPr marL="6186" marR="6186" marT="61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600" b="0" i="0" u="none" strike="noStrike">
                          <a:solidFill>
                            <a:srgbClr val="333333"/>
                          </a:solidFill>
                          <a:effectLst/>
                          <a:latin typeface="Arial" panose="020B0604020202020204" pitchFamily="34" charset="0"/>
                        </a:rPr>
                        <a:t>                       14 989,02 € </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600" b="0" i="0" u="none" strike="noStrike">
                          <a:solidFill>
                            <a:srgbClr val="333333"/>
                          </a:solidFill>
                          <a:effectLst/>
                          <a:latin typeface="Arial" panose="020B0604020202020204" pitchFamily="34" charset="0"/>
                        </a:rPr>
                        <a:t>                         2 258,00 € </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700" b="0" i="0" u="none" strike="noStrike">
                          <a:solidFill>
                            <a:srgbClr val="000000"/>
                          </a:solidFill>
                          <a:effectLst/>
                          <a:latin typeface="Calibri" panose="020F0502020204030204" pitchFamily="34" charset="0"/>
                        </a:rPr>
                        <a:t>                                      -   € </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700" b="0" i="0" u="none" strike="noStrike" dirty="0">
                          <a:solidFill>
                            <a:srgbClr val="000000"/>
                          </a:solidFill>
                          <a:effectLst/>
                          <a:latin typeface="Calibri" panose="020F0502020204030204" pitchFamily="34" charset="0"/>
                        </a:rPr>
                        <a:t>                                      -   € </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700" b="0" i="0" u="none" strike="noStrike">
                          <a:solidFill>
                            <a:srgbClr val="000000"/>
                          </a:solidFill>
                          <a:effectLst/>
                          <a:latin typeface="Calibri" panose="020F0502020204030204" pitchFamily="34" charset="0"/>
                        </a:rPr>
                        <a:t>                               89,50 € </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700" b="0" i="0" u="none" strike="noStrike">
                          <a:solidFill>
                            <a:srgbClr val="000000"/>
                          </a:solidFill>
                          <a:effectLst/>
                          <a:latin typeface="Calibri" panose="020F0502020204030204" pitchFamily="34" charset="0"/>
                        </a:rPr>
                        <a:t>0</a:t>
                      </a:r>
                    </a:p>
                  </a:txBody>
                  <a:tcPr marL="6186" marR="6186" marT="618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3704451"/>
                  </a:ext>
                </a:extLst>
              </a:tr>
              <a:tr h="159449">
                <a:tc>
                  <a:txBody>
                    <a:bodyPr/>
                    <a:lstStyle/>
                    <a:p>
                      <a:pPr algn="ctr" fontAlgn="ctr"/>
                      <a:r>
                        <a:rPr lang="fr-FR" sz="700" b="0" i="0" u="none" strike="noStrike">
                          <a:solidFill>
                            <a:srgbClr val="000000"/>
                          </a:solidFill>
                          <a:effectLst/>
                          <a:latin typeface="Calibri" panose="020F0502020204030204" pitchFamily="34" charset="0"/>
                        </a:rPr>
                        <a:t>R</a:t>
                      </a:r>
                    </a:p>
                  </a:txBody>
                  <a:tcPr marL="6186" marR="6186" marT="618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600" b="0" i="0" u="none" strike="noStrike">
                          <a:solidFill>
                            <a:srgbClr val="000000"/>
                          </a:solidFill>
                          <a:effectLst/>
                          <a:latin typeface="Calibri" panose="020F0502020204030204" pitchFamily="34" charset="0"/>
                        </a:rPr>
                        <a:t>ATELIER - MECANIQUE - AUTOMATIQUE</a:t>
                      </a:r>
                    </a:p>
                  </a:txBody>
                  <a:tcPr marL="6186" marR="6186" marT="61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600" b="0" i="0" u="none" strike="noStrike">
                          <a:solidFill>
                            <a:srgbClr val="333333"/>
                          </a:solidFill>
                          <a:effectLst/>
                          <a:latin typeface="Arial" panose="020B0604020202020204" pitchFamily="34" charset="0"/>
                        </a:rPr>
                        <a:t>                       11 696,55 € </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600" b="0" i="0" u="none" strike="noStrike">
                          <a:solidFill>
                            <a:srgbClr val="333333"/>
                          </a:solidFill>
                          <a:effectLst/>
                          <a:latin typeface="Arial" panose="020B0604020202020204" pitchFamily="34" charset="0"/>
                        </a:rPr>
                        <a:t>                       19 116,71 € </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600" b="0" i="0" u="none" strike="noStrike">
                          <a:solidFill>
                            <a:srgbClr val="333333"/>
                          </a:solidFill>
                          <a:effectLst/>
                          <a:latin typeface="Arial" panose="020B0604020202020204" pitchFamily="34" charset="0"/>
                        </a:rPr>
                        <a:t>                       17 258,48 € </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600" b="0" i="0" u="none" strike="noStrike" dirty="0">
                          <a:solidFill>
                            <a:srgbClr val="333333"/>
                          </a:solidFill>
                          <a:effectLst/>
                          <a:latin typeface="Arial" panose="020B0604020202020204" pitchFamily="34" charset="0"/>
                        </a:rPr>
                        <a:t>                       11 125,00 € </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600" b="0" i="0" u="none" strike="noStrike">
                          <a:solidFill>
                            <a:srgbClr val="333333"/>
                          </a:solidFill>
                          <a:effectLst/>
                          <a:latin typeface="Arial" panose="020B0604020202020204" pitchFamily="34" charset="0"/>
                        </a:rPr>
                        <a:t>                       17 611,77 € </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700" b="0" i="0" u="none" strike="noStrike">
                          <a:solidFill>
                            <a:srgbClr val="000000"/>
                          </a:solidFill>
                          <a:effectLst/>
                          <a:latin typeface="Calibri" panose="020F0502020204030204" pitchFamily="34" charset="0"/>
                        </a:rPr>
                        <a:t>58</a:t>
                      </a:r>
                    </a:p>
                  </a:txBody>
                  <a:tcPr marL="6186" marR="6186" marT="618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5808756"/>
                  </a:ext>
                </a:extLst>
              </a:tr>
              <a:tr h="237579">
                <a:tc>
                  <a:txBody>
                    <a:bodyPr/>
                    <a:lstStyle/>
                    <a:p>
                      <a:pPr algn="ctr" fontAlgn="ctr"/>
                      <a:r>
                        <a:rPr lang="fr-FR" sz="700" b="0" i="0" u="none" strike="noStrike">
                          <a:solidFill>
                            <a:srgbClr val="000000"/>
                          </a:solidFill>
                          <a:effectLst/>
                          <a:latin typeface="Calibri" panose="020F0502020204030204" pitchFamily="34" charset="0"/>
                        </a:rPr>
                        <a:t>S</a:t>
                      </a:r>
                    </a:p>
                  </a:txBody>
                  <a:tcPr marL="6186" marR="6186" marT="618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600" b="0" i="0" u="none" strike="noStrike">
                          <a:solidFill>
                            <a:srgbClr val="000000"/>
                          </a:solidFill>
                          <a:effectLst/>
                          <a:latin typeface="Calibri" panose="020F0502020204030204" pitchFamily="34" charset="0"/>
                        </a:rPr>
                        <a:t>SPECTROMETRIE - SPECTROSCOPIE - RAYONS X</a:t>
                      </a:r>
                    </a:p>
                  </a:txBody>
                  <a:tcPr marL="6186" marR="6186" marT="61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600" b="0" i="0" u="none" strike="noStrike">
                          <a:solidFill>
                            <a:srgbClr val="333333"/>
                          </a:solidFill>
                          <a:effectLst/>
                          <a:latin typeface="Arial" panose="020B0604020202020204" pitchFamily="34" charset="0"/>
                        </a:rPr>
                        <a:t>                             625,02 € </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600" b="0" i="0" u="none" strike="noStrike">
                          <a:solidFill>
                            <a:srgbClr val="333333"/>
                          </a:solidFill>
                          <a:effectLst/>
                          <a:latin typeface="Arial" panose="020B0604020202020204" pitchFamily="34" charset="0"/>
                        </a:rPr>
                        <a:t>                         2 125,00 € </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600" b="0" i="0" u="none" strike="noStrike">
                          <a:solidFill>
                            <a:srgbClr val="333333"/>
                          </a:solidFill>
                          <a:effectLst/>
                          <a:latin typeface="Arial" panose="020B0604020202020204" pitchFamily="34" charset="0"/>
                        </a:rPr>
                        <a:t>                       36 508,21 € </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600" b="0" i="0" u="none" strike="noStrike" dirty="0">
                          <a:solidFill>
                            <a:srgbClr val="333333"/>
                          </a:solidFill>
                          <a:effectLst/>
                          <a:latin typeface="Arial" panose="020B0604020202020204" pitchFamily="34" charset="0"/>
                        </a:rPr>
                        <a:t>                         1 823,50 € </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600" b="0" i="0" u="none" strike="noStrike">
                          <a:solidFill>
                            <a:srgbClr val="333333"/>
                          </a:solidFill>
                          <a:effectLst/>
                          <a:latin typeface="Arial" panose="020B0604020202020204" pitchFamily="34" charset="0"/>
                        </a:rPr>
                        <a:t>                       70 118,50 € </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700" b="0" i="0" u="none" strike="noStrike">
                          <a:solidFill>
                            <a:srgbClr val="000000"/>
                          </a:solidFill>
                          <a:effectLst/>
                          <a:latin typeface="Calibri" panose="020F0502020204030204" pitchFamily="34" charset="0"/>
                        </a:rPr>
                        <a:t>3745</a:t>
                      </a:r>
                    </a:p>
                  </a:txBody>
                  <a:tcPr marL="6186" marR="6186" marT="618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49286787"/>
                  </a:ext>
                </a:extLst>
              </a:tr>
              <a:tr h="167421">
                <a:tc>
                  <a:txBody>
                    <a:bodyPr/>
                    <a:lstStyle/>
                    <a:p>
                      <a:pPr algn="ctr" fontAlgn="ctr"/>
                      <a:r>
                        <a:rPr lang="fr-FR" sz="700" b="0" i="0" u="none" strike="noStrike">
                          <a:solidFill>
                            <a:srgbClr val="000000"/>
                          </a:solidFill>
                          <a:effectLst/>
                          <a:latin typeface="Calibri" panose="020F0502020204030204" pitchFamily="34" charset="0"/>
                        </a:rPr>
                        <a:t>T</a:t>
                      </a:r>
                    </a:p>
                  </a:txBody>
                  <a:tcPr marL="6186" marR="6186" marT="618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600" b="0" i="0" u="none" strike="noStrike">
                          <a:solidFill>
                            <a:srgbClr val="000000"/>
                          </a:solidFill>
                          <a:effectLst/>
                          <a:latin typeface="Calibri" panose="020F0502020204030204" pitchFamily="34" charset="0"/>
                        </a:rPr>
                        <a:t>ELECTRONIQUE / TEST, ENERGIE, MESURES</a:t>
                      </a:r>
                    </a:p>
                  </a:txBody>
                  <a:tcPr marL="6186" marR="6186" marT="61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600" b="0" i="0" u="none" strike="noStrike">
                          <a:solidFill>
                            <a:srgbClr val="333333"/>
                          </a:solidFill>
                          <a:effectLst/>
                          <a:latin typeface="Arial" panose="020B0604020202020204" pitchFamily="34" charset="0"/>
                        </a:rPr>
                        <a:t>                       24 693,87 € </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600" b="0" i="0" u="none" strike="noStrike">
                          <a:solidFill>
                            <a:srgbClr val="333333"/>
                          </a:solidFill>
                          <a:effectLst/>
                          <a:latin typeface="Arial" panose="020B0604020202020204" pitchFamily="34" charset="0"/>
                        </a:rPr>
                        <a:t>                       17 130,41 € </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600" b="0" i="0" u="none" strike="noStrike">
                          <a:solidFill>
                            <a:srgbClr val="333333"/>
                          </a:solidFill>
                          <a:effectLst/>
                          <a:latin typeface="Arial" panose="020B0604020202020204" pitchFamily="34" charset="0"/>
                        </a:rPr>
                        <a:t>                       33 400,69 € </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600" b="0" i="0" u="none" strike="noStrike">
                          <a:solidFill>
                            <a:srgbClr val="333333"/>
                          </a:solidFill>
                          <a:effectLst/>
                          <a:latin typeface="Arial" panose="020B0604020202020204" pitchFamily="34" charset="0"/>
                        </a:rPr>
                        <a:t>                       31 980,06 € </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600" b="0" i="0" u="none" strike="noStrike" dirty="0">
                          <a:solidFill>
                            <a:srgbClr val="333333"/>
                          </a:solidFill>
                          <a:effectLst/>
                          <a:latin typeface="Arial" panose="020B0604020202020204" pitchFamily="34" charset="0"/>
                        </a:rPr>
                        <a:t>                         9 586,75 € </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700" b="0" i="0" u="none" strike="noStrike">
                          <a:solidFill>
                            <a:srgbClr val="000000"/>
                          </a:solidFill>
                          <a:effectLst/>
                          <a:latin typeface="Calibri" panose="020F0502020204030204" pitchFamily="34" charset="0"/>
                        </a:rPr>
                        <a:t>-70</a:t>
                      </a:r>
                    </a:p>
                  </a:txBody>
                  <a:tcPr marL="6186" marR="6186" marT="618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63528873"/>
                  </a:ext>
                </a:extLst>
              </a:tr>
              <a:tr h="167421">
                <a:tc>
                  <a:txBody>
                    <a:bodyPr/>
                    <a:lstStyle/>
                    <a:p>
                      <a:pPr algn="ctr" fontAlgn="ctr"/>
                      <a:r>
                        <a:rPr lang="fr-FR" sz="700" b="0" i="0" u="none" strike="noStrike">
                          <a:solidFill>
                            <a:srgbClr val="000000"/>
                          </a:solidFill>
                          <a:effectLst/>
                          <a:latin typeface="Calibri" panose="020F0502020204030204" pitchFamily="34" charset="0"/>
                        </a:rPr>
                        <a:t>U</a:t>
                      </a:r>
                    </a:p>
                  </a:txBody>
                  <a:tcPr marL="6186" marR="6186" marT="618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600" b="0" i="0" u="none" strike="noStrike">
                          <a:solidFill>
                            <a:srgbClr val="000000"/>
                          </a:solidFill>
                          <a:effectLst/>
                          <a:latin typeface="Calibri" panose="020F0502020204030204" pitchFamily="34" charset="0"/>
                        </a:rPr>
                        <a:t>SCIENCES DE LA TERRE - GEOPHYSIQUE - ASTROPHYSIQUE</a:t>
                      </a:r>
                    </a:p>
                  </a:txBody>
                  <a:tcPr marL="6186" marR="6186" marT="61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600" b="0" i="0" u="none" strike="noStrike">
                          <a:solidFill>
                            <a:srgbClr val="333333"/>
                          </a:solidFill>
                          <a:effectLst/>
                          <a:latin typeface="Arial" panose="020B0604020202020204" pitchFamily="34" charset="0"/>
                        </a:rPr>
                        <a:t>                       39 401,05 € </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600" b="0" i="0" u="none" strike="noStrike">
                          <a:solidFill>
                            <a:srgbClr val="333333"/>
                          </a:solidFill>
                          <a:effectLst/>
                          <a:latin typeface="Arial" panose="020B0604020202020204" pitchFamily="34" charset="0"/>
                        </a:rPr>
                        <a:t>                         1 893,19 € </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600" b="0" i="0" u="none" strike="noStrike">
                          <a:solidFill>
                            <a:srgbClr val="333333"/>
                          </a:solidFill>
                          <a:effectLst/>
                          <a:latin typeface="Arial" panose="020B0604020202020204" pitchFamily="34" charset="0"/>
                        </a:rPr>
                        <a:t>                       13 432,77 € </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600" b="0" i="0" u="none" strike="noStrike">
                          <a:solidFill>
                            <a:srgbClr val="333333"/>
                          </a:solidFill>
                          <a:effectLst/>
                          <a:latin typeface="Arial" panose="020B0604020202020204" pitchFamily="34" charset="0"/>
                        </a:rPr>
                        <a:t>                       47 118,17 € </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600" b="0" i="0" u="none" strike="noStrike" dirty="0">
                          <a:solidFill>
                            <a:srgbClr val="333333"/>
                          </a:solidFill>
                          <a:effectLst/>
                          <a:latin typeface="Arial" panose="020B0604020202020204" pitchFamily="34" charset="0"/>
                        </a:rPr>
                        <a:t>                     171 764,96 € </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700" b="0" i="0" u="none" strike="noStrike">
                          <a:solidFill>
                            <a:srgbClr val="000000"/>
                          </a:solidFill>
                          <a:effectLst/>
                          <a:latin typeface="Calibri" panose="020F0502020204030204" pitchFamily="34" charset="0"/>
                        </a:rPr>
                        <a:t>265</a:t>
                      </a:r>
                    </a:p>
                  </a:txBody>
                  <a:tcPr marL="6186" marR="6186" marT="618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2484037"/>
                  </a:ext>
                </a:extLst>
              </a:tr>
              <a:tr h="263091">
                <a:tc>
                  <a:txBody>
                    <a:bodyPr/>
                    <a:lstStyle/>
                    <a:p>
                      <a:pPr algn="ctr" fontAlgn="ctr"/>
                      <a:r>
                        <a:rPr lang="fr-FR" sz="700" b="0" i="0" u="none" strike="noStrike">
                          <a:solidFill>
                            <a:srgbClr val="000000"/>
                          </a:solidFill>
                          <a:effectLst/>
                          <a:latin typeface="Calibri" panose="020F0502020204030204" pitchFamily="34" charset="0"/>
                        </a:rPr>
                        <a:t>V</a:t>
                      </a:r>
                    </a:p>
                  </a:txBody>
                  <a:tcPr marL="6186" marR="6186" marT="618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600" b="0" i="0" u="none" strike="noStrike">
                          <a:solidFill>
                            <a:srgbClr val="000000"/>
                          </a:solidFill>
                          <a:effectLst/>
                          <a:latin typeface="Calibri" panose="020F0502020204030204" pitchFamily="34" charset="0"/>
                        </a:rPr>
                        <a:t>VIDE ET ULTRA-VIDE : EQUIPEMENTS POUR LE VIDE ET POUR LES TECHNIQUES SOUS VIDE</a:t>
                      </a:r>
                    </a:p>
                  </a:txBody>
                  <a:tcPr marL="6186" marR="6186" marT="61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fr-FR" sz="600" b="0" i="0" u="none" strike="noStrike">
                          <a:solidFill>
                            <a:srgbClr val="000000"/>
                          </a:solidFill>
                          <a:effectLst/>
                          <a:latin typeface="Calibri" panose="020F0502020204030204" pitchFamily="34" charset="0"/>
                        </a:rPr>
                        <a:t>                                      -   € </a:t>
                      </a:r>
                    </a:p>
                  </a:txBody>
                  <a:tcPr marL="6186" marR="6186" marT="61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700" b="0" i="0" u="none" strike="noStrike">
                          <a:solidFill>
                            <a:srgbClr val="000000"/>
                          </a:solidFill>
                          <a:effectLst/>
                          <a:latin typeface="Calibri" panose="020F0502020204030204" pitchFamily="34" charset="0"/>
                        </a:rPr>
                        <a:t>0</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700" b="0" i="0" u="none" strike="noStrike">
                          <a:solidFill>
                            <a:srgbClr val="000000"/>
                          </a:solidFill>
                          <a:effectLst/>
                          <a:latin typeface="Calibri" panose="020F0502020204030204" pitchFamily="34" charset="0"/>
                        </a:rPr>
                        <a:t>0</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700" b="0" i="0" u="none" strike="noStrike">
                          <a:solidFill>
                            <a:srgbClr val="000000"/>
                          </a:solidFill>
                          <a:effectLst/>
                          <a:latin typeface="Calibri" panose="020F0502020204030204" pitchFamily="34" charset="0"/>
                        </a:rPr>
                        <a:t>0</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600" b="0" i="0" u="none" strike="noStrike" dirty="0">
                          <a:solidFill>
                            <a:srgbClr val="333333"/>
                          </a:solidFill>
                          <a:effectLst/>
                          <a:latin typeface="Arial" panose="020B0604020202020204" pitchFamily="34" charset="0"/>
                        </a:rPr>
                        <a:t>                                      -   € </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700" b="0" i="0" u="none" strike="noStrike">
                          <a:solidFill>
                            <a:srgbClr val="000000"/>
                          </a:solidFill>
                          <a:effectLst/>
                          <a:latin typeface="Calibri" panose="020F0502020204030204" pitchFamily="34" charset="0"/>
                        </a:rPr>
                        <a:t>0</a:t>
                      </a:r>
                    </a:p>
                  </a:txBody>
                  <a:tcPr marL="6186" marR="6186" marT="618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75278816"/>
                  </a:ext>
                </a:extLst>
              </a:tr>
              <a:tr h="237579">
                <a:tc>
                  <a:txBody>
                    <a:bodyPr/>
                    <a:lstStyle/>
                    <a:p>
                      <a:pPr algn="ctr" fontAlgn="ctr"/>
                      <a:r>
                        <a:rPr lang="fr-FR" sz="700" b="0" i="0" u="none" strike="noStrike">
                          <a:solidFill>
                            <a:srgbClr val="000000"/>
                          </a:solidFill>
                          <a:effectLst/>
                          <a:latin typeface="Calibri" panose="020F0502020204030204" pitchFamily="34" charset="0"/>
                        </a:rPr>
                        <a:t>W</a:t>
                      </a:r>
                    </a:p>
                  </a:txBody>
                  <a:tcPr marL="6186" marR="6186" marT="618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fr-FR" sz="600" b="0" i="0" u="none" strike="noStrike">
                          <a:solidFill>
                            <a:srgbClr val="000000"/>
                          </a:solidFill>
                          <a:effectLst/>
                          <a:latin typeface="Calibri" panose="020F0502020204030204" pitchFamily="34" charset="0"/>
                        </a:rPr>
                        <a:t>NANOTECHNOLOGIES - MICRO-ELECTRONIQUE</a:t>
                      </a:r>
                    </a:p>
                  </a:txBody>
                  <a:tcPr marL="6186" marR="6186" marT="61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fr-FR" sz="600" b="0" i="0" u="none" strike="noStrike">
                          <a:solidFill>
                            <a:srgbClr val="000000"/>
                          </a:solidFill>
                          <a:effectLst/>
                          <a:latin typeface="Calibri" panose="020F0502020204030204" pitchFamily="34" charset="0"/>
                        </a:rPr>
                        <a:t>                                      -   € </a:t>
                      </a:r>
                    </a:p>
                  </a:txBody>
                  <a:tcPr marL="6186" marR="6186" marT="61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700" b="0" i="0" u="none" strike="noStrike">
                          <a:solidFill>
                            <a:srgbClr val="000000"/>
                          </a:solidFill>
                          <a:effectLst/>
                          <a:latin typeface="Calibri" panose="020F0502020204030204" pitchFamily="34" charset="0"/>
                        </a:rPr>
                        <a:t>0</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fr-FR" sz="700" b="0" i="0" u="none" strike="noStrike">
                          <a:solidFill>
                            <a:srgbClr val="000000"/>
                          </a:solidFill>
                          <a:effectLst/>
                          <a:latin typeface="Calibri" panose="020F0502020204030204" pitchFamily="34" charset="0"/>
                        </a:rPr>
                        <a:t>0</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fr-FR" sz="700" b="0" i="0" u="none" strike="noStrike">
                          <a:solidFill>
                            <a:srgbClr val="000000"/>
                          </a:solidFill>
                          <a:effectLst/>
                          <a:latin typeface="Calibri" panose="020F0502020204030204" pitchFamily="34" charset="0"/>
                        </a:rPr>
                        <a:t>0</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fr-FR" sz="600" b="0" i="0" u="none" strike="noStrike" dirty="0">
                          <a:solidFill>
                            <a:srgbClr val="333333"/>
                          </a:solidFill>
                          <a:effectLst/>
                          <a:latin typeface="Arial" panose="020B0604020202020204" pitchFamily="34" charset="0"/>
                        </a:rPr>
                        <a:t>                                      -   € </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700" b="0" i="0" u="none" strike="noStrike" dirty="0">
                          <a:solidFill>
                            <a:srgbClr val="000000"/>
                          </a:solidFill>
                          <a:effectLst/>
                          <a:latin typeface="Calibri" panose="020F0502020204030204" pitchFamily="34" charset="0"/>
                        </a:rPr>
                        <a:t>0</a:t>
                      </a:r>
                    </a:p>
                  </a:txBody>
                  <a:tcPr marL="6186" marR="6186" marT="618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8245558"/>
                  </a:ext>
                </a:extLst>
              </a:tr>
              <a:tr h="288603">
                <a:tc gridSpan="2">
                  <a:txBody>
                    <a:bodyPr/>
                    <a:lstStyle/>
                    <a:p>
                      <a:pPr algn="ctr" fontAlgn="b"/>
                      <a:r>
                        <a:rPr lang="fr-FR" sz="700" b="1" i="0" u="none" strike="noStrike">
                          <a:solidFill>
                            <a:srgbClr val="000000"/>
                          </a:solidFill>
                          <a:effectLst/>
                          <a:latin typeface="Calibri" panose="020F0502020204030204" pitchFamily="34" charset="0"/>
                        </a:rPr>
                        <a:t>TOTAL </a:t>
                      </a:r>
                    </a:p>
                  </a:txBody>
                  <a:tcPr marL="6186" marR="6186" marT="618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algn="ctr" fontAlgn="b"/>
                      <a:r>
                        <a:rPr lang="fr-FR" sz="700" b="1" i="0" u="none" strike="noStrike">
                          <a:solidFill>
                            <a:srgbClr val="000000"/>
                          </a:solidFill>
                          <a:effectLst/>
                          <a:latin typeface="Calibri" panose="020F0502020204030204" pitchFamily="34" charset="0"/>
                        </a:rPr>
                        <a:t>               14 694 892,51 € </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700" b="1" i="0" u="none" strike="noStrike">
                          <a:solidFill>
                            <a:srgbClr val="000000"/>
                          </a:solidFill>
                          <a:effectLst/>
                          <a:latin typeface="Calibri" panose="020F0502020204030204" pitchFamily="34" charset="0"/>
                        </a:rPr>
                        <a:t>               12 960 213,78 € </a:t>
                      </a:r>
                    </a:p>
                  </a:txBody>
                  <a:tcPr marL="6186" marR="6186" marT="61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700" b="1" i="0" u="none" strike="noStrike">
                          <a:solidFill>
                            <a:srgbClr val="000000"/>
                          </a:solidFill>
                          <a:effectLst/>
                          <a:latin typeface="Calibri" panose="020F0502020204030204" pitchFamily="34" charset="0"/>
                        </a:rPr>
                        <a:t>               23 689 456,95 € </a:t>
                      </a:r>
                    </a:p>
                  </a:txBody>
                  <a:tcPr marL="6186" marR="6186" marT="618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700" b="1" i="0" u="none" strike="noStrike">
                          <a:solidFill>
                            <a:srgbClr val="000000"/>
                          </a:solidFill>
                          <a:effectLst/>
                          <a:latin typeface="Calibri" panose="020F0502020204030204" pitchFamily="34" charset="0"/>
                        </a:rPr>
                        <a:t>               18 869 114,23 € </a:t>
                      </a:r>
                    </a:p>
                  </a:txBody>
                  <a:tcPr marL="6186" marR="6186" marT="618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700" b="1" i="0" u="none" strike="noStrike">
                          <a:solidFill>
                            <a:srgbClr val="000000"/>
                          </a:solidFill>
                          <a:effectLst/>
                          <a:latin typeface="Calibri" panose="020F0502020204030204" pitchFamily="34" charset="0"/>
                        </a:rPr>
                        <a:t>               22 114 892,89 € </a:t>
                      </a:r>
                    </a:p>
                  </a:txBody>
                  <a:tcPr marL="6186" marR="6186" marT="618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fr-FR" sz="700" b="0" i="0" u="none" strike="noStrike" dirty="0">
                          <a:solidFill>
                            <a:srgbClr val="000000"/>
                          </a:solidFill>
                          <a:effectLst/>
                          <a:latin typeface="Calibri" panose="020F0502020204030204" pitchFamily="34" charset="0"/>
                        </a:rPr>
                        <a:t>17</a:t>
                      </a:r>
                    </a:p>
                  </a:txBody>
                  <a:tcPr marL="6186" marR="6186" marT="618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0769816"/>
                  </a:ext>
                </a:extLst>
              </a:tr>
            </a:tbl>
          </a:graphicData>
        </a:graphic>
      </p:graphicFrame>
    </p:spTree>
    <p:extLst>
      <p:ext uri="{BB962C8B-B14F-4D97-AF65-F5344CB8AC3E}">
        <p14:creationId xmlns:p14="http://schemas.microsoft.com/office/powerpoint/2010/main" val="12204466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stretch>
            <a:fillRect/>
          </a:stretch>
        </p:blipFill>
        <p:spPr>
          <a:xfrm>
            <a:off x="850069" y="524004"/>
            <a:ext cx="7443861" cy="5809992"/>
          </a:xfrm>
          <a:prstGeom prst="rect">
            <a:avLst/>
          </a:prstGeom>
        </p:spPr>
      </p:pic>
    </p:spTree>
    <p:extLst>
      <p:ext uri="{BB962C8B-B14F-4D97-AF65-F5344CB8AC3E}">
        <p14:creationId xmlns:p14="http://schemas.microsoft.com/office/powerpoint/2010/main" val="2580598374"/>
      </p:ext>
    </p:extLst>
  </p:cSld>
  <p:clrMapOvr>
    <a:masterClrMapping/>
  </p:clrMapOvr>
  <p:timing>
    <p:tnLst>
      <p:par>
        <p:cTn id="1" dur="indefinite" restart="never" nodeType="tmRoot"/>
      </p:par>
    </p:tnLst>
  </p:timing>
</p:sld>
</file>

<file path=ppt/theme/theme1.xml><?xml version="1.0" encoding="utf-8"?>
<a:theme xmlns:a="http://schemas.openxmlformats.org/drawingml/2006/main" name="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diaporama-vierge-ucbl-officiel_1479379802861-ppt [Mode de compatibilité]" id="{FC361770-1A44-4CD4-97C4-C1714D1CBBDF}" vid="{C7A6FFB6-C68A-4102-8ABC-7D47A175F306}"/>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w Cen MT-Rockwell">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diaporama-vierge-ucbl-officiel_1479379802861-ppt</Template>
  <TotalTime>0</TotalTime>
  <Words>5106</Words>
  <Application>Microsoft Office PowerPoint</Application>
  <PresentationFormat>Affichage à l'écran (4:3)</PresentationFormat>
  <Paragraphs>1313</Paragraphs>
  <Slides>63</Slides>
  <Notes>62</Notes>
  <HiddenSlides>0</HiddenSlides>
  <MMClips>0</MMClips>
  <ScaleCrop>false</ScaleCrop>
  <HeadingPairs>
    <vt:vector size="6" baseType="variant">
      <vt:variant>
        <vt:lpstr>Polices utilisées</vt:lpstr>
      </vt:variant>
      <vt:variant>
        <vt:i4>5</vt:i4>
      </vt:variant>
      <vt:variant>
        <vt:lpstr>Thème</vt:lpstr>
      </vt:variant>
      <vt:variant>
        <vt:i4>2</vt:i4>
      </vt:variant>
      <vt:variant>
        <vt:lpstr>Titres des diapositives</vt:lpstr>
      </vt:variant>
      <vt:variant>
        <vt:i4>63</vt:i4>
      </vt:variant>
    </vt:vector>
  </HeadingPairs>
  <TitlesOfParts>
    <vt:vector size="70" baseType="lpstr">
      <vt:lpstr>Arial</vt:lpstr>
      <vt:lpstr>Calibri</vt:lpstr>
      <vt:lpstr>Trebuchet MS</vt:lpstr>
      <vt:lpstr>Verdana</vt:lpstr>
      <vt:lpstr>Wingdings</vt:lpstr>
      <vt:lpstr>Modèle par défaut</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2017-02-23T09:53:39Z</dcterms:created>
  <dcterms:modified xsi:type="dcterms:W3CDTF">2022-05-13T12:41:11Z</dcterms:modified>
</cp:coreProperties>
</file>