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307" r:id="rId3"/>
    <p:sldId id="261" r:id="rId4"/>
    <p:sldId id="260" r:id="rId5"/>
    <p:sldId id="262" r:id="rId6"/>
    <p:sldId id="336" r:id="rId7"/>
    <p:sldId id="265" r:id="rId8"/>
    <p:sldId id="266" r:id="rId9"/>
    <p:sldId id="269" r:id="rId10"/>
    <p:sldId id="308" r:id="rId11"/>
    <p:sldId id="270" r:id="rId12"/>
    <p:sldId id="328" r:id="rId13"/>
    <p:sldId id="335" r:id="rId14"/>
    <p:sldId id="325" r:id="rId15"/>
    <p:sldId id="326" r:id="rId16"/>
    <p:sldId id="309" r:id="rId17"/>
    <p:sldId id="329" r:id="rId18"/>
    <p:sldId id="311" r:id="rId19"/>
    <p:sldId id="330" r:id="rId20"/>
    <p:sldId id="312" r:id="rId21"/>
    <p:sldId id="331" r:id="rId22"/>
    <p:sldId id="313" r:id="rId23"/>
    <p:sldId id="332" r:id="rId24"/>
    <p:sldId id="314" r:id="rId25"/>
    <p:sldId id="334" r:id="rId26"/>
    <p:sldId id="315" r:id="rId27"/>
    <p:sldId id="333" r:id="rId28"/>
    <p:sldId id="316" r:id="rId29"/>
    <p:sldId id="317" r:id="rId30"/>
    <p:sldId id="272" r:id="rId31"/>
    <p:sldId id="319" r:id="rId32"/>
    <p:sldId id="321" r:id="rId33"/>
    <p:sldId id="279" r:id="rId34"/>
    <p:sldId id="322" r:id="rId35"/>
    <p:sldId id="323" r:id="rId36"/>
    <p:sldId id="280" r:id="rId37"/>
    <p:sldId id="284" r:id="rId38"/>
    <p:sldId id="324" r:id="rId39"/>
    <p:sldId id="327" r:id="rId40"/>
    <p:sldId id="290" r:id="rId41"/>
    <p:sldId id="291" r:id="rId42"/>
    <p:sldId id="292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26"/>
    <a:srgbClr val="E55324"/>
    <a:srgbClr val="58595B"/>
    <a:srgbClr val="F8991D"/>
    <a:srgbClr val="FD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819" autoAdjust="0"/>
  </p:normalViewPr>
  <p:slideViewPr>
    <p:cSldViewPr>
      <p:cViewPr varScale="1">
        <p:scale>
          <a:sx n="83" d="100"/>
          <a:sy n="83" d="100"/>
        </p:scale>
        <p:origin x="144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398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Feuille_de_calcul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FAMILLE</a:t>
            </a:r>
            <a:r>
              <a:rPr lang="fr-FR" b="1" baseline="0"/>
              <a:t> B : BATIMENTS - INFRASTRUCTURES - TRAVAUX - ESPACES VERTS </a:t>
            </a:r>
            <a:endParaRPr lang="fr-F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RECAP!$C$26</c:f>
              <c:strCache>
                <c:ptCount val="1"/>
                <c:pt idx="0">
                  <c:v>Montants HT
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RECAP!$A$27:$B$33</c:f>
              <c:multiLvlStrCache>
                <c:ptCount val="7"/>
                <c:lvl>
                  <c:pt idx="0">
                    <c:v>Fluides et combustibles</c:v>
                  </c:pt>
                  <c:pt idx="1">
                    <c:v>Entretien des locaux et hygiène</c:v>
                  </c:pt>
                  <c:pt idx="2">
                    <c:v>autres services aux bâtiments
(gardiennage, etc)</c:v>
                  </c:pt>
                  <c:pt idx="3">
                    <c:v>Fourn et matériel pr Bâtiments
et infrastructures</c:v>
                  </c:pt>
                  <c:pt idx="4">
                    <c:v>Aménagement et maintenance
des bâtiments</c:v>
                  </c:pt>
                  <c:pt idx="5">
                    <c:v>Travaux de construction
et services connexes</c:v>
                  </c:pt>
                  <c:pt idx="6">
                    <c:v>Espaces verts</c:v>
                  </c:pt>
                </c:lvl>
                <c:lvl>
                  <c:pt idx="0">
                    <c:v>BA</c:v>
                  </c:pt>
                  <c:pt idx="1">
                    <c:v>BB</c:v>
                  </c:pt>
                  <c:pt idx="2">
                    <c:v>BC</c:v>
                  </c:pt>
                  <c:pt idx="3">
                    <c:v>BD</c:v>
                  </c:pt>
                  <c:pt idx="4">
                    <c:v>BE</c:v>
                  </c:pt>
                  <c:pt idx="5">
                    <c:v>BF</c:v>
                  </c:pt>
                  <c:pt idx="6">
                    <c:v>BG</c:v>
                  </c:pt>
                </c:lvl>
              </c:multiLvlStrCache>
            </c:multiLvlStrRef>
          </c:cat>
          <c:val>
            <c:numRef>
              <c:f>RECAP!$C$27:$C$33</c:f>
              <c:numCache>
                <c:formatCode>_-* #\ ##0.00\ [$€-40C]_-;\-* #\ ##0.00\ [$€-40C]_-;_-* "-"??\ [$€-40C]_-;_-@_-</c:formatCode>
                <c:ptCount val="7"/>
                <c:pt idx="0">
                  <c:v>1449546.97</c:v>
                </c:pt>
                <c:pt idx="1">
                  <c:v>456765.78</c:v>
                </c:pt>
                <c:pt idx="2">
                  <c:v>215000.66</c:v>
                </c:pt>
                <c:pt idx="3">
                  <c:v>386084.38</c:v>
                </c:pt>
                <c:pt idx="4">
                  <c:v>840141.94</c:v>
                </c:pt>
                <c:pt idx="5">
                  <c:v>105733.08</c:v>
                </c:pt>
                <c:pt idx="6">
                  <c:v>40522.447999999997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A-4E08-9F45-387735D2C7E2}"/>
            </c:ext>
          </c:extLst>
        </c:ser>
        <c:ser>
          <c:idx val="1"/>
          <c:order val="1"/>
          <c:tx>
            <c:strRef>
              <c:f>RECAP!$D$26</c:f>
              <c:strCache>
                <c:ptCount val="1"/>
                <c:pt idx="0">
                  <c:v>Montants HT
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RECAP!$A$27:$B$33</c:f>
              <c:multiLvlStrCache>
                <c:ptCount val="7"/>
                <c:lvl>
                  <c:pt idx="0">
                    <c:v>Fluides et combustibles</c:v>
                  </c:pt>
                  <c:pt idx="1">
                    <c:v>Entretien des locaux et hygiène</c:v>
                  </c:pt>
                  <c:pt idx="2">
                    <c:v>autres services aux bâtiments
(gardiennage, etc)</c:v>
                  </c:pt>
                  <c:pt idx="3">
                    <c:v>Fourn et matériel pr Bâtiments
et infrastructures</c:v>
                  </c:pt>
                  <c:pt idx="4">
                    <c:v>Aménagement et maintenance
des bâtiments</c:v>
                  </c:pt>
                  <c:pt idx="5">
                    <c:v>Travaux de construction
et services connexes</c:v>
                  </c:pt>
                  <c:pt idx="6">
                    <c:v>Espaces verts</c:v>
                  </c:pt>
                </c:lvl>
                <c:lvl>
                  <c:pt idx="0">
                    <c:v>BA</c:v>
                  </c:pt>
                  <c:pt idx="1">
                    <c:v>BB</c:v>
                  </c:pt>
                  <c:pt idx="2">
                    <c:v>BC</c:v>
                  </c:pt>
                  <c:pt idx="3">
                    <c:v>BD</c:v>
                  </c:pt>
                  <c:pt idx="4">
                    <c:v>BE</c:v>
                  </c:pt>
                  <c:pt idx="5">
                    <c:v>BF</c:v>
                  </c:pt>
                  <c:pt idx="6">
                    <c:v>BG</c:v>
                  </c:pt>
                </c:lvl>
              </c:multiLvlStrCache>
            </c:multiLvlStrRef>
          </c:cat>
          <c:val>
            <c:numRef>
              <c:f>RECAP!$D$27:$D$33</c:f>
              <c:numCache>
                <c:formatCode>_-* #\ ##0.00\ [$€-40C]_-;\-* #\ ##0.00\ [$€-40C]_-;_-* "-"??\ [$€-40C]_-;_-@_-</c:formatCode>
                <c:ptCount val="7"/>
                <c:pt idx="0">
                  <c:v>1954694.36</c:v>
                </c:pt>
                <c:pt idx="1">
                  <c:v>707646.71</c:v>
                </c:pt>
                <c:pt idx="2">
                  <c:v>257759.11</c:v>
                </c:pt>
                <c:pt idx="3">
                  <c:v>798904.6</c:v>
                </c:pt>
                <c:pt idx="4">
                  <c:v>4118697.71</c:v>
                </c:pt>
                <c:pt idx="5">
                  <c:v>5008348.7</c:v>
                </c:pt>
                <c:pt idx="6">
                  <c:v>39405.15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A-4E08-9F45-387735D2C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5323055"/>
        <c:axId val="655320975"/>
        <c:axId val="0"/>
      </c:bar3DChart>
      <c:catAx>
        <c:axId val="65532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5320975"/>
        <c:crosses val="autoZero"/>
        <c:auto val="1"/>
        <c:lblAlgn val="ctr"/>
        <c:lblOffset val="100"/>
        <c:noMultiLvlLbl val="0"/>
      </c:catAx>
      <c:valAx>
        <c:axId val="65532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[$€-40C]_-;\-* #\ ##0.0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532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FAMILLE</a:t>
            </a:r>
            <a:r>
              <a:rPr lang="fr-FR" baseline="0"/>
              <a:t> C : évolution des dépenses entre 20180 et 2019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RECAP!$C$28</c:f>
              <c:strCache>
                <c:ptCount val="1"/>
                <c:pt idx="0">
                  <c:v>Montants HT
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RECAP!$A$29:$B$37</c:f>
              <c:multiLvlStrCache>
                <c:ptCount val="9"/>
                <c:lvl>
                  <c:pt idx="0">
                    <c:v> conception, édition et impression</c:v>
                  </c:pt>
                  <c:pt idx="1">
                    <c:v>communication événementielle et institutionnelle</c:v>
                  </c:pt>
                  <c:pt idx="2">
                    <c:v>services pour la communication</c:v>
                  </c:pt>
                  <c:pt idx="3">
                    <c:v>culture et collections de musée</c:v>
                  </c:pt>
                  <c:pt idx="4">
                    <c:v>documents </c:v>
                  </c:pt>
                  <c:pt idx="5">
                    <c:v>archives</c:v>
                  </c:pt>
                  <c:pt idx="6">
                    <c:v> bibliothèques et magasins d'archives</c:v>
                  </c:pt>
                  <c:pt idx="7">
                    <c:v>systèmes d'information documentaire et d'archivage</c:v>
                  </c:pt>
                  <c:pt idx="8">
                    <c:v>services de gestion documentaire et d'archivage</c:v>
                  </c:pt>
                </c:lvl>
                <c:lvl>
                  <c:pt idx="0">
                    <c:v>CA</c:v>
                  </c:pt>
                  <c:pt idx="1">
                    <c:v>CB</c:v>
                  </c:pt>
                  <c:pt idx="2">
                    <c:v>CC</c:v>
                  </c:pt>
                  <c:pt idx="3">
                    <c:v>CD</c:v>
                  </c:pt>
                  <c:pt idx="4">
                    <c:v>CE</c:v>
                  </c:pt>
                  <c:pt idx="5">
                    <c:v>CF</c:v>
                  </c:pt>
                  <c:pt idx="6">
                    <c:v>CG</c:v>
                  </c:pt>
                  <c:pt idx="7">
                    <c:v>CH</c:v>
                  </c:pt>
                  <c:pt idx="8">
                    <c:v>CI</c:v>
                  </c:pt>
                </c:lvl>
              </c:multiLvlStrCache>
            </c:multiLvlStrRef>
          </c:cat>
          <c:val>
            <c:numRef>
              <c:f>RECAP!$C$29:$C$37</c:f>
              <c:numCache>
                <c:formatCode>_-* #\ ##0.00\ [$€-40C]_-;\-* #\ ##0.00\ [$€-40C]_-;_-* "-"??\ [$€-40C]_-;_-@_-</c:formatCode>
                <c:ptCount val="9"/>
                <c:pt idx="0">
                  <c:v>113275.87</c:v>
                </c:pt>
                <c:pt idx="1">
                  <c:v>194218.28</c:v>
                </c:pt>
                <c:pt idx="2">
                  <c:v>165073.79</c:v>
                </c:pt>
                <c:pt idx="3">
                  <c:v>138316.07</c:v>
                </c:pt>
                <c:pt idx="4">
                  <c:v>1358685.3570000001</c:v>
                </c:pt>
                <c:pt idx="5">
                  <c:v>4470.66</c:v>
                </c:pt>
                <c:pt idx="6">
                  <c:v>8628.5400000000009</c:v>
                </c:pt>
                <c:pt idx="7">
                  <c:v>34497.83</c:v>
                </c:pt>
                <c:pt idx="8">
                  <c:v>750.8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1-416C-A206-088AFEB5F7FA}"/>
            </c:ext>
          </c:extLst>
        </c:ser>
        <c:ser>
          <c:idx val="1"/>
          <c:order val="1"/>
          <c:tx>
            <c:strRef>
              <c:f>RECAP!$D$28</c:f>
              <c:strCache>
                <c:ptCount val="1"/>
                <c:pt idx="0">
                  <c:v>Montants HT
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RECAP!$A$29:$B$37</c:f>
              <c:multiLvlStrCache>
                <c:ptCount val="9"/>
                <c:lvl>
                  <c:pt idx="0">
                    <c:v> conception, édition et impression</c:v>
                  </c:pt>
                  <c:pt idx="1">
                    <c:v>communication événementielle et institutionnelle</c:v>
                  </c:pt>
                  <c:pt idx="2">
                    <c:v>services pour la communication</c:v>
                  </c:pt>
                  <c:pt idx="3">
                    <c:v>culture et collections de musée</c:v>
                  </c:pt>
                  <c:pt idx="4">
                    <c:v>documents </c:v>
                  </c:pt>
                  <c:pt idx="5">
                    <c:v>archives</c:v>
                  </c:pt>
                  <c:pt idx="6">
                    <c:v> bibliothèques et magasins d'archives</c:v>
                  </c:pt>
                  <c:pt idx="7">
                    <c:v>systèmes d'information documentaire et d'archivage</c:v>
                  </c:pt>
                  <c:pt idx="8">
                    <c:v>services de gestion documentaire et d'archivage</c:v>
                  </c:pt>
                </c:lvl>
                <c:lvl>
                  <c:pt idx="0">
                    <c:v>CA</c:v>
                  </c:pt>
                  <c:pt idx="1">
                    <c:v>CB</c:v>
                  </c:pt>
                  <c:pt idx="2">
                    <c:v>CC</c:v>
                  </c:pt>
                  <c:pt idx="3">
                    <c:v>CD</c:v>
                  </c:pt>
                  <c:pt idx="4">
                    <c:v>CE</c:v>
                  </c:pt>
                  <c:pt idx="5">
                    <c:v>CF</c:v>
                  </c:pt>
                  <c:pt idx="6">
                    <c:v>CG</c:v>
                  </c:pt>
                  <c:pt idx="7">
                    <c:v>CH</c:v>
                  </c:pt>
                  <c:pt idx="8">
                    <c:v>CI</c:v>
                  </c:pt>
                </c:lvl>
              </c:multiLvlStrCache>
            </c:multiLvlStrRef>
          </c:cat>
          <c:val>
            <c:numRef>
              <c:f>RECAP!$D$29:$D$37</c:f>
              <c:numCache>
                <c:formatCode>_-* #\ ##0.00\ [$€-40C]_-;\-* #\ ##0.00\ [$€-40C]_-;_-* "-"??\ [$€-40C]_-;_-@_-</c:formatCode>
                <c:ptCount val="9"/>
                <c:pt idx="0">
                  <c:v>213928.12</c:v>
                </c:pt>
                <c:pt idx="1">
                  <c:v>367920.04</c:v>
                </c:pt>
                <c:pt idx="2">
                  <c:v>162967.49</c:v>
                </c:pt>
                <c:pt idx="3">
                  <c:v>306572.44</c:v>
                </c:pt>
                <c:pt idx="4">
                  <c:v>1344211.97</c:v>
                </c:pt>
                <c:pt idx="5">
                  <c:v>3827.82</c:v>
                </c:pt>
                <c:pt idx="6">
                  <c:v>19913.63</c:v>
                </c:pt>
                <c:pt idx="7">
                  <c:v>25292.23</c:v>
                </c:pt>
                <c:pt idx="8">
                  <c:v>10380.200000000001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1-416C-A206-088AFEB5F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2223103"/>
        <c:axId val="732223519"/>
        <c:axId val="0"/>
      </c:bar3DChart>
      <c:catAx>
        <c:axId val="73222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2223519"/>
        <c:crosses val="autoZero"/>
        <c:auto val="1"/>
        <c:lblAlgn val="ctr"/>
        <c:lblOffset val="100"/>
        <c:noMultiLvlLbl val="0"/>
      </c:catAx>
      <c:valAx>
        <c:axId val="73222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[$€-40C]_-;\-* #\ ##0.0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222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FAMILLE</a:t>
            </a:r>
            <a:r>
              <a:rPr lang="fr-FR" baseline="0"/>
              <a:t> D : DEPLACEMENTS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839-4FCF-A402-C168AF9BF4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839-4FCF-A402-C168AF9BF4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839-4FCF-A402-C168AF9BF49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RECAP!$A$4:$B$6</c:f>
              <c:multiLvlStrCache>
                <c:ptCount val="3"/>
                <c:lvl>
                  <c:pt idx="0">
                    <c:v>Transport des personnes</c:v>
                  </c:pt>
                  <c:pt idx="1">
                    <c:v>Hébergement des personnes</c:v>
                  </c:pt>
                  <c:pt idx="2">
                    <c:v>Services auxiliaires aux transports et à l'hébergement des personnes</c:v>
                  </c:pt>
                </c:lvl>
                <c:lvl>
                  <c:pt idx="0">
                    <c:v>DA</c:v>
                  </c:pt>
                  <c:pt idx="1">
                    <c:v>DB</c:v>
                  </c:pt>
                  <c:pt idx="2">
                    <c:v>DC</c:v>
                  </c:pt>
                </c:lvl>
              </c:multiLvlStrCache>
            </c:multiLvlStrRef>
          </c:cat>
          <c:val>
            <c:numRef>
              <c:f>RECAP!$C$4:$C$6</c:f>
              <c:numCache>
                <c:formatCode>_-* #\ ##0.00\ [$€-40C]_-;\-* #\ ##0.00\ [$€-40C]_-;_-* "-"??\ [$€-40C]_-;_-@_-</c:formatCode>
                <c:ptCount val="3"/>
                <c:pt idx="0">
                  <c:v>1139842.92</c:v>
                </c:pt>
                <c:pt idx="1">
                  <c:v>501901.05</c:v>
                </c:pt>
                <c:pt idx="2">
                  <c:v>1362.17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39-4FCF-A402-C168AF9BF49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C839-4FCF-A402-C168AF9BF4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C839-4FCF-A402-C168AF9BF4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C839-4FCF-A402-C168AF9BF49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RECAP!$A$4:$B$6</c:f>
              <c:multiLvlStrCache>
                <c:ptCount val="3"/>
                <c:lvl>
                  <c:pt idx="0">
                    <c:v>Transport des personnes</c:v>
                  </c:pt>
                  <c:pt idx="1">
                    <c:v>Hébergement des personnes</c:v>
                  </c:pt>
                  <c:pt idx="2">
                    <c:v>Services auxiliaires aux transports et à l'hébergement des personnes</c:v>
                  </c:pt>
                </c:lvl>
                <c:lvl>
                  <c:pt idx="0">
                    <c:v>DA</c:v>
                  </c:pt>
                  <c:pt idx="1">
                    <c:v>DB</c:v>
                  </c:pt>
                  <c:pt idx="2">
                    <c:v>DC</c:v>
                  </c:pt>
                </c:lvl>
              </c:multiLvlStrCache>
            </c:multiLvlStrRef>
          </c:cat>
          <c:val>
            <c:numRef>
              <c:f>RECAP!$D$4:$D$6</c:f>
              <c:numCache>
                <c:formatCode>0.0</c:formatCode>
                <c:ptCount val="3"/>
                <c:pt idx="0">
                  <c:v>69.371228811791795</c:v>
                </c:pt>
                <c:pt idx="1">
                  <c:v>30.54586905749132</c:v>
                </c:pt>
                <c:pt idx="2">
                  <c:v>8.2902130716887235E-2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839-4FCF-A402-C168AF9BF4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FAMILLE</a:t>
            </a:r>
            <a:r>
              <a:rPr lang="fr-FR" baseline="0"/>
              <a:t> D : évolution des dépenses entre 2018 et 2019 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RECAP!$C$17</c:f>
              <c:strCache>
                <c:ptCount val="1"/>
                <c:pt idx="0">
                  <c:v>Montants 
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RECAP!$A$18:$B$20</c:f>
              <c:multiLvlStrCache>
                <c:ptCount val="3"/>
                <c:lvl>
                  <c:pt idx="0">
                    <c:v>Transport des personnes</c:v>
                  </c:pt>
                  <c:pt idx="1">
                    <c:v>Hébergement des personnes</c:v>
                  </c:pt>
                  <c:pt idx="2">
                    <c:v>Services auxiliaires aux transports et à l'hébergement des personnes</c:v>
                  </c:pt>
                </c:lvl>
                <c:lvl>
                  <c:pt idx="0">
                    <c:v>DA</c:v>
                  </c:pt>
                  <c:pt idx="1">
                    <c:v>DB</c:v>
                  </c:pt>
                  <c:pt idx="2">
                    <c:v>DC</c:v>
                  </c:pt>
                </c:lvl>
              </c:multiLvlStrCache>
            </c:multiLvlStrRef>
          </c:cat>
          <c:val>
            <c:numRef>
              <c:f>RECAP!$C$18:$C$20</c:f>
              <c:numCache>
                <c:formatCode>_-* #\ ##0.00\ [$€-40C]_-;\-* #\ ##0.00\ [$€-40C]_-;_-* "-"??\ [$€-40C]_-;_-@_-</c:formatCode>
                <c:ptCount val="3"/>
                <c:pt idx="0">
                  <c:v>798123.39</c:v>
                </c:pt>
                <c:pt idx="1">
                  <c:v>280352.89</c:v>
                </c:pt>
                <c:pt idx="2">
                  <c:v>3429.34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C-4840-BE67-495F696F315A}"/>
            </c:ext>
          </c:extLst>
        </c:ser>
        <c:ser>
          <c:idx val="1"/>
          <c:order val="1"/>
          <c:tx>
            <c:strRef>
              <c:f>RECAP!$D$17</c:f>
              <c:strCache>
                <c:ptCount val="1"/>
                <c:pt idx="0">
                  <c:v>Montants HT
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RECAP!$A$18:$B$20</c:f>
              <c:multiLvlStrCache>
                <c:ptCount val="3"/>
                <c:lvl>
                  <c:pt idx="0">
                    <c:v>Transport des personnes</c:v>
                  </c:pt>
                  <c:pt idx="1">
                    <c:v>Hébergement des personnes</c:v>
                  </c:pt>
                  <c:pt idx="2">
                    <c:v>Services auxiliaires aux transports et à l'hébergement des personnes</c:v>
                  </c:pt>
                </c:lvl>
                <c:lvl>
                  <c:pt idx="0">
                    <c:v>DA</c:v>
                  </c:pt>
                  <c:pt idx="1">
                    <c:v>DB</c:v>
                  </c:pt>
                  <c:pt idx="2">
                    <c:v>DC</c:v>
                  </c:pt>
                </c:lvl>
              </c:multiLvlStrCache>
            </c:multiLvlStrRef>
          </c:cat>
          <c:val>
            <c:numRef>
              <c:f>RECAP!$D$18:$D$20</c:f>
              <c:numCache>
                <c:formatCode>_-* #\ ##0.00\ [$€-40C]_-;\-* #\ ##0.00\ [$€-40C]_-;_-* "-"??\ [$€-40C]_-;_-@_-</c:formatCode>
                <c:ptCount val="3"/>
                <c:pt idx="0">
                  <c:v>1139842.92</c:v>
                </c:pt>
                <c:pt idx="1">
                  <c:v>501901.05</c:v>
                </c:pt>
                <c:pt idx="2">
                  <c:v>1362.17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C-4840-BE67-495F696F3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145151"/>
        <c:axId val="262145567"/>
        <c:axId val="0"/>
      </c:bar3DChart>
      <c:catAx>
        <c:axId val="26214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145567"/>
        <c:crosses val="autoZero"/>
        <c:auto val="1"/>
        <c:lblAlgn val="ctr"/>
        <c:lblOffset val="100"/>
        <c:noMultiLvlLbl val="0"/>
      </c:catAx>
      <c:valAx>
        <c:axId val="26214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[$€-40C]_-;\-* #\ ##0.0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14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FAMILLE</a:t>
            </a:r>
            <a:r>
              <a:rPr lang="fr-FR" sz="1600" baseline="0"/>
              <a:t> E : ETUDES -CONSEILS - ASSURANCES - PI - RESSOURCES HUMAINES</a:t>
            </a:r>
            <a:endParaRPr lang="fr-FR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35F-4430-B147-271B129EE9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35F-4430-B147-271B129EE9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35F-4430-B147-271B129EE9D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RECAP!$A$4:$B$6</c:f>
              <c:multiLvlStrCache>
                <c:ptCount val="3"/>
                <c:lvl>
                  <c:pt idx="0">
                    <c:v>Assurances</c:v>
                  </c:pt>
                  <c:pt idx="1">
                    <c:v>Services d'études, assistances et conseils</c:v>
                  </c:pt>
                  <c:pt idx="2">
                    <c:v>Formations et gestion des ressources humaines</c:v>
                  </c:pt>
                </c:lvl>
                <c:lvl>
                  <c:pt idx="0">
                    <c:v>EA</c:v>
                  </c:pt>
                  <c:pt idx="1">
                    <c:v>EB</c:v>
                  </c:pt>
                  <c:pt idx="2">
                    <c:v>EC</c:v>
                  </c:pt>
                </c:lvl>
              </c:multiLvlStrCache>
            </c:multiLvlStrRef>
          </c:cat>
          <c:val>
            <c:numRef>
              <c:f>RECAP!$C$4:$C$6</c:f>
              <c:numCache>
                <c:formatCode>_-* #\ ##0.00\ [$€-40C]_-;\-* #\ ##0.00\ [$€-40C]_-;_-* "-"??\ [$€-40C]_-;_-@_-</c:formatCode>
                <c:ptCount val="3"/>
                <c:pt idx="0">
                  <c:v>81843.34</c:v>
                </c:pt>
                <c:pt idx="1">
                  <c:v>232703.79</c:v>
                </c:pt>
                <c:pt idx="2">
                  <c:v>260637.74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5F-4430-B147-271B129EE9D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35F-4430-B147-271B129EE9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35F-4430-B147-271B129EE9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935F-4430-B147-271B129EE9D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RECAP!$A$4:$B$6</c:f>
              <c:multiLvlStrCache>
                <c:ptCount val="3"/>
                <c:lvl>
                  <c:pt idx="0">
                    <c:v>Assurances</c:v>
                  </c:pt>
                  <c:pt idx="1">
                    <c:v>Services d'études, assistances et conseils</c:v>
                  </c:pt>
                  <c:pt idx="2">
                    <c:v>Formations et gestion des ressources humaines</c:v>
                  </c:pt>
                </c:lvl>
                <c:lvl>
                  <c:pt idx="0">
                    <c:v>EA</c:v>
                  </c:pt>
                  <c:pt idx="1">
                    <c:v>EB</c:v>
                  </c:pt>
                  <c:pt idx="2">
                    <c:v>EC</c:v>
                  </c:pt>
                </c:lvl>
              </c:multiLvlStrCache>
            </c:multiLvlStrRef>
          </c:cat>
          <c:val>
            <c:numRef>
              <c:f>RECAP!$D$4:$D$6</c:f>
              <c:numCache>
                <c:formatCode>0.0</c:formatCode>
                <c:ptCount val="3"/>
                <c:pt idx="0">
                  <c:v>14.229049522808204</c:v>
                </c:pt>
                <c:pt idx="1">
                  <c:v>40.457216824914049</c:v>
                </c:pt>
                <c:pt idx="2">
                  <c:v>45.31373365227774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5F-4430-B147-271B129EE9D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FAMILLE</a:t>
            </a:r>
            <a:r>
              <a:rPr lang="fr-FR" baseline="0" dirty="0"/>
              <a:t> E : E</a:t>
            </a:r>
            <a:r>
              <a:rPr lang="fr-FR" baseline="0" dirty="0" smtClean="0"/>
              <a:t>volution </a:t>
            </a:r>
            <a:r>
              <a:rPr lang="fr-FR" baseline="0" dirty="0"/>
              <a:t>des dépenses entre 2018 et 2019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RECAP!$C$21</c:f>
              <c:strCache>
                <c:ptCount val="1"/>
                <c:pt idx="0">
                  <c:v>Montants HT
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RECAP!$A$22:$B$24</c:f>
              <c:multiLvlStrCache>
                <c:ptCount val="3"/>
                <c:lvl>
                  <c:pt idx="0">
                    <c:v>Assurances</c:v>
                  </c:pt>
                  <c:pt idx="1">
                    <c:v>Services d'études, assistances et conseils</c:v>
                  </c:pt>
                  <c:pt idx="2">
                    <c:v>Formations et gestion des ressources humaines</c:v>
                  </c:pt>
                </c:lvl>
                <c:lvl>
                  <c:pt idx="0">
                    <c:v>EA</c:v>
                  </c:pt>
                  <c:pt idx="1">
                    <c:v>EB</c:v>
                  </c:pt>
                  <c:pt idx="2">
                    <c:v>EC</c:v>
                  </c:pt>
                </c:lvl>
              </c:multiLvlStrCache>
            </c:multiLvlStrRef>
          </c:cat>
          <c:val>
            <c:numRef>
              <c:f>RECAP!$C$22:$C$24</c:f>
              <c:numCache>
                <c:formatCode>_-* #\ ##0.00\ [$€-40C]_-;\-* #\ ##0.00\ [$€-40C]_-;_-* "-"??\ [$€-40C]_-;_-@_-</c:formatCode>
                <c:ptCount val="3"/>
                <c:pt idx="0">
                  <c:v>75972.52</c:v>
                </c:pt>
                <c:pt idx="1">
                  <c:v>218015.31</c:v>
                </c:pt>
                <c:pt idx="2">
                  <c:v>221306.38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8-47E2-9014-90A274B77821}"/>
            </c:ext>
          </c:extLst>
        </c:ser>
        <c:ser>
          <c:idx val="1"/>
          <c:order val="1"/>
          <c:tx>
            <c:strRef>
              <c:f>RECAP!$D$21</c:f>
              <c:strCache>
                <c:ptCount val="1"/>
                <c:pt idx="0">
                  <c:v>Montants HT
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RECAP!$A$22:$B$24</c:f>
              <c:multiLvlStrCache>
                <c:ptCount val="3"/>
                <c:lvl>
                  <c:pt idx="0">
                    <c:v>Assurances</c:v>
                  </c:pt>
                  <c:pt idx="1">
                    <c:v>Services d'études, assistances et conseils</c:v>
                  </c:pt>
                  <c:pt idx="2">
                    <c:v>Formations et gestion des ressources humaines</c:v>
                  </c:pt>
                </c:lvl>
                <c:lvl>
                  <c:pt idx="0">
                    <c:v>EA</c:v>
                  </c:pt>
                  <c:pt idx="1">
                    <c:v>EB</c:v>
                  </c:pt>
                  <c:pt idx="2">
                    <c:v>EC</c:v>
                  </c:pt>
                </c:lvl>
              </c:multiLvlStrCache>
            </c:multiLvlStrRef>
          </c:cat>
          <c:val>
            <c:numRef>
              <c:f>RECAP!$D$22:$D$24</c:f>
              <c:numCache>
                <c:formatCode>_-* #\ ##0.00\ [$€-40C]_-;\-* #\ ##0.00\ [$€-40C]_-;_-* "-"??\ [$€-40C]_-;_-@_-</c:formatCode>
                <c:ptCount val="3"/>
                <c:pt idx="0">
                  <c:v>81843.34</c:v>
                </c:pt>
                <c:pt idx="1">
                  <c:v>232703.79</c:v>
                </c:pt>
                <c:pt idx="2">
                  <c:v>260637.74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8-47E2-9014-90A274B77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3828671"/>
        <c:axId val="463828255"/>
        <c:axId val="0"/>
      </c:bar3DChart>
      <c:catAx>
        <c:axId val="46382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3828255"/>
        <c:crosses val="autoZero"/>
        <c:auto val="1"/>
        <c:lblAlgn val="ctr"/>
        <c:lblOffset val="100"/>
        <c:noMultiLvlLbl val="0"/>
      </c:catAx>
      <c:valAx>
        <c:axId val="46382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[$€-40C]_-;\-* #\ ##0.0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382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FAMILLE</a:t>
            </a:r>
            <a:r>
              <a:rPr lang="fr-FR" baseline="0"/>
              <a:t> F : Evolution des dépenses entre 2018 et 2019 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RECAP!$C$15</c:f>
              <c:strCache>
                <c:ptCount val="1"/>
                <c:pt idx="0">
                  <c:v>Montants HT
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RECAP!$A$16:$B$19</c:f>
              <c:multiLvlStrCache>
                <c:ptCount val="4"/>
                <c:lvl>
                  <c:pt idx="0">
                    <c:v>Fourn + cons pr transport march + affranchissement</c:v>
                  </c:pt>
                  <c:pt idx="1">
                    <c:v>Expédition courrier</c:v>
                  </c:pt>
                  <c:pt idx="2">
                    <c:v>Transport marchandises</c:v>
                  </c:pt>
                  <c:pt idx="3">
                    <c:v>Déplacement et entreposage marchandises</c:v>
                  </c:pt>
                </c:lvl>
                <c:lvl>
                  <c:pt idx="0">
                    <c:v>FA</c:v>
                  </c:pt>
                  <c:pt idx="1">
                    <c:v>FB</c:v>
                  </c:pt>
                  <c:pt idx="2">
                    <c:v>FC</c:v>
                  </c:pt>
                  <c:pt idx="3">
                    <c:v>FD</c:v>
                  </c:pt>
                </c:lvl>
              </c:multiLvlStrCache>
            </c:multiLvlStrRef>
          </c:cat>
          <c:val>
            <c:numRef>
              <c:f>RECAP!$C$16:$C$19</c:f>
              <c:numCache>
                <c:formatCode>_-* #\ ##0.00\ [$€-40C]_-;\-* #\ ##0.00\ [$€-40C]_-;_-* "-"??\ [$€-40C]_-;_-@_-</c:formatCode>
                <c:ptCount val="4"/>
                <c:pt idx="0">
                  <c:v>13595.43</c:v>
                </c:pt>
                <c:pt idx="1">
                  <c:v>119922.23</c:v>
                </c:pt>
                <c:pt idx="2">
                  <c:v>3445.45</c:v>
                </c:pt>
                <c:pt idx="3">
                  <c:v>12684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E-435D-B3E5-9B9F05FF7CB5}"/>
            </c:ext>
          </c:extLst>
        </c:ser>
        <c:ser>
          <c:idx val="1"/>
          <c:order val="1"/>
          <c:tx>
            <c:strRef>
              <c:f>RECAP!$D$15</c:f>
              <c:strCache>
                <c:ptCount val="1"/>
                <c:pt idx="0">
                  <c:v>Montants HT
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RECAP!$A$16:$B$19</c:f>
              <c:multiLvlStrCache>
                <c:ptCount val="4"/>
                <c:lvl>
                  <c:pt idx="0">
                    <c:v>Fourn + cons pr transport march + affranchissement</c:v>
                  </c:pt>
                  <c:pt idx="1">
                    <c:v>Expédition courrier</c:v>
                  </c:pt>
                  <c:pt idx="2">
                    <c:v>Transport marchandises</c:v>
                  </c:pt>
                  <c:pt idx="3">
                    <c:v>Déplacement et entreposage marchandises</c:v>
                  </c:pt>
                </c:lvl>
                <c:lvl>
                  <c:pt idx="0">
                    <c:v>FA</c:v>
                  </c:pt>
                  <c:pt idx="1">
                    <c:v>FB</c:v>
                  </c:pt>
                  <c:pt idx="2">
                    <c:v>FC</c:v>
                  </c:pt>
                  <c:pt idx="3">
                    <c:v>FD</c:v>
                  </c:pt>
                </c:lvl>
              </c:multiLvlStrCache>
            </c:multiLvlStrRef>
          </c:cat>
          <c:val>
            <c:numRef>
              <c:f>RECAP!$D$16:$D$19</c:f>
              <c:numCache>
                <c:formatCode>_-* #\ ##0.00\ [$€-40C]_-;\-* #\ ##0.00\ [$€-40C]_-;_-* "-"??\ [$€-40C]_-;_-@_-</c:formatCode>
                <c:ptCount val="4"/>
                <c:pt idx="0">
                  <c:v>25586.41</c:v>
                </c:pt>
                <c:pt idx="1">
                  <c:v>113544.56</c:v>
                </c:pt>
                <c:pt idx="2">
                  <c:v>599.26</c:v>
                </c:pt>
                <c:pt idx="3">
                  <c:v>33164.660000000003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E-435D-B3E5-9B9F05FF7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238191"/>
        <c:axId val="1426244431"/>
        <c:axId val="0"/>
      </c:bar3DChart>
      <c:catAx>
        <c:axId val="142623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6244431"/>
        <c:crosses val="autoZero"/>
        <c:auto val="1"/>
        <c:lblAlgn val="ctr"/>
        <c:lblOffset val="100"/>
        <c:noMultiLvlLbl val="0"/>
      </c:catAx>
      <c:valAx>
        <c:axId val="142624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[$€-40C]_-;\-* #\ ##0.0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623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FAMILLE</a:t>
            </a:r>
            <a:r>
              <a:rPr lang="fr-FR" sz="1600" baseline="0"/>
              <a:t> I : INFORMATIQUE - TELECOMMUNICATIONS - AUDIOVISUEL</a:t>
            </a:r>
            <a:endParaRPr lang="fr-FR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92-4A8B-9753-8F74A6C555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92-4A8B-9753-8F74A6C555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A92-4A8B-9753-8F74A6C555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A92-4A8B-9753-8F74A6C555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A92-4A8B-9753-8F74A6C555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A92-4A8B-9753-8F74A6C555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A92-4A8B-9753-8F74A6C5556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0A92-4A8B-9753-8F74A6C5556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0A92-4A8B-9753-8F74A6C5556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RECAP!$A$4:$B$12</c:f>
              <c:multiLvlStrCache>
                <c:ptCount val="9"/>
                <c:lvl>
                  <c:pt idx="0">
                    <c:v>Equipements, consommables, pièces détachées</c:v>
                  </c:pt>
                  <c:pt idx="1">
                    <c:v>Logiciels </c:v>
                  </c:pt>
                  <c:pt idx="2">
                    <c:v>Maintenance, entretien, réparation équipmt informatiques</c:v>
                  </c:pt>
                  <c:pt idx="3">
                    <c:v>Services</c:v>
                  </c:pt>
                  <c:pt idx="4">
                    <c:v>Audiovisuel (équipmt, consommables, pièces détachées)</c:v>
                  </c:pt>
                  <c:pt idx="5">
                    <c:v>Audiovisuel (maintenance et répération)</c:v>
                  </c:pt>
                  <c:pt idx="6">
                    <c:v>Matériel et gros équipmt Télécommunication</c:v>
                  </c:pt>
                  <c:pt idx="7">
                    <c:v>Maintenance, entretien, réparation Télécommunication </c:v>
                  </c:pt>
                  <c:pt idx="8">
                    <c:v>Services Télécommunication </c:v>
                  </c:pt>
                </c:lvl>
                <c:lvl>
                  <c:pt idx="0">
                    <c:v>IA</c:v>
                  </c:pt>
                  <c:pt idx="1">
                    <c:v>IB</c:v>
                  </c:pt>
                  <c:pt idx="2">
                    <c:v>IC</c:v>
                  </c:pt>
                  <c:pt idx="3">
                    <c:v>ID </c:v>
                  </c:pt>
                  <c:pt idx="4">
                    <c:v>IE</c:v>
                  </c:pt>
                  <c:pt idx="5">
                    <c:v>IF</c:v>
                  </c:pt>
                  <c:pt idx="6">
                    <c:v>IG</c:v>
                  </c:pt>
                  <c:pt idx="7">
                    <c:v>IH</c:v>
                  </c:pt>
                  <c:pt idx="8">
                    <c:v>II</c:v>
                  </c:pt>
                </c:lvl>
              </c:multiLvlStrCache>
            </c:multiLvlStrRef>
          </c:cat>
          <c:val>
            <c:numRef>
              <c:f>RECAP!$C$4:$C$12</c:f>
              <c:numCache>
                <c:formatCode>_-* #\ ##0.00\ [$€-40C]_-;\-* #\ ##0.00\ [$€-40C]_-;_-* "-"??\ [$€-40C]_-;_-@_-</c:formatCode>
                <c:ptCount val="9"/>
                <c:pt idx="0">
                  <c:v>2666712.5499999998</c:v>
                </c:pt>
                <c:pt idx="1">
                  <c:v>860213.74</c:v>
                </c:pt>
                <c:pt idx="2">
                  <c:v>76097.41</c:v>
                </c:pt>
                <c:pt idx="3">
                  <c:v>564921.05000000005</c:v>
                </c:pt>
                <c:pt idx="4">
                  <c:v>586664</c:v>
                </c:pt>
                <c:pt idx="5">
                  <c:v>31307.7</c:v>
                </c:pt>
                <c:pt idx="6">
                  <c:v>30813.05</c:v>
                </c:pt>
                <c:pt idx="7">
                  <c:v>39911.839999999997</c:v>
                </c:pt>
                <c:pt idx="8">
                  <c:v>91455.44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92-4A8B-9753-8F74A6C5556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0A92-4A8B-9753-8F74A6C555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0A92-4A8B-9753-8F74A6C555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0A92-4A8B-9753-8F74A6C555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A-0A92-4A8B-9753-8F74A6C555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C-0A92-4A8B-9753-8F74A6C555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E-0A92-4A8B-9753-8F74A6C555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0-0A92-4A8B-9753-8F74A6C5556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2-0A92-4A8B-9753-8F74A6C5556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4-0A92-4A8B-9753-8F74A6C5556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RECAP!$A$4:$B$12</c:f>
              <c:multiLvlStrCache>
                <c:ptCount val="9"/>
                <c:lvl>
                  <c:pt idx="0">
                    <c:v>Equipements, consommables, pièces détachées</c:v>
                  </c:pt>
                  <c:pt idx="1">
                    <c:v>Logiciels </c:v>
                  </c:pt>
                  <c:pt idx="2">
                    <c:v>Maintenance, entretien, réparation équipmt informatiques</c:v>
                  </c:pt>
                  <c:pt idx="3">
                    <c:v>Services</c:v>
                  </c:pt>
                  <c:pt idx="4">
                    <c:v>Audiovisuel (équipmt, consommables, pièces détachées)</c:v>
                  </c:pt>
                  <c:pt idx="5">
                    <c:v>Audiovisuel (maintenance et répération)</c:v>
                  </c:pt>
                  <c:pt idx="6">
                    <c:v>Matériel et gros équipmt Télécommunication</c:v>
                  </c:pt>
                  <c:pt idx="7">
                    <c:v>Maintenance, entretien, réparation Télécommunication </c:v>
                  </c:pt>
                  <c:pt idx="8">
                    <c:v>Services Télécommunication </c:v>
                  </c:pt>
                </c:lvl>
                <c:lvl>
                  <c:pt idx="0">
                    <c:v>IA</c:v>
                  </c:pt>
                  <c:pt idx="1">
                    <c:v>IB</c:v>
                  </c:pt>
                  <c:pt idx="2">
                    <c:v>IC</c:v>
                  </c:pt>
                  <c:pt idx="3">
                    <c:v>ID </c:v>
                  </c:pt>
                  <c:pt idx="4">
                    <c:v>IE</c:v>
                  </c:pt>
                  <c:pt idx="5">
                    <c:v>IF</c:v>
                  </c:pt>
                  <c:pt idx="6">
                    <c:v>IG</c:v>
                  </c:pt>
                  <c:pt idx="7">
                    <c:v>IH</c:v>
                  </c:pt>
                  <c:pt idx="8">
                    <c:v>II</c:v>
                  </c:pt>
                </c:lvl>
              </c:multiLvlStrCache>
            </c:multiLvlStrRef>
          </c:cat>
          <c:val>
            <c:numRef>
              <c:f>RECAP!$D$4:$D$12</c:f>
              <c:numCache>
                <c:formatCode>0.0</c:formatCode>
                <c:ptCount val="9"/>
                <c:pt idx="0">
                  <c:v>53.89370233781078</c:v>
                </c:pt>
                <c:pt idx="1">
                  <c:v>17.384739592744989</c:v>
                </c:pt>
                <c:pt idx="2">
                  <c:v>1.5379127244960635</c:v>
                </c:pt>
                <c:pt idx="3">
                  <c:v>11.416936149741193</c:v>
                </c:pt>
                <c:pt idx="4">
                  <c:v>11.856356617179989</c:v>
                </c:pt>
                <c:pt idx="5">
                  <c:v>0.63272206248156682</c:v>
                </c:pt>
                <c:pt idx="6">
                  <c:v>0.62272528954051698</c:v>
                </c:pt>
                <c:pt idx="7">
                  <c:v>0.80660993053575625</c:v>
                </c:pt>
                <c:pt idx="8">
                  <c:v>1.8482952954691398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A92-4A8B-9753-8F74A6C555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74308807497216"/>
          <c:y val="0.14021652415004135"/>
          <c:w val="0.33897449329429002"/>
          <c:h val="0.797583610320702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FAMILLE</a:t>
            </a:r>
            <a:r>
              <a:rPr lang="fr-FR" baseline="0"/>
              <a:t> I : Evolution des dépenses entre 2018 et 2019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RECAP!$C$28</c:f>
              <c:strCache>
                <c:ptCount val="1"/>
                <c:pt idx="0">
                  <c:v>Montants HT
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RECAP!$A$29:$B$37</c:f>
              <c:multiLvlStrCache>
                <c:ptCount val="9"/>
                <c:lvl>
                  <c:pt idx="0">
                    <c:v>Equipements, consommables, pièces détachées</c:v>
                  </c:pt>
                  <c:pt idx="1">
                    <c:v>Logiciels </c:v>
                  </c:pt>
                  <c:pt idx="2">
                    <c:v>Maintenance, entretien, réparation équipmt informatiques</c:v>
                  </c:pt>
                  <c:pt idx="3">
                    <c:v>Services</c:v>
                  </c:pt>
                  <c:pt idx="4">
                    <c:v>Audiovisuel (équipmt, consommables, pièces détachées)</c:v>
                  </c:pt>
                  <c:pt idx="5">
                    <c:v>Audiovisuel (maintenance et répération)</c:v>
                  </c:pt>
                  <c:pt idx="6">
                    <c:v>Matériel et gros équipmt Télécommunication</c:v>
                  </c:pt>
                  <c:pt idx="7">
                    <c:v>Maintenance, entretien, réparation Télécommunication </c:v>
                  </c:pt>
                  <c:pt idx="8">
                    <c:v>Services Télécommunication </c:v>
                  </c:pt>
                </c:lvl>
                <c:lvl>
                  <c:pt idx="0">
                    <c:v>IA</c:v>
                  </c:pt>
                  <c:pt idx="1">
                    <c:v>IB</c:v>
                  </c:pt>
                  <c:pt idx="2">
                    <c:v>IC</c:v>
                  </c:pt>
                  <c:pt idx="3">
                    <c:v>ID </c:v>
                  </c:pt>
                  <c:pt idx="4">
                    <c:v>IE</c:v>
                  </c:pt>
                  <c:pt idx="5">
                    <c:v>IF</c:v>
                  </c:pt>
                  <c:pt idx="6">
                    <c:v>IG</c:v>
                  </c:pt>
                  <c:pt idx="7">
                    <c:v>IH</c:v>
                  </c:pt>
                  <c:pt idx="8">
                    <c:v>II</c:v>
                  </c:pt>
                </c:lvl>
              </c:multiLvlStrCache>
            </c:multiLvlStrRef>
          </c:cat>
          <c:val>
            <c:numRef>
              <c:f>RECAP!$C$29:$C$37</c:f>
              <c:numCache>
                <c:formatCode>_-* #\ ##0.00\ [$€-40C]_-;\-* #\ ##0.00\ [$€-40C]_-;_-* "-"??\ [$€-40C]_-;_-@_-</c:formatCode>
                <c:ptCount val="9"/>
                <c:pt idx="0">
                  <c:v>1482559.3</c:v>
                </c:pt>
                <c:pt idx="1">
                  <c:v>647456.71</c:v>
                </c:pt>
                <c:pt idx="2">
                  <c:v>90824.48</c:v>
                </c:pt>
                <c:pt idx="3">
                  <c:v>163169.42000000001</c:v>
                </c:pt>
                <c:pt idx="4">
                  <c:v>363118.94</c:v>
                </c:pt>
                <c:pt idx="5">
                  <c:v>29900.63</c:v>
                </c:pt>
                <c:pt idx="6">
                  <c:v>16276.71</c:v>
                </c:pt>
                <c:pt idx="7">
                  <c:v>55963.4</c:v>
                </c:pt>
                <c:pt idx="8">
                  <c:v>71788.88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E-4B27-A256-2D77DC7672B6}"/>
            </c:ext>
          </c:extLst>
        </c:ser>
        <c:ser>
          <c:idx val="1"/>
          <c:order val="1"/>
          <c:tx>
            <c:strRef>
              <c:f>RECAP!$D$28</c:f>
              <c:strCache>
                <c:ptCount val="1"/>
                <c:pt idx="0">
                  <c:v>Montants HT
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RECAP!$A$29:$B$37</c:f>
              <c:multiLvlStrCache>
                <c:ptCount val="9"/>
                <c:lvl>
                  <c:pt idx="0">
                    <c:v>Equipements, consommables, pièces détachées</c:v>
                  </c:pt>
                  <c:pt idx="1">
                    <c:v>Logiciels </c:v>
                  </c:pt>
                  <c:pt idx="2">
                    <c:v>Maintenance, entretien, réparation équipmt informatiques</c:v>
                  </c:pt>
                  <c:pt idx="3">
                    <c:v>Services</c:v>
                  </c:pt>
                  <c:pt idx="4">
                    <c:v>Audiovisuel (équipmt, consommables, pièces détachées)</c:v>
                  </c:pt>
                  <c:pt idx="5">
                    <c:v>Audiovisuel (maintenance et répération)</c:v>
                  </c:pt>
                  <c:pt idx="6">
                    <c:v>Matériel et gros équipmt Télécommunication</c:v>
                  </c:pt>
                  <c:pt idx="7">
                    <c:v>Maintenance, entretien, réparation Télécommunication </c:v>
                  </c:pt>
                  <c:pt idx="8">
                    <c:v>Services Télécommunication </c:v>
                  </c:pt>
                </c:lvl>
                <c:lvl>
                  <c:pt idx="0">
                    <c:v>IA</c:v>
                  </c:pt>
                  <c:pt idx="1">
                    <c:v>IB</c:v>
                  </c:pt>
                  <c:pt idx="2">
                    <c:v>IC</c:v>
                  </c:pt>
                  <c:pt idx="3">
                    <c:v>ID </c:v>
                  </c:pt>
                  <c:pt idx="4">
                    <c:v>IE</c:v>
                  </c:pt>
                  <c:pt idx="5">
                    <c:v>IF</c:v>
                  </c:pt>
                  <c:pt idx="6">
                    <c:v>IG</c:v>
                  </c:pt>
                  <c:pt idx="7">
                    <c:v>IH</c:v>
                  </c:pt>
                  <c:pt idx="8">
                    <c:v>II</c:v>
                  </c:pt>
                </c:lvl>
              </c:multiLvlStrCache>
            </c:multiLvlStrRef>
          </c:cat>
          <c:val>
            <c:numRef>
              <c:f>RECAP!$D$29:$D$37</c:f>
              <c:numCache>
                <c:formatCode>_-* #\ ##0.00\ [$€-40C]_-;\-* #\ ##0.00\ [$€-40C]_-;_-* "-"??\ [$€-40C]_-;_-@_-</c:formatCode>
                <c:ptCount val="9"/>
                <c:pt idx="0">
                  <c:v>2666712.5499999998</c:v>
                </c:pt>
                <c:pt idx="1">
                  <c:v>860213.74</c:v>
                </c:pt>
                <c:pt idx="2">
                  <c:v>76097.41</c:v>
                </c:pt>
                <c:pt idx="3">
                  <c:v>564921.05000000005</c:v>
                </c:pt>
                <c:pt idx="4">
                  <c:v>586664</c:v>
                </c:pt>
                <c:pt idx="5">
                  <c:v>31307.7</c:v>
                </c:pt>
                <c:pt idx="6">
                  <c:v>30813.05</c:v>
                </c:pt>
                <c:pt idx="7">
                  <c:v>39911.839999999997</c:v>
                </c:pt>
                <c:pt idx="8">
                  <c:v>91455.44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E-4B27-A256-2D77DC767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6934816"/>
        <c:axId val="1566935232"/>
        <c:axId val="0"/>
      </c:bar3DChart>
      <c:catAx>
        <c:axId val="15669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6935232"/>
        <c:crosses val="autoZero"/>
        <c:auto val="1"/>
        <c:lblAlgn val="ctr"/>
        <c:lblOffset val="100"/>
        <c:noMultiLvlLbl val="0"/>
      </c:catAx>
      <c:valAx>
        <c:axId val="156693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[$€-40C]_-;\-* #\ ##0.0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69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E3B9C3-E470-4911-A4A1-22C28B442D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99861F6-1B6D-4126-A213-5F11073A7C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5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9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4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6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2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28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11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9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82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5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6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45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58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30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1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0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21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86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71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53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47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91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44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22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52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81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42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911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90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68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39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49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6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50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59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62F1AA-0C70-477F-880A-6E755FDDA726}" type="slidenum">
              <a:rPr lang="fr-FR" altLang="fr-FR">
                <a:solidFill>
                  <a:srgbClr val="000000"/>
                </a:solidFill>
              </a:rPr>
              <a:pPr/>
              <a:t>42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241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14E5FA-E98A-411F-ABD0-44541B633B4F}" type="slidenum">
              <a:rPr lang="fr-FR" altLang="fr-FR">
                <a:solidFill>
                  <a:srgbClr val="000000"/>
                </a:solidFill>
              </a:rPr>
              <a:pPr/>
              <a:t>43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472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43F358-6EDC-4810-8CC8-58B2B1EDF9E5}" type="slidenum">
              <a:rPr lang="fr-FR" altLang="fr-FR">
                <a:solidFill>
                  <a:srgbClr val="000000"/>
                </a:solidFill>
              </a:rPr>
              <a:pPr/>
              <a:t>44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423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5F0851-05FC-4CDA-900F-1A65133B47AE}" type="slidenum">
              <a:rPr lang="fr-FR" altLang="fr-FR">
                <a:solidFill>
                  <a:srgbClr val="000000"/>
                </a:solidFill>
              </a:rPr>
              <a:pPr/>
              <a:t>45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81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C9DCE7-6716-497E-A9FE-CDB1FFAB7568}" type="slidenum">
              <a:rPr lang="fr-FR" altLang="fr-FR">
                <a:solidFill>
                  <a:srgbClr val="000000"/>
                </a:solidFill>
              </a:rPr>
              <a:pPr/>
              <a:t>46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195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CB77C1-069E-4CAE-85A5-FB407805ACC1}" type="slidenum">
              <a:rPr lang="fr-FR" altLang="fr-FR">
                <a:solidFill>
                  <a:srgbClr val="000000"/>
                </a:solidFill>
              </a:rPr>
              <a:pPr/>
              <a:t>47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1647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9FCA32-FC8F-41C7-83D2-0CA777B2DB2B}" type="slidenum">
              <a:rPr lang="fr-FR" altLang="fr-FR">
                <a:solidFill>
                  <a:srgbClr val="000000"/>
                </a:solidFill>
              </a:rPr>
              <a:pPr/>
              <a:t>48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336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ED981B-1C05-482B-877F-141D37D0B03C}" type="slidenum">
              <a:rPr lang="fr-FR" altLang="fr-FR">
                <a:solidFill>
                  <a:srgbClr val="000000"/>
                </a:solidFill>
              </a:rPr>
              <a:pPr/>
              <a:t>49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92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3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4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2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8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10681-A8CB-4260-A3C5-12C90CD24315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1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86B8-98EF-48DA-A30C-DAC2AFA7DA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403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89F9-FC56-4968-B23F-392CD53E14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808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BC53-D4C4-43FC-A47E-EB7B65FFB1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156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469336" y="2281784"/>
            <a:ext cx="5507890" cy="181472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Gros 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8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52B654-5BCE-5547-91CD-7A68F08F5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4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52B654-5BCE-5547-91CD-7A68F08F5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58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966C-A925-41B7-AC6C-A58A2DA479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860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A764D-DB09-4FAB-90E0-C1E10FB328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03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FA13A-F69B-4419-9750-5C9A384D39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26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6D58-FA41-45C7-8E82-B8CE895494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92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17E9F-1B42-480D-A3DA-D139D19030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201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75AB-0E70-4B8D-82C2-818E2722F2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18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D3E5-3F3A-4CA4-8D9C-051C297B2B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05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C8A00-08DD-4F4C-9107-3F0A57E97B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00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9E31F7-330E-44E9-9519-43A99FAED6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8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1810" y="2188316"/>
            <a:ext cx="49935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5400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Cartographie des achats 2019</a:t>
            </a:r>
            <a:endParaRPr lang="fr-FR" sz="5400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7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488" y="1196752"/>
            <a:ext cx="8280400" cy="421653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Principaux segments d’achats</a:t>
            </a:r>
            <a:endParaRPr lang="fr-FR" sz="16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dirty="0"/>
              <a:t>D’une année sur l’autre, la répartition des dépenses par segment d’achat varie peu et laisse apparaître les mêmes segments principaux : </a:t>
            </a:r>
          </a:p>
          <a:p>
            <a:r>
              <a:rPr lang="fr-FR" sz="1400" dirty="0"/>
              <a:t>- Les travaux (bâtiments-infrastructures-travaux-espaces verts) ; </a:t>
            </a:r>
          </a:p>
          <a:p>
            <a:r>
              <a:rPr lang="fr-FR" sz="1400" dirty="0"/>
              <a:t>- L’informatique ; </a:t>
            </a:r>
          </a:p>
          <a:p>
            <a:r>
              <a:rPr lang="fr-FR" sz="1400" dirty="0"/>
              <a:t>- La communication-culture- documentation ; </a:t>
            </a:r>
          </a:p>
          <a:p>
            <a:r>
              <a:rPr lang="fr-FR" sz="1400" dirty="0"/>
              <a:t>- Les approvisionnements généraux (alimentation, mobilier, fourniture de bureau, papier…) ; </a:t>
            </a:r>
          </a:p>
          <a:p>
            <a:r>
              <a:rPr lang="fr-FR" sz="1400" dirty="0"/>
              <a:t>- Le transport et l’hébergement des personnes.</a:t>
            </a: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Il convient de relever une hausse très importante </a:t>
            </a:r>
            <a:r>
              <a:rPr lang="fr-FR" sz="1400" dirty="0" smtClean="0"/>
              <a:t>des </a:t>
            </a:r>
            <a:r>
              <a:rPr lang="fr-FR" sz="1400" dirty="0"/>
              <a:t>dépenses sur </a:t>
            </a:r>
            <a:r>
              <a:rPr lang="fr-FR" sz="1400" dirty="0" smtClean="0"/>
              <a:t>la famille B (Bâtiments-Infrastructures-Travaux-Espaces </a:t>
            </a:r>
            <a:r>
              <a:rPr lang="fr-FR" sz="1400" dirty="0"/>
              <a:t>verts) </a:t>
            </a:r>
            <a:r>
              <a:rPr lang="fr-FR" sz="1400" dirty="0" smtClean="0"/>
              <a:t>entre 2018 et 2019 avec une reprise des dépenses en </a:t>
            </a:r>
            <a:r>
              <a:rPr lang="fr-FR" sz="1400" dirty="0"/>
              <a:t>matière d’investissements </a:t>
            </a:r>
            <a:r>
              <a:rPr lang="fr-FR" sz="1400" dirty="0" smtClean="0"/>
              <a:t>patrimoniaux.</a:t>
            </a: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Il convient également de relever une hausse significative des dépenses sur la famille I (Informatique-Télécommunications-Audiovisuel) entre 2018 et 2019 qui correspond à des dépenses pour moderniser les équipements informatiques des personnels et des étudiants et pour rénover le réseau informatique et le système téléphonique.  </a:t>
            </a:r>
            <a:endParaRPr lang="fr-FR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9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30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82645"/>
              </p:ext>
            </p:extLst>
          </p:nvPr>
        </p:nvGraphicFramePr>
        <p:xfrm>
          <a:off x="2123728" y="683266"/>
          <a:ext cx="5181600" cy="2095500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48497908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2362134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4502555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A  : APPROVISIONNEMENTS GENERAUX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901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673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consommés en 2019 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352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913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AA-Alimentation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842,92 €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44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AB-Bureau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694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AC-Impression - Reprographie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467,87 €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863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AD-Parc de véhicules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445,14 €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86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AE-Activités sportives, musicales et récréatives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901,77 €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89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AF-Autres approvisionnements généraux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88 392,77 €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87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071 459,47 €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13814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306" y="2958154"/>
            <a:ext cx="5828732" cy="3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30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08883"/>
              </p:ext>
            </p:extLst>
          </p:nvPr>
        </p:nvGraphicFramePr>
        <p:xfrm>
          <a:off x="1354138" y="639305"/>
          <a:ext cx="6311899" cy="2095500"/>
        </p:xfrm>
        <a:graphic>
          <a:graphicData uri="http://schemas.openxmlformats.org/drawingml/2006/table">
            <a:tbl>
              <a:tblPr/>
              <a:tblGrid>
                <a:gridCol w="2923473">
                  <a:extLst>
                    <a:ext uri="{9D8B030D-6E8A-4147-A177-3AD203B41FA5}">
                      <a16:colId xmlns:a16="http://schemas.microsoft.com/office/drawing/2014/main" val="215052591"/>
                    </a:ext>
                  </a:extLst>
                </a:gridCol>
                <a:gridCol w="1127352">
                  <a:extLst>
                    <a:ext uri="{9D8B030D-6E8A-4147-A177-3AD203B41FA5}">
                      <a16:colId xmlns:a16="http://schemas.microsoft.com/office/drawing/2014/main" val="3208416752"/>
                    </a:ext>
                  </a:extLst>
                </a:gridCol>
                <a:gridCol w="1127352">
                  <a:extLst>
                    <a:ext uri="{9D8B030D-6E8A-4147-A177-3AD203B41FA5}">
                      <a16:colId xmlns:a16="http://schemas.microsoft.com/office/drawing/2014/main" val="2254942367"/>
                    </a:ext>
                  </a:extLst>
                </a:gridCol>
                <a:gridCol w="1133722">
                  <a:extLst>
                    <a:ext uri="{9D8B030D-6E8A-4147-A177-3AD203B41FA5}">
                      <a16:colId xmlns:a16="http://schemas.microsoft.com/office/drawing/2014/main" val="384456490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A  : APPROVISIONNEMENTS GENERAUX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515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44047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% entre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 et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197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AA-Alimentation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554,54 €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754 842,92 €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53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AB-Bureau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909,22 €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44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AC-Impression - Reprographie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947,26 €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467,87 €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77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AD-Parc de véhicules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751,14 €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445,14 €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330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AE-Activités sportives, musicales et récréatives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193 339,29 €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901,77 €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383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AF-Autres approvisionnements généraux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264,42 €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392,77 €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38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837 765,87 €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071 459,47 €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61932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138" y="2809905"/>
            <a:ext cx="6311899" cy="38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88949" y="836613"/>
            <a:ext cx="81867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sur le groupe de marchandises AA.63, services de traiteurs et plateaux repas</a:t>
            </a:r>
            <a:endParaRPr lang="fr-FR" sz="13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15262"/>
              </p:ext>
            </p:extLst>
          </p:nvPr>
        </p:nvGraphicFramePr>
        <p:xfrm>
          <a:off x="573088" y="1196752"/>
          <a:ext cx="7874000" cy="1333500"/>
        </p:xfrm>
        <a:graphic>
          <a:graphicData uri="http://schemas.openxmlformats.org/drawingml/2006/table">
            <a:tbl>
              <a:tblPr/>
              <a:tblGrid>
                <a:gridCol w="761079">
                  <a:extLst>
                    <a:ext uri="{9D8B030D-6E8A-4147-A177-3AD203B41FA5}">
                      <a16:colId xmlns:a16="http://schemas.microsoft.com/office/drawing/2014/main" val="451858754"/>
                    </a:ext>
                  </a:extLst>
                </a:gridCol>
                <a:gridCol w="1550699">
                  <a:extLst>
                    <a:ext uri="{9D8B030D-6E8A-4147-A177-3AD203B41FA5}">
                      <a16:colId xmlns:a16="http://schemas.microsoft.com/office/drawing/2014/main" val="2012702193"/>
                    </a:ext>
                  </a:extLst>
                </a:gridCol>
                <a:gridCol w="1550699">
                  <a:extLst>
                    <a:ext uri="{9D8B030D-6E8A-4147-A177-3AD203B41FA5}">
                      <a16:colId xmlns:a16="http://schemas.microsoft.com/office/drawing/2014/main" val="1031897391"/>
                    </a:ext>
                  </a:extLst>
                </a:gridCol>
                <a:gridCol w="1550699">
                  <a:extLst>
                    <a:ext uri="{9D8B030D-6E8A-4147-A177-3AD203B41FA5}">
                      <a16:colId xmlns:a16="http://schemas.microsoft.com/office/drawing/2014/main" val="1755958521"/>
                    </a:ext>
                  </a:extLst>
                </a:gridCol>
                <a:gridCol w="1192358">
                  <a:extLst>
                    <a:ext uri="{9D8B030D-6E8A-4147-A177-3AD203B41FA5}">
                      <a16:colId xmlns:a16="http://schemas.microsoft.com/office/drawing/2014/main" val="1112427821"/>
                    </a:ext>
                  </a:extLst>
                </a:gridCol>
                <a:gridCol w="1268466">
                  <a:extLst>
                    <a:ext uri="{9D8B030D-6E8A-4147-A177-3AD203B41FA5}">
                      <a16:colId xmlns:a16="http://schemas.microsoft.com/office/drawing/2014/main" val="409180718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dépensés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dépensés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dépensés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OSMA et OSBC par rapport au total des dépenses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des dépenses en % entre 2018 et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58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790,50 €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848,15 €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8 774,91 €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123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777,64 €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151,68 €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129,62 €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717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568,14 €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999,83 €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904,53 €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140545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22"/>
              </p:ext>
            </p:extLst>
          </p:nvPr>
        </p:nvGraphicFramePr>
        <p:xfrm>
          <a:off x="2411760" y="2738772"/>
          <a:ext cx="4130639" cy="3498537"/>
        </p:xfrm>
        <a:graphic>
          <a:graphicData uri="http://schemas.openxmlformats.org/drawingml/2006/table">
            <a:tbl>
              <a:tblPr/>
              <a:tblGrid>
                <a:gridCol w="909420">
                  <a:extLst>
                    <a:ext uri="{9D8B030D-6E8A-4147-A177-3AD203B41FA5}">
                      <a16:colId xmlns:a16="http://schemas.microsoft.com/office/drawing/2014/main" val="2551951112"/>
                    </a:ext>
                  </a:extLst>
                </a:gridCol>
                <a:gridCol w="1334383">
                  <a:extLst>
                    <a:ext uri="{9D8B030D-6E8A-4147-A177-3AD203B41FA5}">
                      <a16:colId xmlns:a16="http://schemas.microsoft.com/office/drawing/2014/main" val="2783462646"/>
                    </a:ext>
                  </a:extLst>
                </a:gridCol>
                <a:gridCol w="807430">
                  <a:extLst>
                    <a:ext uri="{9D8B030D-6E8A-4147-A177-3AD203B41FA5}">
                      <a16:colId xmlns:a16="http://schemas.microsoft.com/office/drawing/2014/main" val="4101584293"/>
                    </a:ext>
                  </a:extLst>
                </a:gridCol>
                <a:gridCol w="1079406">
                  <a:extLst>
                    <a:ext uri="{9D8B030D-6E8A-4147-A177-3AD203B41FA5}">
                      <a16:colId xmlns:a16="http://schemas.microsoft.com/office/drawing/2014/main" val="76475363"/>
                    </a:ext>
                  </a:extLst>
                </a:gridCol>
              </a:tblGrid>
              <a:tr h="1500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Principaux services consommateurs sur GM AA.63</a:t>
                      </a:r>
                    </a:p>
                  </a:txBody>
                  <a:tcPr marL="8120" marR="8120" marT="8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83231"/>
                  </a:ext>
                </a:extLst>
              </a:tr>
              <a:tr h="1500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0" marR="8120" marT="8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0" marR="8120" marT="8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0" marR="8120" marT="8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0" marR="8120" marT="8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860139"/>
                  </a:ext>
                </a:extLst>
              </a:tr>
              <a:tr h="4333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financier</a:t>
                      </a:r>
                    </a:p>
                  </a:txBody>
                  <a:tcPr marL="8120" marR="8120" marT="8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8120" marR="8120" marT="8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dépensé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€ HT</a:t>
                      </a:r>
                    </a:p>
                  </a:txBody>
                  <a:tcPr marL="8120" marR="8120" marT="8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de la dépense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% sur GM AA.63</a:t>
                      </a:r>
                    </a:p>
                  </a:txBody>
                  <a:tcPr marL="8120" marR="8120" marT="8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954557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IUT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73 449,65 €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65438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FSEG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51 595,68 €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9696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90003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DIRCOM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38 666,66 €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482813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ICOM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33 455,59 €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22324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90011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28 077,04 €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03863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FASSP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25 866,80 €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71644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91000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 DROIT ET SC PO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17 005,67 €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941812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92401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LESLA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13 813,98 €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804827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90000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PRESIDENCE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12 549,58 €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861799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90013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MEDIATION CULTURELLE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11 725,10 €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196819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ISPEF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10 601,19 €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362731"/>
                  </a:ext>
                </a:extLst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900R13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CRPPC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10 029,36 €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60660"/>
                  </a:ext>
                </a:extLst>
              </a:tr>
              <a:tr h="1500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90006</a:t>
                      </a:r>
                    </a:p>
                  </a:txBody>
                  <a:tcPr marL="8120" marR="8120" marT="8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DRHAS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9 896,43 € 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8120" marR="8120" marT="8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35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9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88949" y="836613"/>
            <a:ext cx="818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sur le groupe de marchandises AA.64, restaurants</a:t>
            </a:r>
            <a:endParaRPr lang="fr-FR" sz="14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88225" y="3356992"/>
            <a:ext cx="19442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/>
              <a:t>*Ce montant s’explique par l’intégration des repas des stagiaires dans les frais de formation continue des formations délivrées par l’IFS. </a:t>
            </a:r>
            <a:endParaRPr lang="fr-FR" sz="1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94880"/>
              </p:ext>
            </p:extLst>
          </p:nvPr>
        </p:nvGraphicFramePr>
        <p:xfrm>
          <a:off x="683418" y="1144390"/>
          <a:ext cx="7797800" cy="1333500"/>
        </p:xfrm>
        <a:graphic>
          <a:graphicData uri="http://schemas.openxmlformats.org/drawingml/2006/table">
            <a:tbl>
              <a:tblPr/>
              <a:tblGrid>
                <a:gridCol w="761070">
                  <a:extLst>
                    <a:ext uri="{9D8B030D-6E8A-4147-A177-3AD203B41FA5}">
                      <a16:colId xmlns:a16="http://schemas.microsoft.com/office/drawing/2014/main" val="3131983426"/>
                    </a:ext>
                  </a:extLst>
                </a:gridCol>
                <a:gridCol w="1550681">
                  <a:extLst>
                    <a:ext uri="{9D8B030D-6E8A-4147-A177-3AD203B41FA5}">
                      <a16:colId xmlns:a16="http://schemas.microsoft.com/office/drawing/2014/main" val="1916377360"/>
                    </a:ext>
                  </a:extLst>
                </a:gridCol>
                <a:gridCol w="1550681">
                  <a:extLst>
                    <a:ext uri="{9D8B030D-6E8A-4147-A177-3AD203B41FA5}">
                      <a16:colId xmlns:a16="http://schemas.microsoft.com/office/drawing/2014/main" val="2476881495"/>
                    </a:ext>
                  </a:extLst>
                </a:gridCol>
                <a:gridCol w="1550681">
                  <a:extLst>
                    <a:ext uri="{9D8B030D-6E8A-4147-A177-3AD203B41FA5}">
                      <a16:colId xmlns:a16="http://schemas.microsoft.com/office/drawing/2014/main" val="245575566"/>
                    </a:ext>
                  </a:extLst>
                </a:gridCol>
                <a:gridCol w="1319189">
                  <a:extLst>
                    <a:ext uri="{9D8B030D-6E8A-4147-A177-3AD203B41FA5}">
                      <a16:colId xmlns:a16="http://schemas.microsoft.com/office/drawing/2014/main" val="4196754398"/>
                    </a:ext>
                  </a:extLst>
                </a:gridCol>
                <a:gridCol w="1065498">
                  <a:extLst>
                    <a:ext uri="{9D8B030D-6E8A-4147-A177-3AD203B41FA5}">
                      <a16:colId xmlns:a16="http://schemas.microsoft.com/office/drawing/2014/main" val="339767412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dépensés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dépensés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dépensés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OSMA et OSBC par 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rapport au total des dépenses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des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 en % entre 2018 et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3127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56 069,31 €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663,83 €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786,38 €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58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79 696,78 €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626,81 €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085,46 €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730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766,09 €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290,64 €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871,84 €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934787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3060"/>
              </p:ext>
            </p:extLst>
          </p:nvPr>
        </p:nvGraphicFramePr>
        <p:xfrm>
          <a:off x="1259632" y="2785667"/>
          <a:ext cx="5168900" cy="3238500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1035430018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38382962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998118957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924822171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Principaux services consommateurs sur GM AA.64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592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93099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financier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dépensé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€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de la dépense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% sur GM AA.64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85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IFS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21068,75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908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89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9299,595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65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8481,525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097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7763,41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642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900R04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572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900R18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PASSAGES XX XXI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7451,99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306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900R15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268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 DROIT ET SC 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7278,035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56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 TEMPS ET TERRITOIRES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7227,27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902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5895,85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38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15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5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59334"/>
              </p:ext>
            </p:extLst>
          </p:nvPr>
        </p:nvGraphicFramePr>
        <p:xfrm>
          <a:off x="2262187" y="692696"/>
          <a:ext cx="4495801" cy="2667000"/>
        </p:xfrm>
        <a:graphic>
          <a:graphicData uri="http://schemas.openxmlformats.org/drawingml/2006/table">
            <a:tbl>
              <a:tblPr/>
              <a:tblGrid>
                <a:gridCol w="760925">
                  <a:extLst>
                    <a:ext uri="{9D8B030D-6E8A-4147-A177-3AD203B41FA5}">
                      <a16:colId xmlns:a16="http://schemas.microsoft.com/office/drawing/2014/main" val="859976885"/>
                    </a:ext>
                  </a:extLst>
                </a:gridCol>
                <a:gridCol w="1699400">
                  <a:extLst>
                    <a:ext uri="{9D8B030D-6E8A-4147-A177-3AD203B41FA5}">
                      <a16:colId xmlns:a16="http://schemas.microsoft.com/office/drawing/2014/main" val="2593662027"/>
                    </a:ext>
                  </a:extLst>
                </a:gridCol>
                <a:gridCol w="1017738">
                  <a:extLst>
                    <a:ext uri="{9D8B030D-6E8A-4147-A177-3AD203B41FA5}">
                      <a16:colId xmlns:a16="http://schemas.microsoft.com/office/drawing/2014/main" val="412010909"/>
                    </a:ext>
                  </a:extLst>
                </a:gridCol>
                <a:gridCol w="1017738">
                  <a:extLst>
                    <a:ext uri="{9D8B030D-6E8A-4147-A177-3AD203B41FA5}">
                      <a16:colId xmlns:a16="http://schemas.microsoft.com/office/drawing/2014/main" val="902038762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B : BATIMENTS - INFRASTRUCTURES - TRAVAUX - ESPACES VERTS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02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94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42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Fluides et combustibles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1 954 694,36 €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4511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 des locaux et hygiène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707 646,71 €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13701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services aux bâtiments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(gardiennage, etc)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257 759,11 €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27544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 et matériel pr Bâtiments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infrastructures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798 904,60 €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95813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Aménagement et maintenance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bâtiments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4 118 697,71 €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0058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de construction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services connexes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5 008 348,70 €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41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Espaces verts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39 405,15 €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1758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12 885 456,34 €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16191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387" y="3468977"/>
            <a:ext cx="5430202" cy="32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72942"/>
              </p:ext>
            </p:extLst>
          </p:nvPr>
        </p:nvGraphicFramePr>
        <p:xfrm>
          <a:off x="1580195" y="764704"/>
          <a:ext cx="5715000" cy="2857500"/>
        </p:xfrm>
        <a:graphic>
          <a:graphicData uri="http://schemas.openxmlformats.org/drawingml/2006/table">
            <a:tbl>
              <a:tblPr/>
              <a:tblGrid>
                <a:gridCol w="761154">
                  <a:extLst>
                    <a:ext uri="{9D8B030D-6E8A-4147-A177-3AD203B41FA5}">
                      <a16:colId xmlns:a16="http://schemas.microsoft.com/office/drawing/2014/main" val="3338110839"/>
                    </a:ext>
                  </a:extLst>
                </a:gridCol>
                <a:gridCol w="1699911">
                  <a:extLst>
                    <a:ext uri="{9D8B030D-6E8A-4147-A177-3AD203B41FA5}">
                      <a16:colId xmlns:a16="http://schemas.microsoft.com/office/drawing/2014/main" val="805135674"/>
                    </a:ext>
                  </a:extLst>
                </a:gridCol>
                <a:gridCol w="1018044">
                  <a:extLst>
                    <a:ext uri="{9D8B030D-6E8A-4147-A177-3AD203B41FA5}">
                      <a16:colId xmlns:a16="http://schemas.microsoft.com/office/drawing/2014/main" val="3076839412"/>
                    </a:ext>
                  </a:extLst>
                </a:gridCol>
                <a:gridCol w="1018044">
                  <a:extLst>
                    <a:ext uri="{9D8B030D-6E8A-4147-A177-3AD203B41FA5}">
                      <a16:colId xmlns:a16="http://schemas.microsoft.com/office/drawing/2014/main" val="388884327"/>
                    </a:ext>
                  </a:extLst>
                </a:gridCol>
                <a:gridCol w="1217847">
                  <a:extLst>
                    <a:ext uri="{9D8B030D-6E8A-4147-A177-3AD203B41FA5}">
                      <a16:colId xmlns:a16="http://schemas.microsoft.com/office/drawing/2014/main" val="869357821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B : BATIMENTS - INFRASTRUCTURES - TRAVAUX - ESPACES VERTS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888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5043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% entre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 et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751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Fluides et combustibles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1 449 546,97 €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1 954 694,36 €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708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 des locaux et hygiène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456 765,78 €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707 646,71 €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18117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services aux bâtiments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(gardiennage,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215 000,66 €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257 759,11 €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62315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 et matériel pr Bâtiments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infrastructures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386 084,38 €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798 904,60 €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69561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Aménagement et maintenance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bâtiments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840 141,94 €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4 118 697,71 €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8625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de construction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services connexes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105 733,08 €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5 008 348,70 €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4636,79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509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Espaces verts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40 522,45 €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39 405,15 €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75677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493 795,26 €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885 456,34 €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78839"/>
                  </a:ext>
                </a:extLst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156022"/>
              </p:ext>
            </p:extLst>
          </p:nvPr>
        </p:nvGraphicFramePr>
        <p:xfrm>
          <a:off x="755576" y="3622204"/>
          <a:ext cx="6912768" cy="329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7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77505"/>
              </p:ext>
            </p:extLst>
          </p:nvPr>
        </p:nvGraphicFramePr>
        <p:xfrm>
          <a:off x="1619672" y="695325"/>
          <a:ext cx="5537200" cy="2476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422295454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17375743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21571182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572376238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C : COMMUNICATION - CULTURE - DOCUMENTATION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35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718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94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conception, édition et impression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213 928,12 €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574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événementielle et institutionnelle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367 920,04 €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096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pour la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162 967,49 €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433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et collections de musée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306 572,44 €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737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1 344 211,97 €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375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3 827,82 €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617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bibliothèques et magasins d'archives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19 913,63 €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402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systèmes d'information documentaire et d'archivage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25 292,23 €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211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de gestion documentaire et d'archivage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10 380,20 €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1937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2 455 013,94 €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60874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89" y="3313113"/>
            <a:ext cx="6528403" cy="3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92361"/>
              </p:ext>
            </p:extLst>
          </p:nvPr>
        </p:nvGraphicFramePr>
        <p:xfrm>
          <a:off x="971600" y="737333"/>
          <a:ext cx="6819900" cy="2667000"/>
        </p:xfrm>
        <a:graphic>
          <a:graphicData uri="http://schemas.openxmlformats.org/drawingml/2006/table">
            <a:tbl>
              <a:tblPr/>
              <a:tblGrid>
                <a:gridCol w="761645">
                  <a:extLst>
                    <a:ext uri="{9D8B030D-6E8A-4147-A177-3AD203B41FA5}">
                      <a16:colId xmlns:a16="http://schemas.microsoft.com/office/drawing/2014/main" val="4253711216"/>
                    </a:ext>
                  </a:extLst>
                </a:gridCol>
                <a:gridCol w="2868864">
                  <a:extLst>
                    <a:ext uri="{9D8B030D-6E8A-4147-A177-3AD203B41FA5}">
                      <a16:colId xmlns:a16="http://schemas.microsoft.com/office/drawing/2014/main" val="2752917125"/>
                    </a:ext>
                  </a:extLst>
                </a:gridCol>
                <a:gridCol w="952057">
                  <a:extLst>
                    <a:ext uri="{9D8B030D-6E8A-4147-A177-3AD203B41FA5}">
                      <a16:colId xmlns:a16="http://schemas.microsoft.com/office/drawing/2014/main" val="2858315823"/>
                    </a:ext>
                  </a:extLst>
                </a:gridCol>
                <a:gridCol w="952057">
                  <a:extLst>
                    <a:ext uri="{9D8B030D-6E8A-4147-A177-3AD203B41FA5}">
                      <a16:colId xmlns:a16="http://schemas.microsoft.com/office/drawing/2014/main" val="507779195"/>
                    </a:ext>
                  </a:extLst>
                </a:gridCol>
                <a:gridCol w="1285277">
                  <a:extLst>
                    <a:ext uri="{9D8B030D-6E8A-4147-A177-3AD203B41FA5}">
                      <a16:colId xmlns:a16="http://schemas.microsoft.com/office/drawing/2014/main" val="3774745111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C : COMMUNICATION - CULTURE - DOCUMENTATION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589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7632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% entre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 et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11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conception, édition et impression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113 275,87 €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213 928,12 €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929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événementielle et institutionnelle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194 218,28 €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367 920,04 €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312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pour la communication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165 073,79 €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162 967,49 €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040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et collections de musée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138 316,07 €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306 572,44 €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078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1 358 685,36 €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1 344 211,97 €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57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4 470,66 €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3 827,82 €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23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bibliothèques et magasins d'archives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8 628,54 €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19 913,63 €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967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systèmes d'information documentaire et d'archivage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34 497,83 €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25 292,23 €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22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de gestion documentaire et d'archivage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750,80 €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10 380,20 €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75670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2 017 917,20 €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2 455 013,94 €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05388"/>
                  </a:ext>
                </a:extLst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285536"/>
              </p:ext>
            </p:extLst>
          </p:nvPr>
        </p:nvGraphicFramePr>
        <p:xfrm>
          <a:off x="683568" y="3477873"/>
          <a:ext cx="6905625" cy="338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14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18431"/>
              </p:ext>
            </p:extLst>
          </p:nvPr>
        </p:nvGraphicFramePr>
        <p:xfrm>
          <a:off x="2176864" y="674985"/>
          <a:ext cx="4775200" cy="1800225"/>
        </p:xfrm>
        <a:graphic>
          <a:graphicData uri="http://schemas.openxmlformats.org/drawingml/2006/table">
            <a:tbl>
              <a:tblPr/>
              <a:tblGrid>
                <a:gridCol w="761494">
                  <a:extLst>
                    <a:ext uri="{9D8B030D-6E8A-4147-A177-3AD203B41FA5}">
                      <a16:colId xmlns:a16="http://schemas.microsoft.com/office/drawing/2014/main" val="2464282518"/>
                    </a:ext>
                  </a:extLst>
                </a:gridCol>
                <a:gridCol w="1548370">
                  <a:extLst>
                    <a:ext uri="{9D8B030D-6E8A-4147-A177-3AD203B41FA5}">
                      <a16:colId xmlns:a16="http://schemas.microsoft.com/office/drawing/2014/main" val="2389005513"/>
                    </a:ext>
                  </a:extLst>
                </a:gridCol>
                <a:gridCol w="951867">
                  <a:extLst>
                    <a:ext uri="{9D8B030D-6E8A-4147-A177-3AD203B41FA5}">
                      <a16:colId xmlns:a16="http://schemas.microsoft.com/office/drawing/2014/main" val="923498419"/>
                    </a:ext>
                  </a:extLst>
                </a:gridCol>
                <a:gridCol w="1513469">
                  <a:extLst>
                    <a:ext uri="{9D8B030D-6E8A-4147-A177-3AD203B41FA5}">
                      <a16:colId xmlns:a16="http://schemas.microsoft.com/office/drawing/2014/main" val="1396075479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D : DEPLACEMENTS : TRANSPORTS ET HEBERGEMENTS DES PERSONNES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907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08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18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des personnes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1 139 842,92 €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069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Hébergement des personnes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501 901,05 €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4824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auxiliaires aux transports et à l'hébergement des personnes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1 362,17 €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24710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1 643 106,14 €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87555"/>
                  </a:ext>
                </a:extLst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846163"/>
              </p:ext>
            </p:extLst>
          </p:nvPr>
        </p:nvGraphicFramePr>
        <p:xfrm>
          <a:off x="1871192" y="2708920"/>
          <a:ext cx="5328592" cy="34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040659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cartographie achats correspond à une photographie des consommations sur une période donnée par segment, par consommateur et par fournisseur.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est réalisée sur la base de l’extraction ZME2K du logiciel financier SIFAC.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 cartographie montre l’évolution des dépenses sur deux exercices budgétaires (2018 et 2019)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permet de :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Mesurer le taux de couverture (achats sur marché/total des achats)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Identifier les segments à forts enjeux économiques et organisationnels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Identifier les axes d’amélioration de la politique d’achats</a:t>
            </a: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comparatif pour l’année 2018 avec les autres établissements membres du réseau RUE des acheteurs (réseau des universités et établissements) est joint à cette présentation.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CARTOGRAPHIE DES ACHATS 2018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0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22716"/>
              </p:ext>
            </p:extLst>
          </p:nvPr>
        </p:nvGraphicFramePr>
        <p:xfrm>
          <a:off x="1619672" y="764704"/>
          <a:ext cx="6007100" cy="1990725"/>
        </p:xfrm>
        <a:graphic>
          <a:graphicData uri="http://schemas.openxmlformats.org/drawingml/2006/table">
            <a:tbl>
              <a:tblPr/>
              <a:tblGrid>
                <a:gridCol w="761597">
                  <a:extLst>
                    <a:ext uri="{9D8B030D-6E8A-4147-A177-3AD203B41FA5}">
                      <a16:colId xmlns:a16="http://schemas.microsoft.com/office/drawing/2014/main" val="2072526269"/>
                    </a:ext>
                  </a:extLst>
                </a:gridCol>
                <a:gridCol w="1548582">
                  <a:extLst>
                    <a:ext uri="{9D8B030D-6E8A-4147-A177-3AD203B41FA5}">
                      <a16:colId xmlns:a16="http://schemas.microsoft.com/office/drawing/2014/main" val="3164575938"/>
                    </a:ext>
                  </a:extLst>
                </a:gridCol>
                <a:gridCol w="951997">
                  <a:extLst>
                    <a:ext uri="{9D8B030D-6E8A-4147-A177-3AD203B41FA5}">
                      <a16:colId xmlns:a16="http://schemas.microsoft.com/office/drawing/2014/main" val="2055092094"/>
                    </a:ext>
                  </a:extLst>
                </a:gridCol>
                <a:gridCol w="1513675">
                  <a:extLst>
                    <a:ext uri="{9D8B030D-6E8A-4147-A177-3AD203B41FA5}">
                      <a16:colId xmlns:a16="http://schemas.microsoft.com/office/drawing/2014/main" val="4216343313"/>
                    </a:ext>
                  </a:extLst>
                </a:gridCol>
                <a:gridCol w="1231249">
                  <a:extLst>
                    <a:ext uri="{9D8B030D-6E8A-4147-A177-3AD203B41FA5}">
                      <a16:colId xmlns:a16="http://schemas.microsoft.com/office/drawing/2014/main" val="2615286165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D : DEPLACEMENTS : TRANSPORTS ET HEBERGEMENTS DES PERSONNES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72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0615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en %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2018 et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52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des personnes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798 123,39 €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1 139 842,92 €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94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Hébergement des personnes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280 352,89 €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501 901,05 €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10283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auxiliaires aux transports et à l'hébergement des personnes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3 429,34 €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1 362,17 €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1414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081 905,62 €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1 643 106,14 €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703203"/>
                  </a:ext>
                </a:extLst>
              </a:tr>
            </a:tbl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4641"/>
              </p:ext>
            </p:extLst>
          </p:nvPr>
        </p:nvGraphicFramePr>
        <p:xfrm>
          <a:off x="1576388" y="2907324"/>
          <a:ext cx="5867400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9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8183"/>
              </p:ext>
            </p:extLst>
          </p:nvPr>
        </p:nvGraphicFramePr>
        <p:xfrm>
          <a:off x="1623866" y="836613"/>
          <a:ext cx="6019801" cy="1476375"/>
        </p:xfrm>
        <a:graphic>
          <a:graphicData uri="http://schemas.openxmlformats.org/drawingml/2006/table">
            <a:tbl>
              <a:tblPr/>
              <a:tblGrid>
                <a:gridCol w="762402">
                  <a:extLst>
                    <a:ext uri="{9D8B030D-6E8A-4147-A177-3AD203B41FA5}">
                      <a16:colId xmlns:a16="http://schemas.microsoft.com/office/drawing/2014/main" val="1725693131"/>
                    </a:ext>
                  </a:extLst>
                </a:gridCol>
                <a:gridCol w="2274500">
                  <a:extLst>
                    <a:ext uri="{9D8B030D-6E8A-4147-A177-3AD203B41FA5}">
                      <a16:colId xmlns:a16="http://schemas.microsoft.com/office/drawing/2014/main" val="280025708"/>
                    </a:ext>
                  </a:extLst>
                </a:gridCol>
                <a:gridCol w="924413">
                  <a:extLst>
                    <a:ext uri="{9D8B030D-6E8A-4147-A177-3AD203B41FA5}">
                      <a16:colId xmlns:a16="http://schemas.microsoft.com/office/drawing/2014/main" val="4157447575"/>
                    </a:ext>
                  </a:extLst>
                </a:gridCol>
                <a:gridCol w="2058486">
                  <a:extLst>
                    <a:ext uri="{9D8B030D-6E8A-4147-A177-3AD203B41FA5}">
                      <a16:colId xmlns:a16="http://schemas.microsoft.com/office/drawing/2014/main" val="1747373137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E : ETUDES CONSEILS ASSURANCES PI ET RESSOURCES HUMAINES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463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235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05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81 843,34 €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085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d'études, assistances et conseils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232 703,79 €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34222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Formations et gestion des ressources humaines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260 637,74 €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34792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575 184,87 €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64750"/>
                  </a:ext>
                </a:extLst>
              </a:tr>
            </a:tbl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143647"/>
              </p:ext>
            </p:extLst>
          </p:nvPr>
        </p:nvGraphicFramePr>
        <p:xfrm>
          <a:off x="1759285" y="2603203"/>
          <a:ext cx="5501605" cy="352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81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3866"/>
              </p:ext>
            </p:extLst>
          </p:nvPr>
        </p:nvGraphicFramePr>
        <p:xfrm>
          <a:off x="1487487" y="738130"/>
          <a:ext cx="6045200" cy="1666875"/>
        </p:xfrm>
        <a:graphic>
          <a:graphicData uri="http://schemas.openxmlformats.org/drawingml/2006/table">
            <a:tbl>
              <a:tblPr/>
              <a:tblGrid>
                <a:gridCol w="761600">
                  <a:extLst>
                    <a:ext uri="{9D8B030D-6E8A-4147-A177-3AD203B41FA5}">
                      <a16:colId xmlns:a16="http://schemas.microsoft.com/office/drawing/2014/main" val="1878195409"/>
                    </a:ext>
                  </a:extLst>
                </a:gridCol>
                <a:gridCol w="2272107">
                  <a:extLst>
                    <a:ext uri="{9D8B030D-6E8A-4147-A177-3AD203B41FA5}">
                      <a16:colId xmlns:a16="http://schemas.microsoft.com/office/drawing/2014/main" val="3791621306"/>
                    </a:ext>
                  </a:extLst>
                </a:gridCol>
                <a:gridCol w="926613">
                  <a:extLst>
                    <a:ext uri="{9D8B030D-6E8A-4147-A177-3AD203B41FA5}">
                      <a16:colId xmlns:a16="http://schemas.microsoft.com/office/drawing/2014/main" val="1373761705"/>
                    </a:ext>
                  </a:extLst>
                </a:gridCol>
                <a:gridCol w="828240">
                  <a:extLst>
                    <a:ext uri="{9D8B030D-6E8A-4147-A177-3AD203B41FA5}">
                      <a16:colId xmlns:a16="http://schemas.microsoft.com/office/drawing/2014/main" val="2509022978"/>
                    </a:ext>
                  </a:extLst>
                </a:gridCol>
                <a:gridCol w="1256640">
                  <a:extLst>
                    <a:ext uri="{9D8B030D-6E8A-4147-A177-3AD203B41FA5}">
                      <a16:colId xmlns:a16="http://schemas.microsoft.com/office/drawing/2014/main" val="855947787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E : ETUDES CONSEILS ASSURANCES PI ET RESSOURCES HUMAINES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721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6987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en % 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2018 et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01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75 972,52 €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81 843,34 €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078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d'études, assistances et conseils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218 015,31 €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232 703,79 €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2156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Formations et gestion des ressources humaines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221 306,38 €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260 637,74 €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37767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515 294,21 €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575 184,87 €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3935"/>
                  </a:ext>
                </a:extLst>
              </a:tr>
            </a:tbl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142714"/>
              </p:ext>
            </p:extLst>
          </p:nvPr>
        </p:nvGraphicFramePr>
        <p:xfrm>
          <a:off x="1404937" y="2852936"/>
          <a:ext cx="62103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96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17686"/>
              </p:ext>
            </p:extLst>
          </p:nvPr>
        </p:nvGraphicFramePr>
        <p:xfrm>
          <a:off x="2008919" y="752693"/>
          <a:ext cx="5257799" cy="1524000"/>
        </p:xfrm>
        <a:graphic>
          <a:graphicData uri="http://schemas.openxmlformats.org/drawingml/2006/table">
            <a:tbl>
              <a:tblPr/>
              <a:tblGrid>
                <a:gridCol w="760622">
                  <a:extLst>
                    <a:ext uri="{9D8B030D-6E8A-4147-A177-3AD203B41FA5}">
                      <a16:colId xmlns:a16="http://schemas.microsoft.com/office/drawing/2014/main" val="2204185845"/>
                    </a:ext>
                  </a:extLst>
                </a:gridCol>
                <a:gridCol w="2842825">
                  <a:extLst>
                    <a:ext uri="{9D8B030D-6E8A-4147-A177-3AD203B41FA5}">
                      <a16:colId xmlns:a16="http://schemas.microsoft.com/office/drawing/2014/main" val="1634490283"/>
                    </a:ext>
                  </a:extLst>
                </a:gridCol>
                <a:gridCol w="827176">
                  <a:extLst>
                    <a:ext uri="{9D8B030D-6E8A-4147-A177-3AD203B41FA5}">
                      <a16:colId xmlns:a16="http://schemas.microsoft.com/office/drawing/2014/main" val="2010094895"/>
                    </a:ext>
                  </a:extLst>
                </a:gridCol>
                <a:gridCol w="827176">
                  <a:extLst>
                    <a:ext uri="{9D8B030D-6E8A-4147-A177-3AD203B41FA5}">
                      <a16:colId xmlns:a16="http://schemas.microsoft.com/office/drawing/2014/main" val="162346715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F : FRET - EXPEDITION - TRANSPORT - DEMENAGEMENT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67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29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94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 + cons pr transport march + affranchissement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25 586,41 €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777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Expédition courrier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113 544,56 €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55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marchandises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599,26 €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626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Déplacement et entreposage marchandises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33 164,66 €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08009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172 894,89 €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147172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38" y="2636912"/>
            <a:ext cx="569415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6260"/>
              </p:ext>
            </p:extLst>
          </p:nvPr>
        </p:nvGraphicFramePr>
        <p:xfrm>
          <a:off x="1259632" y="988197"/>
          <a:ext cx="6197600" cy="1819275"/>
        </p:xfrm>
        <a:graphic>
          <a:graphicData uri="http://schemas.openxmlformats.org/drawingml/2006/table">
            <a:tbl>
              <a:tblPr/>
              <a:tblGrid>
                <a:gridCol w="760442">
                  <a:extLst>
                    <a:ext uri="{9D8B030D-6E8A-4147-A177-3AD203B41FA5}">
                      <a16:colId xmlns:a16="http://schemas.microsoft.com/office/drawing/2014/main" val="954401755"/>
                    </a:ext>
                  </a:extLst>
                </a:gridCol>
                <a:gridCol w="2842151">
                  <a:extLst>
                    <a:ext uri="{9D8B030D-6E8A-4147-A177-3AD203B41FA5}">
                      <a16:colId xmlns:a16="http://schemas.microsoft.com/office/drawing/2014/main" val="3715804800"/>
                    </a:ext>
                  </a:extLst>
                </a:gridCol>
                <a:gridCol w="826980">
                  <a:extLst>
                    <a:ext uri="{9D8B030D-6E8A-4147-A177-3AD203B41FA5}">
                      <a16:colId xmlns:a16="http://schemas.microsoft.com/office/drawing/2014/main" val="285679199"/>
                    </a:ext>
                  </a:extLst>
                </a:gridCol>
                <a:gridCol w="826980">
                  <a:extLst>
                    <a:ext uri="{9D8B030D-6E8A-4147-A177-3AD203B41FA5}">
                      <a16:colId xmlns:a16="http://schemas.microsoft.com/office/drawing/2014/main" val="3397774204"/>
                    </a:ext>
                  </a:extLst>
                </a:gridCol>
                <a:gridCol w="941047">
                  <a:extLst>
                    <a:ext uri="{9D8B030D-6E8A-4147-A177-3AD203B41FA5}">
                      <a16:colId xmlns:a16="http://schemas.microsoft.com/office/drawing/2014/main" val="690160072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F : FRET - EXPEDITION - TRANSPORT - DEMENAGEMENT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36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56036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en % </a:t>
                      </a:r>
                      <a:b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2018 et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3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 + cons pr transport march + affranchissement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13 595,43 €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25 586,41 €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341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Expédition courrier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119 922,23 €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113 544,56 €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93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marchandises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3 445,45 €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599,26 €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644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Déplacement et entreposage marchandises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12 684,00 €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33 164,66 €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3150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149 647,11 €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172 894,89 €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96413"/>
                  </a:ext>
                </a:extLst>
              </a:tr>
            </a:tbl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618172"/>
              </p:ext>
            </p:extLst>
          </p:nvPr>
        </p:nvGraphicFramePr>
        <p:xfrm>
          <a:off x="1403648" y="3068960"/>
          <a:ext cx="5548313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19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1625"/>
              </p:ext>
            </p:extLst>
          </p:nvPr>
        </p:nvGraphicFramePr>
        <p:xfrm>
          <a:off x="1582737" y="685306"/>
          <a:ext cx="5854701" cy="2476500"/>
        </p:xfrm>
        <a:graphic>
          <a:graphicData uri="http://schemas.openxmlformats.org/drawingml/2006/table">
            <a:tbl>
              <a:tblPr/>
              <a:tblGrid>
                <a:gridCol w="761587">
                  <a:extLst>
                    <a:ext uri="{9D8B030D-6E8A-4147-A177-3AD203B41FA5}">
                      <a16:colId xmlns:a16="http://schemas.microsoft.com/office/drawing/2014/main" val="1230779286"/>
                    </a:ext>
                  </a:extLst>
                </a:gridCol>
                <a:gridCol w="3189146">
                  <a:extLst>
                    <a:ext uri="{9D8B030D-6E8A-4147-A177-3AD203B41FA5}">
                      <a16:colId xmlns:a16="http://schemas.microsoft.com/office/drawing/2014/main" val="1932292423"/>
                    </a:ext>
                  </a:extLst>
                </a:gridCol>
                <a:gridCol w="951984">
                  <a:extLst>
                    <a:ext uri="{9D8B030D-6E8A-4147-A177-3AD203B41FA5}">
                      <a16:colId xmlns:a16="http://schemas.microsoft.com/office/drawing/2014/main" val="210724090"/>
                    </a:ext>
                  </a:extLst>
                </a:gridCol>
                <a:gridCol w="951984">
                  <a:extLst>
                    <a:ext uri="{9D8B030D-6E8A-4147-A177-3AD203B41FA5}">
                      <a16:colId xmlns:a16="http://schemas.microsoft.com/office/drawing/2014/main" val="3793353219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FAMILLE I : INFORMATIQUE -TELECOMMUNICATIONS - AUDIOVISUEL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40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357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Montants 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88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Equipements, consommables, pièces détachées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2 666 712,55 €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37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Logiciels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860 213,74 €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624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Maintenance, entretien, réparation équipmt informatiques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76 097,41 €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838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564 921,05 €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82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Audiovisuel (équipmt, consommables, pièces détachées)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586 664,00 €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653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Audiovisuel (maintenance et répération)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31 307,70 €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795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Matériel et gros équipmt Télécommunication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30 813,05 €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565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Maintenance, entretien, réparation Télécommunication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39 911,84 €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333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Télécommunication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91 455,44 €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0260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4 948 096,78 €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907411"/>
                  </a:ext>
                </a:extLst>
              </a:tr>
            </a:tbl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44720"/>
              </p:ext>
            </p:extLst>
          </p:nvPr>
        </p:nvGraphicFramePr>
        <p:xfrm>
          <a:off x="539552" y="3313113"/>
          <a:ext cx="6753871" cy="342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23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637924"/>
              </p:ext>
            </p:extLst>
          </p:nvPr>
        </p:nvGraphicFramePr>
        <p:xfrm>
          <a:off x="755576" y="3181579"/>
          <a:ext cx="6984776" cy="368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489" y="715621"/>
            <a:ext cx="6601197" cy="24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48287" y="848549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principaux services consommateurs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29817"/>
            <a:ext cx="8640960" cy="53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248287" y="848549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principaux services consommateurs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9834" y="5809401"/>
            <a:ext cx="6630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On retrouve dans les principaux services consommateurs des services qui jouent le rôle de « centrale d’achat » pour tous les autres services de l’Université (DIMMO, DSI, SCD et DRHAS)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60" y="920279"/>
            <a:ext cx="7937680" cy="47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621" y="872456"/>
            <a:ext cx="82804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répartition des commandes</a:t>
            </a:r>
            <a:endParaRPr lang="fr-FR" sz="16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718" y="3259529"/>
            <a:ext cx="4676438" cy="26693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718" y="1456846"/>
            <a:ext cx="4676438" cy="11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sont prises en compte que les dépenses relatives à l’achat sur la base de la nomenclature NACRES, qui est la base de référence de l’ordonnateur. La nomenclature NACRES fixe les familles d’achat.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sont pas prises en comptes les dépenses suivantes :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402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Famille X  « dépenses hors achat » : 3 858 396,68€ HT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total des dépenses d’achats</a:t>
            </a: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cartographie est réalisée sur les montants engagés et non pas sur les montants réellement payés, ceci en raison du décalage avec le paiement effectif au fournisseur.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402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Montant total des dépenses d’achat sans la famille X  pour 2019: 24 981 166,01€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</a:t>
            </a: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621" y="872456"/>
            <a:ext cx="82804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répartition des commandes</a:t>
            </a:r>
            <a:endParaRPr lang="fr-FR" sz="16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79512" y="4169441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montant moyen d’un bon de commande est de </a:t>
            </a:r>
            <a:r>
              <a:rPr lang="fr-FR" sz="1400" b="1" dirty="0" smtClean="0"/>
              <a:t>2 170 € HT </a:t>
            </a:r>
            <a:r>
              <a:rPr lang="fr-FR" sz="1400" dirty="0" smtClean="0"/>
              <a:t>en 2019 (contre 1216,68€ HT en 2018 et 1 898€ HT en 2017)</a:t>
            </a:r>
          </a:p>
          <a:p>
            <a:endParaRPr lang="fr-FR" sz="1400" dirty="0"/>
          </a:p>
          <a:p>
            <a:r>
              <a:rPr lang="fr-FR" sz="1400" b="1" dirty="0" smtClean="0"/>
              <a:t>Les bons </a:t>
            </a:r>
            <a:r>
              <a:rPr lang="fr-FR" sz="1400" b="1" dirty="0"/>
              <a:t>de </a:t>
            </a:r>
            <a:r>
              <a:rPr lang="fr-FR" sz="1400" b="1" dirty="0" smtClean="0"/>
              <a:t>commande ≤ à 80€ HT </a:t>
            </a:r>
            <a:r>
              <a:rPr lang="fr-FR" sz="1400" dirty="0" smtClean="0"/>
              <a:t>représentent en </a:t>
            </a:r>
            <a:r>
              <a:rPr lang="fr-FR" sz="1400" dirty="0" smtClean="0"/>
              <a:t>2019, </a:t>
            </a:r>
            <a:r>
              <a:rPr lang="fr-FR" sz="1400" b="1" dirty="0" smtClean="0"/>
              <a:t>14,68% des bons de commande </a:t>
            </a:r>
            <a:r>
              <a:rPr lang="fr-FR" sz="1400" dirty="0" smtClean="0"/>
              <a:t>(contre 18,32% en 2018, 20,04% en 2017, 25% en 2016 et 29% en 2015). Ce pourcentage a baissé de manière importante entre 2019 et 2018 et doit continuer à baisser eu égard au coût de traitement d’une commande. </a:t>
            </a:r>
          </a:p>
          <a:p>
            <a:endParaRPr lang="fr-FR" sz="1400" dirty="0"/>
          </a:p>
          <a:p>
            <a:r>
              <a:rPr lang="fr-FR" sz="1400" dirty="0" smtClean="0"/>
              <a:t>On recense </a:t>
            </a:r>
            <a:r>
              <a:rPr lang="fr-FR" sz="1400" b="1" dirty="0" smtClean="0"/>
              <a:t>919 </a:t>
            </a:r>
            <a:r>
              <a:rPr lang="fr-FR" sz="1400" dirty="0" smtClean="0"/>
              <a:t>bons de commande</a:t>
            </a:r>
            <a:r>
              <a:rPr lang="fr-FR" sz="1400" b="1" dirty="0"/>
              <a:t> ≤ à 80€ HT </a:t>
            </a:r>
            <a:r>
              <a:rPr lang="fr-FR" sz="1400" dirty="0" smtClean="0"/>
              <a:t>passés dans le cadre des marchés publics, </a:t>
            </a:r>
          </a:p>
          <a:p>
            <a:r>
              <a:rPr lang="fr-FR" sz="1400" dirty="0" smtClean="0"/>
              <a:t>ce qui représente </a:t>
            </a:r>
            <a:r>
              <a:rPr lang="fr-FR" sz="1400" b="1" dirty="0" smtClean="0"/>
              <a:t>11%</a:t>
            </a:r>
            <a:r>
              <a:rPr lang="fr-FR" sz="1400" dirty="0" smtClean="0"/>
              <a:t> des bons de commandes OSMA (contre 12,16% en 2018)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70" y="1246853"/>
            <a:ext cx="5361521" cy="29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745563"/>
            <a:ext cx="82804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Périodicité des achats</a:t>
            </a:r>
          </a:p>
          <a:p>
            <a:pPr algn="just"/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200" dirty="0">
                <a:ea typeface="Verdana" panose="020B0604030504040204" pitchFamily="34" charset="0"/>
                <a:cs typeface="Arial" panose="020B0604020202020204" pitchFamily="34" charset="0"/>
              </a:rPr>
              <a:t>La périodicité est présentée selon deux paramètres : le nombre de bons de commande par mois et le montant acheté par mois</a:t>
            </a:r>
            <a:r>
              <a:rPr lang="fr-FR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fr-FR" sz="1200" dirty="0">
                <a:ea typeface="Verdana" panose="020B0604030504040204" pitchFamily="34" charset="0"/>
                <a:cs typeface="Arial" panose="020B0604020202020204" pitchFamily="34" charset="0"/>
              </a:rPr>
              <a:t>L’histogramme « idéal » est un histogramme ne présentant pas de pics </a:t>
            </a:r>
            <a:r>
              <a:rPr lang="fr-FR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d’activité</a:t>
            </a:r>
            <a:endParaRPr lang="fr-FR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79512" y="4590417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ea typeface="Verdana" panose="020B0604030504040204" pitchFamily="34" charset="0"/>
                <a:cs typeface="Arial" panose="020B0604020202020204" pitchFamily="34" charset="0"/>
              </a:rPr>
              <a:t>On constate que la périodicité suit les différentes périodes d’exercice budgétaire (ouverture</a:t>
            </a:r>
            <a:r>
              <a:rPr lang="fr-FR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ea typeface="Verdana" panose="020B0604030504040204" pitchFamily="34" charset="0"/>
                <a:cs typeface="Arial" panose="020B0604020202020204" pitchFamily="34" charset="0"/>
              </a:rPr>
              <a:t>périodes de fermeture administrative, clôture budgétaire</a:t>
            </a:r>
            <a:r>
              <a:rPr lang="fr-FR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) et ne sont pas lissés sur l’année.</a:t>
            </a:r>
            <a:endParaRPr lang="fr-FR" sz="1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La première </a:t>
            </a:r>
            <a:r>
              <a:rPr lang="fr-FR" sz="1200" dirty="0">
                <a:ea typeface="Verdana" panose="020B0604030504040204" pitchFamily="34" charset="0"/>
                <a:cs typeface="Arial" panose="020B0604020202020204" pitchFamily="34" charset="0"/>
              </a:rPr>
              <a:t>qualité d’un achat est son </a:t>
            </a:r>
            <a:r>
              <a:rPr lang="fr-FR" sz="1200" b="1" dirty="0">
                <a:ea typeface="Verdana" panose="020B0604030504040204" pitchFamily="34" charset="0"/>
                <a:cs typeface="Arial" panose="020B0604020202020204" pitchFamily="34" charset="0"/>
              </a:rPr>
              <a:t>anticipation</a:t>
            </a:r>
            <a:r>
              <a:rPr lang="fr-FR" sz="1200" dirty="0">
                <a:ea typeface="Verdana" panose="020B0604030504040204" pitchFamily="34" charset="0"/>
                <a:cs typeface="Arial" panose="020B0604020202020204" pitchFamily="34" charset="0"/>
              </a:rPr>
              <a:t> de façon à bien </a:t>
            </a:r>
            <a:r>
              <a:rPr lang="fr-FR" sz="1200" b="1" dirty="0">
                <a:ea typeface="Verdana" panose="020B0604030504040204" pitchFamily="34" charset="0"/>
                <a:cs typeface="Arial" panose="020B0604020202020204" pitchFamily="34" charset="0"/>
              </a:rPr>
              <a:t>analyser le besoin</a:t>
            </a:r>
            <a:r>
              <a:rPr lang="fr-FR" sz="1200" dirty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fr-FR" sz="1200" dirty="0" smtClean="0">
              <a:cs typeface="Arial" panose="020B0604020202020204" pitchFamily="34" charset="0"/>
            </a:endParaRPr>
          </a:p>
          <a:p>
            <a:pPr algn="just"/>
            <a:r>
              <a:rPr lang="fr-FR" sz="1200" dirty="0" smtClean="0">
                <a:cs typeface="Arial" panose="020B0604020202020204" pitchFamily="34" charset="0"/>
              </a:rPr>
              <a:t>Les commandes réalisées avant la fin d’exercice s’apparentent – sauf exception – à des achats d’opportunité qu’il faudrait limiter afin de lisser les commandes sur l’année permettant ainsi d’obtenir des impacts favorables sur la gestion budgétaire.</a:t>
            </a:r>
          </a:p>
          <a:p>
            <a:pPr algn="just"/>
            <a:r>
              <a:rPr lang="fr-FR" sz="1200" u="sng" dirty="0" smtClean="0">
                <a:ea typeface="Verdana" panose="020B0604030504040204" pitchFamily="34" charset="0"/>
                <a:cs typeface="Arial" panose="020B0604020202020204" pitchFamily="34" charset="0"/>
              </a:rPr>
              <a:t>Piste de réflexion </a:t>
            </a:r>
            <a:r>
              <a:rPr lang="fr-FR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:  imposer des taux d’exécution budgétaire intermédiaire</a:t>
            </a:r>
            <a:endParaRPr lang="fr-FR" sz="1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1" y="1728927"/>
            <a:ext cx="4584589" cy="27556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987" y="1725769"/>
            <a:ext cx="432012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FOURNISSEURS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836613"/>
            <a:ext cx="8280400" cy="443198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Typologie des fournisseurs</a:t>
            </a:r>
            <a:endParaRPr lang="fr-FR" sz="16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cartographie des fournisseurs repose sur la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loi de Pareto et la méthode ABC</a:t>
            </a:r>
          </a:p>
          <a:p>
            <a:pPr algn="just"/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Loi de Pareto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des fournisseurs représentent 80% du volume d’achat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oit les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fournisseurs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stratégiques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cas de problème de fourniture avec l’un de ces fournisseurs, c’est le fonctionnement même de l’université qui peut être impacté. </a:t>
            </a: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Méthode ABC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atégorie A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faible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fournisseurs revêtant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caractère stratégique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(20% représentant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de la dépense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atégorie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part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peu plus importante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fournisseurs, représentant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caractère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intermédiaire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(15% de la dépense);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atégorie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part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plus importante des fournisseurs pour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achats de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faible valeur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dépense),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représentant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coût administratif important en raison de la dispersion des commandes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(part des fournisseurs à faire diminuer) </a:t>
            </a:r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catégorie A nécessite une attention particulière puisqu’elle représente un véritable levier stratégique pour l’université. </a:t>
            </a: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2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FOURNISSEURS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95288" y="6099634"/>
            <a:ext cx="698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80% de la dépense est réalisée auprès de 3,22% des fournisseurs (sur marché et hors marché)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28" y="659784"/>
            <a:ext cx="4285144" cy="13537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762" y="2159996"/>
            <a:ext cx="6407451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FOURNISSEURS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683569" y="526941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Dans le cadre des marchés, 80% de la dépense est réalisée auprès de 31 fournisseurs ; 15% de la dépense est réalisée auprès de 36 fournisseurs et les 5% restants auprès de 84 fournisseurs.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583341"/>
            <a:ext cx="4094269" cy="11630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791586"/>
            <a:ext cx="6724123" cy="34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26947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FOURNISSEURS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332" y="675351"/>
            <a:ext cx="828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32" y="1484784"/>
            <a:ext cx="824860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MARCHES PUBLICS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57225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 2019 :</a:t>
            </a:r>
          </a:p>
          <a:p>
            <a:endParaRPr lang="fr-FR" sz="14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 marchés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passés dont 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procédures formalisées (d’un montant supérieur à 139 000€ HT pour les marchés de fournitures et services et 5 350 000€ HT pour les marchés de travaux)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procédures adaptées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marché négocié sans publicité ni mise en concurrence préalable </a:t>
            </a: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conventions</a:t>
            </a: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marchés passés via conventions avec centrales d’achat</a:t>
            </a: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achats ont été réalisés dans le cadre de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254 marchés auprès de 151 fournisseurs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Répartition des achats de 2016 à 2019 </a:t>
            </a:r>
          </a:p>
          <a:p>
            <a:endParaRPr lang="fr-FR" sz="14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39989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009117" y="5215682"/>
            <a:ext cx="7581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Une forte augmentation des dépenses marchés, qui s’explique par la reprise d’opérations de travaux.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Une forte augmentation des dépenses hors marché qui s’explique par </a:t>
            </a:r>
            <a:r>
              <a:rPr lang="fr-FR" sz="1200" dirty="0"/>
              <a:t>d</a:t>
            </a:r>
            <a:r>
              <a:rPr lang="fr-FR" sz="1200" dirty="0" smtClean="0"/>
              <a:t>es </a:t>
            </a:r>
            <a:r>
              <a:rPr lang="fr-FR" sz="1200" dirty="0"/>
              <a:t>dépenses très importantes auprès de la COMUE : subvention plan campus de 2 674 000€ HT ; Avance sous convention de mandat pour le Learning centre de 2 105 525,37€ </a:t>
            </a:r>
            <a:r>
              <a:rPr lang="fr-FR" sz="1200" dirty="0" smtClean="0"/>
              <a:t>HT</a:t>
            </a:r>
            <a:r>
              <a:rPr lang="fr-FR" sz="1200" dirty="0"/>
              <a:t> </a:t>
            </a:r>
            <a:r>
              <a:rPr lang="fr-FR" sz="1200" dirty="0" smtClean="0"/>
              <a:t>qui sont neutralisées pour le calcul du taux de couverture marchés</a:t>
            </a:r>
            <a:endParaRPr lang="fr-FR" sz="12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94450"/>
              </p:ext>
            </p:extLst>
          </p:nvPr>
        </p:nvGraphicFramePr>
        <p:xfrm>
          <a:off x="467173" y="3704646"/>
          <a:ext cx="8229599" cy="1416970"/>
        </p:xfrm>
        <a:graphic>
          <a:graphicData uri="http://schemas.openxmlformats.org/drawingml/2006/table">
            <a:tbl>
              <a:tblPr/>
              <a:tblGrid>
                <a:gridCol w="1577415">
                  <a:extLst>
                    <a:ext uri="{9D8B030D-6E8A-4147-A177-3AD203B41FA5}">
                      <a16:colId xmlns:a16="http://schemas.microsoft.com/office/drawing/2014/main" val="3114842899"/>
                    </a:ext>
                  </a:extLst>
                </a:gridCol>
                <a:gridCol w="802228">
                  <a:extLst>
                    <a:ext uri="{9D8B030D-6E8A-4147-A177-3AD203B41FA5}">
                      <a16:colId xmlns:a16="http://schemas.microsoft.com/office/drawing/2014/main" val="3635434400"/>
                    </a:ext>
                  </a:extLst>
                </a:gridCol>
                <a:gridCol w="369566">
                  <a:extLst>
                    <a:ext uri="{9D8B030D-6E8A-4147-A177-3AD203B41FA5}">
                      <a16:colId xmlns:a16="http://schemas.microsoft.com/office/drawing/2014/main" val="76714698"/>
                    </a:ext>
                  </a:extLst>
                </a:gridCol>
                <a:gridCol w="802228">
                  <a:extLst>
                    <a:ext uri="{9D8B030D-6E8A-4147-A177-3AD203B41FA5}">
                      <a16:colId xmlns:a16="http://schemas.microsoft.com/office/drawing/2014/main" val="160024067"/>
                    </a:ext>
                  </a:extLst>
                </a:gridCol>
                <a:gridCol w="369566">
                  <a:extLst>
                    <a:ext uri="{9D8B030D-6E8A-4147-A177-3AD203B41FA5}">
                      <a16:colId xmlns:a16="http://schemas.microsoft.com/office/drawing/2014/main" val="3498423944"/>
                    </a:ext>
                  </a:extLst>
                </a:gridCol>
                <a:gridCol w="847297">
                  <a:extLst>
                    <a:ext uri="{9D8B030D-6E8A-4147-A177-3AD203B41FA5}">
                      <a16:colId xmlns:a16="http://schemas.microsoft.com/office/drawing/2014/main" val="2191407363"/>
                    </a:ext>
                  </a:extLst>
                </a:gridCol>
                <a:gridCol w="387593">
                  <a:extLst>
                    <a:ext uri="{9D8B030D-6E8A-4147-A177-3AD203B41FA5}">
                      <a16:colId xmlns:a16="http://schemas.microsoft.com/office/drawing/2014/main" val="3038909637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800229278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1828770494"/>
                    </a:ext>
                  </a:extLst>
                </a:gridCol>
                <a:gridCol w="982504">
                  <a:extLst>
                    <a:ext uri="{9D8B030D-6E8A-4147-A177-3AD203B41FA5}">
                      <a16:colId xmlns:a16="http://schemas.microsoft.com/office/drawing/2014/main" val="2597267174"/>
                    </a:ext>
                  </a:extLst>
                </a:gridCol>
                <a:gridCol w="558856">
                  <a:extLst>
                    <a:ext uri="{9D8B030D-6E8A-4147-A177-3AD203B41FA5}">
                      <a16:colId xmlns:a16="http://schemas.microsoft.com/office/drawing/2014/main" val="2434404748"/>
                    </a:ext>
                  </a:extLst>
                </a:gridCol>
              </a:tblGrid>
              <a:tr h="3893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en € HT 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en € HT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2017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en € HT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en € HT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en montant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2018/2019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2018/2019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41899"/>
                  </a:ext>
                </a:extLst>
              </a:tr>
              <a:tr h="2501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 au marché (OSMA)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17 569 522,39 €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10 540 196,62 €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8 363 867,30 €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15 173 928,62 €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75,11 €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6 810 061,32 €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81,42 €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04623"/>
                  </a:ext>
                </a:extLst>
              </a:tr>
              <a:tr h="2636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marché traité par annexes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(OSBC annexes)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1 404 587,85 €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1 700 089,65 €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2 261 611,01 €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2 041 805,38 €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10,11 €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219 805,63 €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9,72 €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481"/>
                  </a:ext>
                </a:extLst>
              </a:tr>
              <a:tr h="2636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marché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(OSBC réel)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2 151 086,88 €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2 242 828,69 €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1 582 650,73 €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2 985 906,65 €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14,78 €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1 403 255,92 €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88,66 €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7991"/>
                  </a:ext>
                </a:extLst>
              </a:tr>
              <a:tr h="2501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21 125 197,12 €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14 483 114,96 €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12 208 129,04 €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20 201 640,65 €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100,00 €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7 993 511,61 €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65,48 € </a:t>
                      </a:r>
                    </a:p>
                  </a:txBody>
                  <a:tcPr marL="5408" marR="5408" marT="5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37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MARCHES PUBLICS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5722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Taux de couverture réel des achats par les marchés de 2016 à 2019 :</a:t>
            </a:r>
          </a:p>
          <a:p>
            <a:endParaRPr lang="fr-FR" sz="14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39989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427788" y="2124012"/>
            <a:ext cx="3197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400" dirty="0" smtClean="0"/>
              <a:t>Le taux de couverture des achats par les marchés en 2019 est de 75%.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400" dirty="0" smtClean="0"/>
              <a:t>Les annexes, étant des marchés à part entière (mise en concurrence de fournisseurs), peuvent être considérés comme des achats sur marchés.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400" b="1" dirty="0" smtClean="0"/>
              <a:t>Le taux de couverture réel est donc de 85% </a:t>
            </a:r>
            <a:r>
              <a:rPr lang="fr-FR" sz="1400" dirty="0" smtClean="0"/>
              <a:t>(contre 87% en 2018 et 85% en 2017) 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794697"/>
            <a:ext cx="4908924" cy="32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MARCHES PUBLICS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5722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sur les annexes E et F :</a:t>
            </a:r>
          </a:p>
          <a:p>
            <a:endParaRPr lang="fr-FR" sz="1400" b="1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39989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3" y="1106340"/>
            <a:ext cx="8481029" cy="24666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02" y="3679357"/>
            <a:ext cx="8473171" cy="30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57225"/>
            <a:ext cx="8229600" cy="4849813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</a:p>
          <a:p>
            <a:pPr marL="0" indent="0">
              <a:buNone/>
            </a:pPr>
            <a:endParaRPr lang="fr-FR" sz="1600" b="1" dirty="0" smtClean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achat dans le budget : Après une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baisse continue depuis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2016, augmentation significative de la part achat dans le budget en raison de la reprise des investissements patrimoniaux ;</a:t>
            </a:r>
          </a:p>
          <a:p>
            <a:pPr algn="just"/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Augmentation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16,6%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dépenses de fonctionnement entre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(27 149 416€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contre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23 279 340€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2018);</a:t>
            </a:r>
          </a:p>
          <a:p>
            <a:pPr algn="just"/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Forte augmentation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dépenses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d’investissement entre 2018 et 2019 (12 936 722€ contre 3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590 405€ en 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2018);</a:t>
            </a: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bons de commande inférieurs à 80 euros : 20,04% en 2017, 18,32% en 2018,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14,68% en 2019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qui représente une amélioration significative;</a:t>
            </a: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Segments d’achat : la répartition reste identique;</a:t>
            </a:r>
          </a:p>
          <a:p>
            <a:pPr marL="0" indent="0" algn="just">
              <a:buNone/>
            </a:pP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Périodicité des achats : celle-ci reste inchangée;</a:t>
            </a:r>
          </a:p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Consommateurs :inchangée.</a:t>
            </a:r>
            <a:endParaRPr lang="fr-F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2017/2018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57225"/>
            <a:ext cx="828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1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 des achats dans le budget de l’Université</a:t>
            </a: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67544" y="1334115"/>
            <a:ext cx="329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Source : Compte financier en droits constatés</a:t>
            </a:r>
            <a:endParaRPr lang="fr-FR" sz="1200" i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75562"/>
              </p:ext>
            </p:extLst>
          </p:nvPr>
        </p:nvGraphicFramePr>
        <p:xfrm>
          <a:off x="575547" y="1619115"/>
          <a:ext cx="7721599" cy="1333500"/>
        </p:xfrm>
        <a:graphic>
          <a:graphicData uri="http://schemas.openxmlformats.org/drawingml/2006/table">
            <a:tbl>
              <a:tblPr/>
              <a:tblGrid>
                <a:gridCol w="2155455">
                  <a:extLst>
                    <a:ext uri="{9D8B030D-6E8A-4147-A177-3AD203B41FA5}">
                      <a16:colId xmlns:a16="http://schemas.microsoft.com/office/drawing/2014/main" val="478420766"/>
                    </a:ext>
                  </a:extLst>
                </a:gridCol>
                <a:gridCol w="1093576">
                  <a:extLst>
                    <a:ext uri="{9D8B030D-6E8A-4147-A177-3AD203B41FA5}">
                      <a16:colId xmlns:a16="http://schemas.microsoft.com/office/drawing/2014/main" val="2226436669"/>
                    </a:ext>
                  </a:extLst>
                </a:gridCol>
                <a:gridCol w="1131614">
                  <a:extLst>
                    <a:ext uri="{9D8B030D-6E8A-4147-A177-3AD203B41FA5}">
                      <a16:colId xmlns:a16="http://schemas.microsoft.com/office/drawing/2014/main" val="1799433856"/>
                    </a:ext>
                  </a:extLst>
                </a:gridCol>
                <a:gridCol w="1093576">
                  <a:extLst>
                    <a:ext uri="{9D8B030D-6E8A-4147-A177-3AD203B41FA5}">
                      <a16:colId xmlns:a16="http://schemas.microsoft.com/office/drawing/2014/main" val="550615389"/>
                    </a:ext>
                  </a:extLst>
                </a:gridCol>
                <a:gridCol w="1093576">
                  <a:extLst>
                    <a:ext uri="{9D8B030D-6E8A-4147-A177-3AD203B41FA5}">
                      <a16:colId xmlns:a16="http://schemas.microsoft.com/office/drawing/2014/main" val="893405046"/>
                    </a:ext>
                  </a:extLst>
                </a:gridCol>
                <a:gridCol w="1153802">
                  <a:extLst>
                    <a:ext uri="{9D8B030D-6E8A-4147-A177-3AD203B41FA5}">
                      <a16:colId xmlns:a16="http://schemas.microsoft.com/office/drawing/2014/main" val="69393574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13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 salariale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240 027,00 €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378 285,00 €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588 046,00 €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490 927,00 €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627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Fonctionnement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863 013,00 €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587 095,00 €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279 340,00 €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149 416,00 €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68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Investissement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082 593,00 €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609 638,00 €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590 405,00 €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936 722,00 €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88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dépenses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185 633,00 €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575 018,00 €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457 791,00 €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577 065,00 €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187171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874" y="3217895"/>
            <a:ext cx="4642736" cy="2621391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12664"/>
              </p:ext>
            </p:extLst>
          </p:nvPr>
        </p:nvGraphicFramePr>
        <p:xfrm>
          <a:off x="205133" y="3565439"/>
          <a:ext cx="3934821" cy="1274445"/>
        </p:xfrm>
        <a:graphic>
          <a:graphicData uri="http://schemas.openxmlformats.org/drawingml/2006/table">
            <a:tbl>
              <a:tblPr/>
              <a:tblGrid>
                <a:gridCol w="975225">
                  <a:extLst>
                    <a:ext uri="{9D8B030D-6E8A-4147-A177-3AD203B41FA5}">
                      <a16:colId xmlns:a16="http://schemas.microsoft.com/office/drawing/2014/main" val="1437936142"/>
                    </a:ext>
                  </a:extLst>
                </a:gridCol>
                <a:gridCol w="1009146">
                  <a:extLst>
                    <a:ext uri="{9D8B030D-6E8A-4147-A177-3AD203B41FA5}">
                      <a16:colId xmlns:a16="http://schemas.microsoft.com/office/drawing/2014/main" val="585528850"/>
                    </a:ext>
                  </a:extLst>
                </a:gridCol>
                <a:gridCol w="975225">
                  <a:extLst>
                    <a:ext uri="{9D8B030D-6E8A-4147-A177-3AD203B41FA5}">
                      <a16:colId xmlns:a16="http://schemas.microsoft.com/office/drawing/2014/main" val="495846846"/>
                    </a:ext>
                  </a:extLst>
                </a:gridCol>
                <a:gridCol w="975225">
                  <a:extLst>
                    <a:ext uri="{9D8B030D-6E8A-4147-A177-3AD203B41FA5}">
                      <a16:colId xmlns:a16="http://schemas.microsoft.com/office/drawing/2014/main" val="29641278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Compte financier droit constatés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3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185 633,00 €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246 504,71 €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043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575 017,00 €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535 122,13 €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00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457 791,00 €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208 129,05 €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936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577 065,00 €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981 166,01 €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76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6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57225"/>
            <a:ext cx="8229600" cy="4849813"/>
          </a:xfrm>
        </p:spPr>
        <p:txBody>
          <a:bodyPr/>
          <a:lstStyle/>
          <a:p>
            <a:pPr marL="0" indent="0">
              <a:buNone/>
            </a:pPr>
            <a:endParaRPr lang="fr-FR" sz="1400" b="1" dirty="0" smtClean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b="1" dirty="0" smtClean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ACHETEURS*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57225"/>
            <a:ext cx="828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692696"/>
            <a:ext cx="82296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anose="020B0604030504040204" pitchFamily="34" charset="0"/>
              </a:rPr>
              <a:t>Montant du budget et des achats des </a:t>
            </a:r>
            <a:r>
              <a:rPr lang="fr-FR" altLang="fr-FR" sz="14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établissements : Exercice budgétaire 2018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  </a:t>
            </a:r>
            <a:r>
              <a:rPr lang="fr-FR" altLang="fr-FR" sz="1400" b="1" kern="0" dirty="0" smtClean="0">
                <a:latin typeface="Verdana" panose="020B0604030504040204" pitchFamily="34" charset="0"/>
              </a:rPr>
              <a:t/>
            </a:r>
            <a:br>
              <a:rPr lang="fr-FR" altLang="fr-FR" sz="1400" b="1" kern="0" dirty="0" smtClean="0">
                <a:latin typeface="Verdana" panose="020B0604030504040204" pitchFamily="34" charset="0"/>
              </a:rPr>
            </a:br>
            <a:r>
              <a:rPr lang="fr-FR" altLang="fr-FR" sz="1400" kern="0" dirty="0" smtClean="0">
                <a:latin typeface="Verdana" panose="020B0604030504040204" pitchFamily="34" charset="0"/>
              </a:rPr>
              <a:t/>
            </a:r>
            <a:br>
              <a:rPr lang="fr-FR" altLang="fr-FR" sz="1400" kern="0" dirty="0" smtClean="0">
                <a:latin typeface="Verdana" panose="020B0604030504040204" pitchFamily="34" charset="0"/>
              </a:rPr>
            </a:br>
            <a:endParaRPr lang="fr-FR" altLang="fr-FR" sz="1400" kern="0" dirty="0" smtClean="0">
              <a:latin typeface="Verdana" panose="020B0604030504040204" pitchFamily="34" charset="0"/>
            </a:endParaRPr>
          </a:p>
        </p:txBody>
      </p:sp>
      <p:pic>
        <p:nvPicPr>
          <p:cNvPr id="8" name="Image 7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23528" y="6165304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* Réseau d’acheteurs regroupant les Universités Lyon 1, Lyon 2, Lyon 3, Jean Monnet Saint-Etienne, l’INSA de Lyon et l’ENS et dont la création date de 2013</a:t>
            </a:r>
            <a:endParaRPr lang="fr-FR" sz="105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410" y="1191574"/>
            <a:ext cx="9100906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57225"/>
            <a:ext cx="8229600" cy="4849813"/>
          </a:xfrm>
        </p:spPr>
        <p:txBody>
          <a:bodyPr/>
          <a:lstStyle/>
          <a:p>
            <a:pPr marL="0" indent="0">
              <a:buNone/>
            </a:pPr>
            <a:endParaRPr lang="fr-FR" sz="1400" b="1" dirty="0" smtClean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b="1" dirty="0" smtClean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8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57225"/>
            <a:ext cx="828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657225"/>
            <a:ext cx="82296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kern="0" dirty="0" smtClean="0">
                <a:solidFill>
                  <a:srgbClr val="DD4026"/>
                </a:solidFill>
                <a:latin typeface="Verdana" panose="020B0604030504040204" pitchFamily="34" charset="0"/>
              </a:rPr>
              <a:t>Part des achats dans le budget des établissements : </a:t>
            </a:r>
            <a:r>
              <a:rPr lang="fr-FR" altLang="fr-FR" sz="1400" b="1" dirty="0">
                <a:solidFill>
                  <a:srgbClr val="DD4026"/>
                </a:solidFill>
                <a:latin typeface="Verdana" panose="020B0604030504040204" pitchFamily="34" charset="0"/>
              </a:rPr>
              <a:t>Exercice budgétaire </a:t>
            </a:r>
            <a:r>
              <a:rPr lang="fr-FR" altLang="fr-FR" sz="14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</a:t>
            </a:r>
            <a:r>
              <a:rPr lang="fr-FR" altLang="fr-FR" sz="1400" b="1" kern="0" dirty="0" smtClean="0">
                <a:solidFill>
                  <a:srgbClr val="DD402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400" b="1" kern="0" dirty="0" smtClean="0">
                <a:latin typeface="Verdana" panose="020B0604030504040204" pitchFamily="34" charset="0"/>
              </a:rPr>
              <a:t/>
            </a:r>
            <a:br>
              <a:rPr lang="fr-FR" altLang="fr-FR" sz="1400" b="1" kern="0" dirty="0" smtClean="0">
                <a:latin typeface="Verdana" panose="020B0604030504040204" pitchFamily="34" charset="0"/>
              </a:rPr>
            </a:br>
            <a:r>
              <a:rPr lang="fr-FR" altLang="fr-FR" sz="1400" kern="0" dirty="0" smtClean="0">
                <a:latin typeface="Verdana" panose="020B0604030504040204" pitchFamily="34" charset="0"/>
              </a:rPr>
              <a:t/>
            </a:r>
            <a:br>
              <a:rPr lang="fr-FR" altLang="fr-FR" sz="1400" kern="0" dirty="0" smtClean="0">
                <a:latin typeface="Verdana" panose="020B0604030504040204" pitchFamily="34" charset="0"/>
              </a:rPr>
            </a:br>
            <a:endParaRPr lang="fr-FR" altLang="fr-FR" sz="1400" kern="0" dirty="0" smtClean="0">
              <a:latin typeface="Verdana" panose="020B0604030504040204" pitchFamily="34" charset="0"/>
            </a:endParaRPr>
          </a:p>
        </p:txBody>
      </p:sp>
      <p:pic>
        <p:nvPicPr>
          <p:cNvPr id="8" name="Image 7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26" y="1069643"/>
            <a:ext cx="8522947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Taux de couverture : </a:t>
            </a:r>
            <a:r>
              <a:rPr lang="fr-FR" altLang="fr-FR" sz="1600" b="1" dirty="0">
                <a:solidFill>
                  <a:srgbClr val="DD4026"/>
                </a:solidFill>
                <a:latin typeface="Verdana" panose="020B0604030504040204" pitchFamily="34" charset="0"/>
              </a:rPr>
              <a:t>Exercice budgétaire </a:t>
            </a: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</a:t>
            </a:r>
            <a:r>
              <a:rPr lang="fr-FR" altLang="fr-FR" sz="1400" b="1" dirty="0" smtClean="0">
                <a:latin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8" y="1222056"/>
            <a:ext cx="8705843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Part de la dépense achat par domaine : </a:t>
            </a:r>
            <a:r>
              <a:rPr lang="fr-FR" altLang="fr-FR" sz="1600" b="1" dirty="0">
                <a:solidFill>
                  <a:srgbClr val="DD4026"/>
                </a:solidFill>
                <a:latin typeface="Verdana" panose="020B0604030504040204" pitchFamily="34" charset="0"/>
              </a:rPr>
              <a:t>Exercice budgétaire </a:t>
            </a: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</a:t>
            </a:r>
            <a:r>
              <a:rPr lang="fr-FR" altLang="fr-FR" sz="1400" b="1" dirty="0" smtClean="0">
                <a:latin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528" y="1229493"/>
            <a:ext cx="9505056" cy="45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2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Part de la dépense par domaine (achats scientifiques) : </a:t>
            </a:r>
            <a:r>
              <a:rPr lang="fr-FR" altLang="fr-FR" sz="1200" b="1" dirty="0">
                <a:solidFill>
                  <a:srgbClr val="DD4026"/>
                </a:solidFill>
                <a:latin typeface="Verdana" panose="020B0604030504040204" pitchFamily="34" charset="0"/>
              </a:rPr>
              <a:t>Exercice budgétaire </a:t>
            </a:r>
            <a:r>
              <a:rPr lang="fr-FR" altLang="fr-FR" sz="12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</a:t>
            </a:r>
            <a:r>
              <a:rPr lang="fr-FR" altLang="fr-FR" sz="1400" b="1" dirty="0" smtClean="0">
                <a:latin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40768"/>
            <a:ext cx="9001000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8229600" cy="51403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Fournisseurs : Top 10 des fournisseurs : </a:t>
            </a:r>
            <a:r>
              <a:rPr lang="fr-FR" altLang="fr-FR" sz="1600" b="1" dirty="0">
                <a:solidFill>
                  <a:srgbClr val="DD4026"/>
                </a:solidFill>
                <a:latin typeface="Verdana" panose="020B0604030504040204" pitchFamily="34" charset="0"/>
              </a:rPr>
              <a:t>Exercice budgétaire </a:t>
            </a: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</a:t>
            </a:r>
            <a:r>
              <a:rPr lang="fr-FR" altLang="fr-FR" sz="1600" b="1" dirty="0" smtClean="0">
                <a:latin typeface="Verdana" panose="020B0604030504040204" pitchFamily="34" charset="0"/>
              </a:rPr>
              <a:t/>
            </a:r>
            <a:br>
              <a:rPr lang="fr-FR" altLang="fr-FR" sz="1600" b="1" dirty="0" smtClean="0">
                <a:latin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 smtClean="0">
              <a:latin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65240"/>
            <a:ext cx="8784976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8229600" cy="4670425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Analyse PARETO : </a:t>
            </a:r>
            <a:r>
              <a:rPr lang="fr-FR" altLang="fr-FR" sz="1600" b="1" dirty="0">
                <a:solidFill>
                  <a:srgbClr val="DD4026"/>
                </a:solidFill>
                <a:latin typeface="Verdana" panose="020B0604030504040204" pitchFamily="34" charset="0"/>
              </a:rPr>
              <a:t>Exercice budgétaire </a:t>
            </a: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</a:t>
            </a:r>
            <a:r>
              <a:rPr lang="fr-FR" altLang="fr-FR" sz="1400" b="1" dirty="0" smtClean="0">
                <a:latin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</a:rPr>
            </a:br>
            <a:endParaRPr lang="fr-FR" altLang="fr-FR" sz="1400" b="1" dirty="0" smtClean="0">
              <a:latin typeface="Verdana" panose="020B0604030504040204" pitchFamily="34" charset="0"/>
            </a:endParaRPr>
          </a:p>
          <a:p>
            <a:pPr algn="just">
              <a:buFontTx/>
              <a:buNone/>
            </a:pPr>
            <a:r>
              <a:rPr lang="fr-FR" altLang="fr-FR" sz="1200" dirty="0" smtClean="0">
                <a:cs typeface="Arial" panose="020B0604020202020204" pitchFamily="34" charset="0"/>
              </a:rPr>
              <a:t>	Dans le cadre de l’</a:t>
            </a:r>
            <a:r>
              <a:rPr lang="fr-FR" altLang="ja-JP" sz="1200" dirty="0" smtClean="0">
                <a:cs typeface="Arial" panose="020B0604020202020204" pitchFamily="34" charset="0"/>
              </a:rPr>
              <a:t>efficience des achats, il est recommandé d</a:t>
            </a:r>
            <a:r>
              <a:rPr lang="ja-JP" altLang="fr-FR" sz="1200" dirty="0" smtClean="0">
                <a:cs typeface="Arial" panose="020B0604020202020204" pitchFamily="34" charset="0"/>
              </a:rPr>
              <a:t>’</a:t>
            </a:r>
            <a:r>
              <a:rPr lang="fr-FR" altLang="ja-JP" sz="1200" dirty="0" smtClean="0">
                <a:cs typeface="Arial" panose="020B0604020202020204" pitchFamily="34" charset="0"/>
              </a:rPr>
              <a:t>analyser les dépenses fournisseurs en trois classes (loi de Pareto ou principe des 80-20 constatant que environ 80 % des effets sont le produit de 20 % des causes). La classe A correspond aux fournisseurs qui réalisent 80% des commandes, la B entre 5 et 15%, et la C moins de 5%.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Verdana" panose="020B0604030504040204" pitchFamily="34" charset="0"/>
              </a:rPr>
              <a:t/>
            </a:r>
            <a:br>
              <a:rPr lang="fr-FR" altLang="fr-FR" sz="1200" dirty="0" smtClean="0">
                <a:latin typeface="Verdana" panose="020B0604030504040204" pitchFamily="34" charset="0"/>
              </a:rPr>
            </a:br>
            <a:endParaRPr lang="fr-FR" altLang="fr-FR" sz="1200" dirty="0" smtClean="0">
              <a:latin typeface="Verdana" panose="020B0604030504040204" pitchFamily="34" charset="0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9" y="2081243"/>
            <a:ext cx="8504657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8720"/>
            <a:ext cx="8229600" cy="4670425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Nombre de BC sur marché et hors </a:t>
            </a:r>
            <a:r>
              <a:rPr lang="fr-FR" altLang="fr-FR" sz="1600" b="1" dirty="0">
                <a:solidFill>
                  <a:srgbClr val="DD4026"/>
                </a:solidFill>
                <a:latin typeface="Verdana" panose="020B0604030504040204" pitchFamily="34" charset="0"/>
              </a:rPr>
              <a:t>marché : Exercice budgétaire </a:t>
            </a: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 </a:t>
            </a:r>
            <a:r>
              <a:rPr lang="fr-FR" altLang="fr-FR" sz="1400" b="1" dirty="0" smtClean="0">
                <a:latin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</a:rPr>
            </a:br>
            <a:endParaRPr lang="fr-FR" altLang="fr-FR" sz="1400" b="1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Verdana" panose="020B0604030504040204" pitchFamily="34" charset="0"/>
              </a:rPr>
              <a:t/>
            </a:r>
            <a:br>
              <a:rPr lang="fr-FR" altLang="fr-FR" sz="1200" dirty="0" smtClean="0">
                <a:latin typeface="Verdana" panose="020B0604030504040204" pitchFamily="34" charset="0"/>
              </a:rPr>
            </a:br>
            <a:endParaRPr lang="fr-FR" altLang="fr-FR" sz="1200" dirty="0" smtClean="0">
              <a:latin typeface="Verdana" panose="020B0604030504040204" pitchFamily="34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7" name="Image 6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2576" y="1097569"/>
            <a:ext cx="9553260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8229600" cy="4670425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Périodicité des bons de commande (en nb) : </a:t>
            </a:r>
            <a:r>
              <a:rPr lang="fr-FR" altLang="fr-FR" sz="1600" b="1" dirty="0">
                <a:solidFill>
                  <a:srgbClr val="DD4026"/>
                </a:solidFill>
                <a:latin typeface="Verdana" panose="020B0604030504040204" pitchFamily="34" charset="0"/>
              </a:rPr>
              <a:t>Exercice budgétaire </a:t>
            </a: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2018</a:t>
            </a:r>
            <a:r>
              <a:rPr lang="fr-FR" altLang="fr-FR" sz="1400" b="1" dirty="0" smtClean="0">
                <a:latin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</a:rPr>
            </a:br>
            <a:endParaRPr lang="fr-FR" altLang="fr-FR" sz="1400" b="1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Verdana" panose="020B0604030504040204" pitchFamily="34" charset="0"/>
              </a:rPr>
              <a:t/>
            </a:r>
            <a:br>
              <a:rPr lang="fr-FR" altLang="fr-FR" sz="1200" dirty="0" smtClean="0">
                <a:latin typeface="Verdana" panose="020B0604030504040204" pitchFamily="34" charset="0"/>
              </a:rPr>
            </a:br>
            <a:endParaRPr lang="fr-FR" altLang="fr-FR" sz="1200" dirty="0" smtClean="0">
              <a:latin typeface="Verdana" panose="020B0604030504040204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84784"/>
            <a:ext cx="8712968" cy="43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8229600" cy="4670425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1600" b="1" dirty="0" smtClean="0">
                <a:solidFill>
                  <a:srgbClr val="DD4026"/>
                </a:solidFill>
                <a:latin typeface="Verdana" panose="020B0604030504040204" pitchFamily="34" charset="0"/>
              </a:rPr>
              <a:t>Part des bons de commande inférieurs à 80 € HT en %</a:t>
            </a:r>
            <a:r>
              <a:rPr lang="fr-FR" altLang="fr-FR" sz="1400" b="1" dirty="0" smtClean="0">
                <a:latin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</a:rPr>
            </a:br>
            <a:endParaRPr lang="fr-FR" altLang="fr-FR" sz="1400" b="1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Verdana" panose="020B0604030504040204" pitchFamily="34" charset="0"/>
              </a:rPr>
              <a:t/>
            </a:r>
            <a:br>
              <a:rPr lang="fr-FR" altLang="fr-FR" sz="1200" dirty="0" smtClean="0">
                <a:latin typeface="Verdana" panose="020B0604030504040204" pitchFamily="34" charset="0"/>
              </a:rPr>
            </a:br>
            <a:endParaRPr lang="fr-FR" altLang="fr-FR" sz="1200" dirty="0" smtClean="0">
              <a:latin typeface="Verdana" panose="020B0604030504040204" pitchFamily="34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05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COMPARATIF CARTOGRAPHIES RUE DES ACHETEURS</a:t>
            </a: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268760"/>
            <a:ext cx="8064128" cy="45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08864"/>
            <a:ext cx="7142080" cy="47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51711"/>
            <a:ext cx="8229600" cy="4955327"/>
          </a:xfrm>
        </p:spPr>
        <p:txBody>
          <a:bodyPr/>
          <a:lstStyle/>
          <a:p>
            <a:pPr marL="0"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400" b="1" kern="1200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Principaux segments de dépense en 2019</a:t>
            </a:r>
            <a:endParaRPr lang="fr-FR" altLang="fr-FR" sz="1400" b="1" kern="1200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17080" y="154836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95" y="955174"/>
            <a:ext cx="8712969" cy="56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26" y="1139753"/>
            <a:ext cx="852294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400" b="1" kern="1200" dirty="0" smtClean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 des dépenses entre 2018 et 2019</a:t>
            </a:r>
            <a:endParaRPr lang="fr-FR" altLang="fr-FR" sz="1400" b="1" kern="1200" dirty="0">
              <a:solidFill>
                <a:srgbClr val="DD40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1772816"/>
            <a:ext cx="828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69" y="1196752"/>
            <a:ext cx="7988119" cy="5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ACHATS</a:t>
            </a: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1772816"/>
            <a:ext cx="828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 descr="C:\Users\pgouyer\Desktop\univlyon2-logo-officiel2018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6426"/>
            <a:ext cx="157607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4" y="1008678"/>
            <a:ext cx="8199831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porama-vierge-ucbl-officiel_1479379802861-ppt [Mode de compatibilité]" id="{FC361770-1A44-4CD4-97C4-C1714D1CBBDF}" vid="{C7A6FFB6-C68A-4102-8ABC-7D47A175F30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diaporama-vierge-ucbl-officiel_1479379802861-ppt</Template>
  <TotalTime>0</TotalTime>
  <Words>3895</Words>
  <Application>Microsoft Office PowerPoint</Application>
  <PresentationFormat>Affichage à l'écran (4:3)</PresentationFormat>
  <Paragraphs>953</Paragraphs>
  <Slides>49</Slides>
  <Notes>48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Trebuchet MS</vt:lpstr>
      <vt:lpstr>Verdana</vt:lpstr>
      <vt:lpstr>Wingdings</vt:lpstr>
      <vt:lpstr>Modèle par défaut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2017-02-23T09:53:39Z</dcterms:created>
  <dcterms:modified xsi:type="dcterms:W3CDTF">2020-04-21T16:31:02Z</dcterms:modified>
</cp:coreProperties>
</file>