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81" r:id="rId3"/>
    <p:sldId id="288" r:id="rId4"/>
    <p:sldId id="287" r:id="rId5"/>
    <p:sldId id="286" r:id="rId6"/>
    <p:sldId id="285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400" autoAdjust="0"/>
  </p:normalViewPr>
  <p:slideViewPr>
    <p:cSldViewPr snapToGrid="0" snapToObjects="1">
      <p:cViewPr varScale="1">
        <p:scale>
          <a:sx n="109" d="100"/>
          <a:sy n="109" d="100"/>
        </p:scale>
        <p:origin x="131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C1468-A74B-A54F-A9A9-01423F688205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A71BD-B813-B847-AF3F-FD5455A3A2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845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9A71BD-B813-B847-AF3F-FD5455A3A2B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832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9A71BD-B813-B847-AF3F-FD5455A3A2B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10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3292448" y="2281783"/>
            <a:ext cx="7343853" cy="1814729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Gros titre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3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52B654-5BCE-5547-91CD-7A68F08F5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60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52B654-5BCE-5547-91CD-7A68F08F5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43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04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69080" y="1938528"/>
            <a:ext cx="6437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Disposition </a:t>
            </a:r>
            <a:r>
              <a:rPr lang="fr-FR" sz="3600" b="1" dirty="0" err="1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MobiDoc</a:t>
            </a:r>
            <a:endParaRPr lang="fr-FR" sz="3600" b="1" dirty="0">
              <a:solidFill>
                <a:schemeClr val="bg1"/>
              </a:solidFill>
              <a:latin typeface="Trebuchet MS" charset="0"/>
              <a:ea typeface="Trebuchet MS" charset="0"/>
              <a:cs typeface="Trebuchet MS" charset="0"/>
            </a:endParaRPr>
          </a:p>
          <a:p>
            <a:r>
              <a:rPr lang="fr-FR" sz="3600" b="1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Bourse de mobilité doctorale internationale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50392" y="4203192"/>
            <a:ext cx="6437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latin typeface="Trebuchet MS" charset="0"/>
                <a:ea typeface="Trebuchet MS" charset="0"/>
                <a:cs typeface="Trebuchet MS" charset="0"/>
              </a:rPr>
              <a:t>2023/2024</a:t>
            </a:r>
          </a:p>
        </p:txBody>
      </p:sp>
    </p:spTree>
    <p:extLst>
      <p:ext uri="{BB962C8B-B14F-4D97-AF65-F5344CB8AC3E}">
        <p14:creationId xmlns:p14="http://schemas.microsoft.com/office/powerpoint/2010/main" val="42599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A71FDF3-9338-1C3D-8326-E38D3EE33949}"/>
              </a:ext>
            </a:extLst>
          </p:cNvPr>
          <p:cNvSpPr txBox="1"/>
          <p:nvPr/>
        </p:nvSpPr>
        <p:spPr>
          <a:xfrm>
            <a:off x="329046" y="316927"/>
            <a:ext cx="11533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latin typeface="Trebuchet MS" panose="020B0603020202020204" pitchFamily="34" charset="0"/>
              </a:rPr>
              <a:t>1. Rappel sur le dispositif </a:t>
            </a:r>
            <a:r>
              <a:rPr lang="fr-FR" sz="2400" b="1" dirty="0" err="1">
                <a:latin typeface="Trebuchet MS" panose="020B0603020202020204" pitchFamily="34" charset="0"/>
              </a:rPr>
              <a:t>MobiDoc</a:t>
            </a:r>
            <a:endParaRPr lang="fr-FR" sz="2400" b="1" dirty="0">
              <a:latin typeface="Trebuchet MS" panose="020B0603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38395" y="883107"/>
            <a:ext cx="11024559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1600" dirty="0">
                <a:latin typeface="Trebuchet MS" panose="020B0603020202020204" pitchFamily="34" charset="0"/>
              </a:rPr>
              <a:t>Le nouveau dispositif </a:t>
            </a:r>
            <a:r>
              <a:rPr lang="fr-FR" sz="1600" dirty="0" err="1">
                <a:latin typeface="Trebuchet MS" panose="020B0603020202020204" pitchFamily="34" charset="0"/>
              </a:rPr>
              <a:t>MobiDoc</a:t>
            </a:r>
            <a:r>
              <a:rPr lang="fr-FR" sz="1600" dirty="0">
                <a:latin typeface="Trebuchet MS" panose="020B0603020202020204" pitchFamily="34" charset="0"/>
              </a:rPr>
              <a:t> (Mobilité Doctorale internationale) mis en place par la Direction de la recherche et des écoles doctorales (DRED) soutient la mobilité internationale des doctorant.es de l’Université Lumière Lyon 2 sous la forme d’</a:t>
            </a:r>
            <a:r>
              <a:rPr lang="fr-FR" sz="1600" b="1" dirty="0">
                <a:latin typeface="Trebuchet MS" panose="020B0603020202020204" pitchFamily="34" charset="0"/>
              </a:rPr>
              <a:t>aides à la mobilité sortante </a:t>
            </a:r>
            <a:r>
              <a:rPr lang="fr-FR" sz="1600" dirty="0">
                <a:latin typeface="Trebuchet MS" panose="020B0603020202020204" pitchFamily="34" charset="0"/>
              </a:rPr>
              <a:t>dans le cadre d’un séjour dans </a:t>
            </a:r>
            <a:r>
              <a:rPr lang="fr-FR" sz="1600" b="1" dirty="0">
                <a:latin typeface="Trebuchet MS" panose="020B0603020202020204" pitchFamily="34" charset="0"/>
              </a:rPr>
              <a:t>un établissement/organisme à l’étranger</a:t>
            </a:r>
            <a:r>
              <a:rPr lang="fr-FR" sz="1600" dirty="0">
                <a:latin typeface="Trebuchet MS" panose="020B0603020202020204" pitchFamily="34" charset="0"/>
              </a:rPr>
              <a:t>. Ce séjour de recherche à l’étranger doit avoir pour objectif d’approfondir les connaissances scientifiques, de développer un réseau scientifique et d’avancer sur le travail de doctorat. </a:t>
            </a:r>
          </a:p>
          <a:p>
            <a:pPr>
              <a:spcAft>
                <a:spcPts val="600"/>
              </a:spcAft>
            </a:pPr>
            <a:r>
              <a:rPr lang="fr-FR" sz="1600" dirty="0">
                <a:latin typeface="Trebuchet MS" panose="020B0603020202020204" pitchFamily="34" charset="0"/>
              </a:rPr>
              <a:t>Ce dispositif repose sur deux financements distincts :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fr-FR" sz="1600" dirty="0">
                <a:latin typeface="Trebuchet MS" panose="020B0603020202020204" pitchFamily="34" charset="0"/>
              </a:rPr>
              <a:t>Erasmus + doctorant.es (universités avec lesquelles l’ULL2 a un accord pour la mobilité doctorale) dossiers cogérés avec la DRI.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fr-FR" sz="1600" dirty="0">
                <a:latin typeface="Trebuchet MS" panose="020B0603020202020204" pitchFamily="34" charset="0"/>
              </a:rPr>
              <a:t>Ressources propres DRED (issues du préciput ANR et prélèvements sur les contrats de recherche). </a:t>
            </a:r>
            <a:r>
              <a:rPr lang="fr-FR" sz="1600" b="1" dirty="0">
                <a:latin typeface="Trebuchet MS" panose="020B0603020202020204" pitchFamily="34" charset="0"/>
              </a:rPr>
              <a:t>Budget alloué pour 2023 : 75 000 €. Budget alloué pour 2024 : 75 000 €</a:t>
            </a:r>
          </a:p>
          <a:p>
            <a:pPr>
              <a:spcAft>
                <a:spcPts val="600"/>
              </a:spcAft>
            </a:pPr>
            <a:r>
              <a:rPr lang="fr-FR" sz="1600" dirty="0">
                <a:latin typeface="Trebuchet MS" panose="020B0603020202020204" pitchFamily="34" charset="0"/>
              </a:rPr>
              <a:t>Les dossiers seront orientés vers l’un ou l’autre appel en fonction de l’établissement d’accueil et de la durée du séjour. </a:t>
            </a:r>
          </a:p>
          <a:p>
            <a:endParaRPr lang="fr-FR" sz="1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82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70D74BE-CDDF-4C6A-98E1-C07455E64D30}"/>
              </a:ext>
            </a:extLst>
          </p:cNvPr>
          <p:cNvSpPr txBox="1"/>
          <p:nvPr/>
        </p:nvSpPr>
        <p:spPr>
          <a:xfrm>
            <a:off x="615462" y="430823"/>
            <a:ext cx="9398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Trebuchet MS" panose="020B0603020202020204" pitchFamily="34" charset="0"/>
              </a:rPr>
              <a:t>2. Rappels critères de sélection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77D10D9-C3A6-4A68-A1D9-1ECED3FE5651}"/>
              </a:ext>
            </a:extLst>
          </p:cNvPr>
          <p:cNvSpPr txBox="1"/>
          <p:nvPr/>
        </p:nvSpPr>
        <p:spPr>
          <a:xfrm>
            <a:off x="615462" y="1257300"/>
            <a:ext cx="99353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Trebuchet MS" panose="020B0603020202020204" pitchFamily="34" charset="0"/>
              </a:rPr>
              <a:t>Critère 1 Excellence académique et/ou scientifique du candidat</a:t>
            </a:r>
          </a:p>
          <a:p>
            <a:r>
              <a:rPr lang="fr-FR" dirty="0">
                <a:latin typeface="Trebuchet MS" panose="020B0603020202020204" pitchFamily="34" charset="0"/>
              </a:rPr>
              <a:t>- CV du candidat et liste de travaux et de publications éventuelles</a:t>
            </a:r>
          </a:p>
          <a:p>
            <a:r>
              <a:rPr lang="fr-FR" dirty="0">
                <a:latin typeface="Trebuchet MS" panose="020B0603020202020204" pitchFamily="34" charset="0"/>
              </a:rPr>
              <a:t>- Appréciations motivées du/de la directeur/</a:t>
            </a:r>
            <a:r>
              <a:rPr lang="fr-FR" dirty="0" err="1">
                <a:latin typeface="Trebuchet MS" panose="020B0603020202020204" pitchFamily="34" charset="0"/>
              </a:rPr>
              <a:t>trice</a:t>
            </a:r>
            <a:r>
              <a:rPr lang="fr-FR" dirty="0">
                <a:latin typeface="Trebuchet MS" panose="020B0603020202020204" pitchFamily="34" charset="0"/>
              </a:rPr>
              <a:t> de thèse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Trebuchet MS" panose="020B0603020202020204" pitchFamily="34" charset="0"/>
              </a:rPr>
              <a:t>Avis du/de la directeur/</a:t>
            </a:r>
            <a:r>
              <a:rPr lang="fr-FR" dirty="0" err="1">
                <a:latin typeface="Trebuchet MS" panose="020B0603020202020204" pitchFamily="34" charset="0"/>
              </a:rPr>
              <a:t>trice</a:t>
            </a:r>
            <a:r>
              <a:rPr lang="fr-FR" dirty="0">
                <a:latin typeface="Trebuchet MS" panose="020B0603020202020204" pitchFamily="34" charset="0"/>
              </a:rPr>
              <a:t> de laboratoire</a:t>
            </a:r>
          </a:p>
          <a:p>
            <a:endParaRPr lang="fr-FR" dirty="0">
              <a:latin typeface="Trebuchet MS" panose="020B0603020202020204" pitchFamily="34" charset="0"/>
            </a:endParaRPr>
          </a:p>
          <a:p>
            <a:r>
              <a:rPr lang="fr-FR" b="1" dirty="0">
                <a:latin typeface="Trebuchet MS" panose="020B0603020202020204" pitchFamily="34" charset="0"/>
              </a:rPr>
              <a:t>Critère 2 Pertinence scientifique du projet de mobilité</a:t>
            </a:r>
          </a:p>
          <a:p>
            <a:r>
              <a:rPr lang="fr-FR" dirty="0">
                <a:latin typeface="Trebuchet MS" panose="020B0603020202020204" pitchFamily="34" charset="0"/>
              </a:rPr>
              <a:t>- Qualité du projet de mobilité (la faisabilité du projet et sa pertinence seront prises</a:t>
            </a:r>
          </a:p>
          <a:p>
            <a:r>
              <a:rPr lang="fr-FR" dirty="0">
                <a:latin typeface="Trebuchet MS" panose="020B0603020202020204" pitchFamily="34" charset="0"/>
              </a:rPr>
              <a:t>en compte)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Trebuchet MS" panose="020B0603020202020204" pitchFamily="34" charset="0"/>
              </a:rPr>
              <a:t>Qualité du partenariat avec la structure d’accueil</a:t>
            </a:r>
          </a:p>
          <a:p>
            <a:pPr marL="285750" indent="-285750">
              <a:buFontTx/>
              <a:buChar char="-"/>
            </a:pPr>
            <a:endParaRPr lang="fr-FR" dirty="0">
              <a:latin typeface="Trebuchet MS" panose="020B0603020202020204" pitchFamily="34" charset="0"/>
            </a:endParaRPr>
          </a:p>
          <a:p>
            <a:r>
              <a:rPr lang="fr-FR" b="1" dirty="0">
                <a:latin typeface="Trebuchet MS" panose="020B0603020202020204" pitchFamily="34" charset="0"/>
              </a:rPr>
              <a:t>Autres éléments 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Trebuchet MS" panose="020B0603020202020204" pitchFamily="34" charset="0"/>
              </a:rPr>
              <a:t>Priorité donnée aux doctorants de D1 à D4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Trebuchet MS" panose="020B0603020202020204" pitchFamily="34" charset="0"/>
              </a:rPr>
              <a:t>Priorité donnée aux cotutelles et codirections internationales de thèse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Trebuchet MS" panose="020B0603020202020204" pitchFamily="34" charset="0"/>
              </a:rPr>
              <a:t>Priorité donnée aux 1ères demandes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6501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19009B7-58CD-47F1-A309-255472358B1F}"/>
              </a:ext>
            </a:extLst>
          </p:cNvPr>
          <p:cNvSpPr txBox="1"/>
          <p:nvPr/>
        </p:nvSpPr>
        <p:spPr>
          <a:xfrm>
            <a:off x="329046" y="316927"/>
            <a:ext cx="11533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latin typeface="Trebuchet MS" panose="020B0603020202020204" pitchFamily="34" charset="0"/>
              </a:rPr>
              <a:t>2. Bilan 2</a:t>
            </a:r>
            <a:r>
              <a:rPr lang="fr-FR" sz="2400" b="1" baseline="30000" dirty="0">
                <a:latin typeface="Trebuchet MS" panose="020B0603020202020204" pitchFamily="34" charset="0"/>
              </a:rPr>
              <a:t>e</a:t>
            </a:r>
            <a:r>
              <a:rPr lang="fr-FR" sz="2400" b="1" dirty="0">
                <a:latin typeface="Trebuchet MS" panose="020B0603020202020204" pitchFamily="34" charset="0"/>
              </a:rPr>
              <a:t> appel – Septembre 2023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E350018-E5F3-432E-B856-482171741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10001"/>
              </p:ext>
            </p:extLst>
          </p:nvPr>
        </p:nvGraphicFramePr>
        <p:xfrm>
          <a:off x="2065563" y="1943100"/>
          <a:ext cx="9054195" cy="385257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543602">
                  <a:extLst>
                    <a:ext uri="{9D8B030D-6E8A-4147-A177-3AD203B41FA5}">
                      <a16:colId xmlns:a16="http://schemas.microsoft.com/office/drawing/2014/main" val="21691095"/>
                    </a:ext>
                  </a:extLst>
                </a:gridCol>
                <a:gridCol w="1181821">
                  <a:extLst>
                    <a:ext uri="{9D8B030D-6E8A-4147-A177-3AD203B41FA5}">
                      <a16:colId xmlns:a16="http://schemas.microsoft.com/office/drawing/2014/main" val="1817187946"/>
                    </a:ext>
                  </a:extLst>
                </a:gridCol>
                <a:gridCol w="1750491">
                  <a:extLst>
                    <a:ext uri="{9D8B030D-6E8A-4147-A177-3AD203B41FA5}">
                      <a16:colId xmlns:a16="http://schemas.microsoft.com/office/drawing/2014/main" val="1947921221"/>
                    </a:ext>
                  </a:extLst>
                </a:gridCol>
                <a:gridCol w="4578281">
                  <a:extLst>
                    <a:ext uri="{9D8B030D-6E8A-4147-A177-3AD203B41FA5}">
                      <a16:colId xmlns:a16="http://schemas.microsoft.com/office/drawing/2014/main" val="476063951"/>
                    </a:ext>
                  </a:extLst>
                </a:gridCol>
              </a:tblGrid>
              <a:tr h="663458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rebuchet MS" panose="020B0603020202020204" pitchFamily="34" charset="0"/>
                        </a:rPr>
                        <a:t>Ecole doctorale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rebuchet MS" panose="020B0603020202020204" pitchFamily="34" charset="0"/>
                        </a:rPr>
                        <a:t>Nbre de candidatures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rebuchet MS" panose="020B0603020202020204" pitchFamily="34" charset="0"/>
                        </a:rPr>
                        <a:t>Candidatures acceptées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rebuchet MS" panose="020B0603020202020204" pitchFamily="34" charset="0"/>
                        </a:rPr>
                        <a:t>Laboratoires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078312"/>
                  </a:ext>
                </a:extLst>
              </a:tr>
              <a:tr h="947798">
                <a:tc>
                  <a:txBody>
                    <a:bodyPr/>
                    <a:lstStyle/>
                    <a:p>
                      <a:r>
                        <a:rPr lang="it-IT" sz="1800" dirty="0">
                          <a:latin typeface="Trebuchet MS" panose="020B0603020202020204" pitchFamily="34" charset="0"/>
                        </a:rPr>
                        <a:t>483 ScSo </a:t>
                      </a:r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latin typeface="Trebuchet MS" panose="020B0603020202020204" pitchFamily="34" charset="0"/>
                        </a:rPr>
                        <a:t>11</a:t>
                      </a:r>
                    </a:p>
                    <a:p>
                      <a:pPr algn="ctr"/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latin typeface="Trebuchet MS" panose="020B0603020202020204" pitchFamily="34" charset="0"/>
                        </a:rPr>
                        <a:t>CMW (2), EVS (4), HISOMA, LADEC, LER,  </a:t>
                      </a:r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6471"/>
                  </a:ext>
                </a:extLst>
              </a:tr>
              <a:tr h="6634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latin typeface="Trebuchet MS" panose="020B0603020202020204" pitchFamily="34" charset="0"/>
                        </a:rPr>
                        <a:t>484 3LA</a:t>
                      </a:r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latin typeface="Trebuchet MS" panose="020B0603020202020204" pitchFamily="34" charset="0"/>
                        </a:rPr>
                        <a:t>CIHAM, DDL, ICAR, IHRIM, LCE, TRIANGLE</a:t>
                      </a:r>
                    </a:p>
                    <a:p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18816"/>
                  </a:ext>
                </a:extLst>
              </a:tr>
              <a:tr h="663458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rebuchet MS" panose="020B0603020202020204" pitchFamily="34" charset="0"/>
                        </a:rPr>
                        <a:t>485 EPIC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latin typeface="Trebuchet MS" panose="020B0603020202020204" pitchFamily="34" charset="0"/>
                        </a:rPr>
                        <a:t>3</a:t>
                      </a:r>
                    </a:p>
                    <a:p>
                      <a:pPr algn="ctr"/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latin typeface="Trebuchet MS" panose="020B0603020202020204" pitchFamily="34" charset="0"/>
                        </a:rPr>
                        <a:t>ECP, ELICO, RADIATIONS</a:t>
                      </a:r>
                    </a:p>
                    <a:p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319889"/>
                  </a:ext>
                </a:extLst>
              </a:tr>
              <a:tr h="663458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rebuchet MS" panose="020B0603020202020204" pitchFamily="34" charset="0"/>
                        </a:rPr>
                        <a:t>492 Droit</a:t>
                      </a:r>
                    </a:p>
                    <a:p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latin typeface="Trebuchet MS" panose="020B0603020202020204" pitchFamily="34" charset="0"/>
                        </a:rPr>
                        <a:t>Transversales</a:t>
                      </a:r>
                    </a:p>
                    <a:p>
                      <a:endParaRPr lang="fr-FR" sz="18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863665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2E6C465D-1BFE-4AE4-BB48-8EDAD439F614}"/>
              </a:ext>
            </a:extLst>
          </p:cNvPr>
          <p:cNvSpPr txBox="1"/>
          <p:nvPr/>
        </p:nvSpPr>
        <p:spPr>
          <a:xfrm>
            <a:off x="714375" y="951168"/>
            <a:ext cx="10135961" cy="991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b="1" dirty="0">
                <a:solidFill>
                  <a:srgbClr val="C00000"/>
                </a:solidFill>
                <a:latin typeface="Trebuchet MS" panose="020B0603020202020204" pitchFamily="34" charset="0"/>
              </a:rPr>
              <a:t>21 candidatures reçues </a:t>
            </a:r>
            <a:r>
              <a:rPr lang="fr-FR" b="1" dirty="0">
                <a:latin typeface="Trebuchet MS" panose="020B0603020202020204" pitchFamily="34" charset="0"/>
              </a:rPr>
              <a:t>dont</a:t>
            </a:r>
          </a:p>
          <a:p>
            <a:pPr>
              <a:spcAft>
                <a:spcPts val="600"/>
              </a:spcAft>
            </a:pPr>
            <a:r>
              <a:rPr lang="fr-FR" b="1" dirty="0">
                <a:latin typeface="Trebuchet MS" panose="020B0603020202020204" pitchFamily="34" charset="0"/>
              </a:rPr>
              <a:t>6 doctorats en cotutelle et 1 en codirection</a:t>
            </a:r>
            <a:endParaRPr lang="fr-FR" dirty="0"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endParaRPr lang="fr-FR" sz="1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0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A71FDF3-9338-1C3D-8326-E38D3EE33949}"/>
              </a:ext>
            </a:extLst>
          </p:cNvPr>
          <p:cNvSpPr txBox="1"/>
          <p:nvPr/>
        </p:nvSpPr>
        <p:spPr>
          <a:xfrm>
            <a:off x="329046" y="316927"/>
            <a:ext cx="11533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latin typeface="Trebuchet MS" panose="020B0603020202020204" pitchFamily="34" charset="0"/>
              </a:rPr>
              <a:t>2. Bilan 2</a:t>
            </a:r>
            <a:r>
              <a:rPr lang="fr-FR" sz="2400" b="1" baseline="30000" dirty="0">
                <a:latin typeface="Trebuchet MS" panose="020B0603020202020204" pitchFamily="34" charset="0"/>
              </a:rPr>
              <a:t>e</a:t>
            </a:r>
            <a:r>
              <a:rPr lang="fr-FR" sz="2400" b="1" dirty="0">
                <a:latin typeface="Trebuchet MS" panose="020B0603020202020204" pitchFamily="34" charset="0"/>
              </a:rPr>
              <a:t> appel – Septembre 2023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090EE4-C1FF-4065-9D0F-E704C2CC4E9C}"/>
              </a:ext>
            </a:extLst>
          </p:cNvPr>
          <p:cNvSpPr txBox="1"/>
          <p:nvPr/>
        </p:nvSpPr>
        <p:spPr>
          <a:xfrm>
            <a:off x="6471768" y="778592"/>
            <a:ext cx="43835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Trebuchet MS" panose="020B0603020202020204" pitchFamily="34" charset="0"/>
              </a:rPr>
              <a:t>Répartition par durée de séjour 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Moins de 2 mois :   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Entre 2 et 3 mois : 5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Entre 4 et 6 mois : 10</a:t>
            </a:r>
          </a:p>
          <a:p>
            <a:endParaRPr lang="fr-FR" sz="1600" dirty="0">
              <a:latin typeface="Trebuchet MS" panose="020B0603020202020204" pitchFamily="34" charset="0"/>
            </a:endParaRPr>
          </a:p>
          <a:p>
            <a:r>
              <a:rPr lang="fr-FR" sz="1600" b="1" dirty="0">
                <a:solidFill>
                  <a:srgbClr val="C00000"/>
                </a:solidFill>
                <a:latin typeface="Trebuchet MS" panose="020B0603020202020204" pitchFamily="34" charset="0"/>
              </a:rPr>
              <a:t>&gt;&gt; séjour entre décembre 2023 et décembre 2024</a:t>
            </a:r>
          </a:p>
          <a:p>
            <a:endParaRPr lang="fr-FR" sz="1600" dirty="0">
              <a:latin typeface="Trebuchet MS" panose="020B0603020202020204" pitchFamily="34" charset="0"/>
            </a:endParaRPr>
          </a:p>
          <a:p>
            <a:r>
              <a:rPr lang="fr-FR" sz="1600" b="1" dirty="0">
                <a:latin typeface="Trebuchet MS" panose="020B0603020202020204" pitchFamily="34" charset="0"/>
              </a:rPr>
              <a:t>Répartition par disciplines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Droit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Etudes anglophones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Géographie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Information et Communication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Littérature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>
                <a:latin typeface="Trebuchet MS" panose="020B0603020202020204" pitchFamily="34" charset="0"/>
              </a:rPr>
              <a:t>Linguistique</a:t>
            </a: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Science de l’éducation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Sociologie et anthropologie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Psychologie</a:t>
            </a:r>
          </a:p>
          <a:p>
            <a:endParaRPr lang="fr-FR" sz="1600" dirty="0">
              <a:latin typeface="Trebuchet MS" panose="020B0603020202020204" pitchFamily="34" charset="0"/>
            </a:endParaRPr>
          </a:p>
          <a:p>
            <a:endParaRPr lang="fr-FR" sz="1600" b="1" dirty="0">
              <a:latin typeface="Trebuchet MS" panose="020B0603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D6D588C-DF00-4D2C-B30C-C56DC33D0990}"/>
              </a:ext>
            </a:extLst>
          </p:cNvPr>
          <p:cNvSpPr txBox="1"/>
          <p:nvPr/>
        </p:nvSpPr>
        <p:spPr>
          <a:xfrm>
            <a:off x="469446" y="1424923"/>
            <a:ext cx="5010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Trebuchet MS" panose="020B0603020202020204" pitchFamily="34" charset="0"/>
              </a:rPr>
              <a:t>Répartition par année d’inscription en doctorat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D1: 3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D2: 6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D3: 4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D4: 3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D5: 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97A29B0-9010-48E6-B7EC-6D28417EFC53}"/>
              </a:ext>
            </a:extLst>
          </p:cNvPr>
          <p:cNvSpPr txBox="1"/>
          <p:nvPr/>
        </p:nvSpPr>
        <p:spPr>
          <a:xfrm>
            <a:off x="386196" y="3212221"/>
            <a:ext cx="48232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1600" b="1" dirty="0">
                <a:latin typeface="Trebuchet MS" panose="020B0603020202020204" pitchFamily="34" charset="0"/>
              </a:rPr>
              <a:t>Répartition par destination :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b="1" dirty="0">
                <a:latin typeface="Trebuchet MS" panose="020B0603020202020204" pitchFamily="34" charset="0"/>
              </a:rPr>
              <a:t>Europe</a:t>
            </a:r>
            <a:r>
              <a:rPr lang="fr-FR" sz="1600" dirty="0">
                <a:latin typeface="Trebuchet MS" panose="020B0603020202020204" pitchFamily="34" charset="0"/>
              </a:rPr>
              <a:t> : Allemagne, Autriche, Espagne, Italie, Irlande, Royaume-Uni, Roumanie, Suisse, Pologne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b="1" dirty="0">
                <a:latin typeface="Trebuchet MS" panose="020B0603020202020204" pitchFamily="34" charset="0"/>
              </a:rPr>
              <a:t>Amérique du Nord </a:t>
            </a:r>
            <a:r>
              <a:rPr lang="fr-FR" sz="1600" dirty="0">
                <a:latin typeface="Trebuchet MS" panose="020B0603020202020204" pitchFamily="34" charset="0"/>
              </a:rPr>
              <a:t>: Canada, Etats-Unis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b="1" dirty="0">
                <a:latin typeface="Trebuchet MS" panose="020B0603020202020204" pitchFamily="34" charset="0"/>
              </a:rPr>
              <a:t>Afrique</a:t>
            </a:r>
            <a:r>
              <a:rPr lang="fr-FR" sz="1600" dirty="0">
                <a:latin typeface="Trebuchet MS" panose="020B0603020202020204" pitchFamily="34" charset="0"/>
              </a:rPr>
              <a:t> : Egypte, Guinée, Maroc, Tunisie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b="1" dirty="0">
                <a:latin typeface="Trebuchet MS" panose="020B0603020202020204" pitchFamily="34" charset="0"/>
              </a:rPr>
              <a:t>Amérique du Sud </a:t>
            </a:r>
            <a:r>
              <a:rPr lang="fr-FR" sz="1600" dirty="0">
                <a:latin typeface="Trebuchet MS" panose="020B0603020202020204" pitchFamily="34" charset="0"/>
              </a:rPr>
              <a:t>: Argentine, Uruguay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8DE636A-4A73-4C0B-BFAB-DF17FF3FF29F}"/>
              </a:ext>
            </a:extLst>
          </p:cNvPr>
          <p:cNvSpPr txBox="1"/>
          <p:nvPr/>
        </p:nvSpPr>
        <p:spPr>
          <a:xfrm>
            <a:off x="469446" y="967154"/>
            <a:ext cx="4994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Trebuchet MS" panose="020B0603020202020204" pitchFamily="34" charset="0"/>
              </a:rPr>
              <a:t>17 candidatures retenues</a:t>
            </a:r>
          </a:p>
        </p:txBody>
      </p:sp>
    </p:spTree>
    <p:extLst>
      <p:ext uri="{BB962C8B-B14F-4D97-AF65-F5344CB8AC3E}">
        <p14:creationId xmlns:p14="http://schemas.microsoft.com/office/powerpoint/2010/main" val="2077428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A71FDF3-9338-1C3D-8326-E38D3EE33949}"/>
              </a:ext>
            </a:extLst>
          </p:cNvPr>
          <p:cNvSpPr txBox="1"/>
          <p:nvPr/>
        </p:nvSpPr>
        <p:spPr>
          <a:xfrm>
            <a:off x="329046" y="316927"/>
            <a:ext cx="11533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latin typeface="Trebuchet MS" panose="020B0603020202020204" pitchFamily="34" charset="0"/>
              </a:rPr>
              <a:t>2. Bilan 2</a:t>
            </a:r>
            <a:r>
              <a:rPr lang="fr-FR" sz="2400" b="1" baseline="30000" dirty="0">
                <a:latin typeface="Trebuchet MS" panose="020B0603020202020204" pitchFamily="34" charset="0"/>
              </a:rPr>
              <a:t>e</a:t>
            </a:r>
            <a:r>
              <a:rPr lang="fr-FR" sz="2400" b="1" dirty="0">
                <a:latin typeface="Trebuchet MS" panose="020B0603020202020204" pitchFamily="34" charset="0"/>
              </a:rPr>
              <a:t> appel – Septembre 2023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090EE4-C1FF-4065-9D0F-E704C2CC4E9C}"/>
              </a:ext>
            </a:extLst>
          </p:cNvPr>
          <p:cNvSpPr txBox="1"/>
          <p:nvPr/>
        </p:nvSpPr>
        <p:spPr>
          <a:xfrm>
            <a:off x="417008" y="1382768"/>
            <a:ext cx="39427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Trebuchet MS" panose="020B0603020202020204" pitchFamily="34" charset="0"/>
              </a:rPr>
              <a:t>Répartition par motif de mobilité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Archives, documentation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Enquêtes / entretien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Matériel /équipement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Mobilité cotutelle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Trebuchet MS" panose="020B0603020202020204" pitchFamily="34" charset="0"/>
              </a:rPr>
              <a:t>Recherche de terrain</a:t>
            </a:r>
          </a:p>
          <a:p>
            <a:endParaRPr lang="fr-FR" sz="1600" dirty="0">
              <a:latin typeface="Trebuchet MS" panose="020B0603020202020204" pitchFamily="34" charset="0"/>
            </a:endParaRPr>
          </a:p>
          <a:p>
            <a:endParaRPr lang="fr-FR" sz="1600" b="1" dirty="0">
              <a:latin typeface="Trebuchet MS" panose="020B0603020202020204" pitchFamily="34" charset="0"/>
            </a:endParaRPr>
          </a:p>
          <a:p>
            <a:endParaRPr lang="fr-FR" sz="1600" b="1" dirty="0">
              <a:latin typeface="Trebuchet MS" panose="020B0603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1C2CA0A-BFC6-424F-BD79-6C0B640C87CF}"/>
              </a:ext>
            </a:extLst>
          </p:cNvPr>
          <p:cNvSpPr txBox="1"/>
          <p:nvPr/>
        </p:nvSpPr>
        <p:spPr>
          <a:xfrm>
            <a:off x="1690635" y="4372212"/>
            <a:ext cx="10049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C00000"/>
                </a:solidFill>
                <a:latin typeface="Trebuchet MS" panose="020B0603020202020204" pitchFamily="34" charset="0"/>
              </a:rPr>
              <a:t>Prochain appel : février/avril 2024 pour des séjours entre juin 2024 et juin 2025</a:t>
            </a:r>
          </a:p>
        </p:txBody>
      </p:sp>
    </p:spTree>
    <p:extLst>
      <p:ext uri="{BB962C8B-B14F-4D97-AF65-F5344CB8AC3E}">
        <p14:creationId xmlns:p14="http://schemas.microsoft.com/office/powerpoint/2010/main" val="17394637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3885</TotalTime>
  <Words>548</Words>
  <Application>Microsoft Office PowerPoint</Application>
  <PresentationFormat>Grand écran</PresentationFormat>
  <Paragraphs>88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Rockwell</vt:lpstr>
      <vt:lpstr>Trebuchet MS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Kalidiouma Sidibe</cp:lastModifiedBy>
  <cp:revision>208</cp:revision>
  <dcterms:created xsi:type="dcterms:W3CDTF">2018-05-30T13:26:23Z</dcterms:created>
  <dcterms:modified xsi:type="dcterms:W3CDTF">2023-11-13T08:39:47Z</dcterms:modified>
</cp:coreProperties>
</file>