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sldIdLst>
    <p:sldId id="269" r:id="rId5"/>
    <p:sldId id="270" r:id="rId6"/>
    <p:sldId id="272" r:id="rId7"/>
    <p:sldId id="271" r:id="rId8"/>
    <p:sldId id="274" r:id="rId9"/>
    <p:sldId id="262" r:id="rId10"/>
    <p:sldId id="267" r:id="rId11"/>
    <p:sldId id="268" r:id="rId12"/>
  </p:sldIdLst>
  <p:sldSz cx="12192000" cy="6858000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D1D1B8A-2541-628F-1561-5477E3D27D00}" name="Laura Dubois" initials="LD" userId="S::ldubois5@univ-lyon2.fr::11fcc1eb-016d-495e-b8c0-c5015bae8058" providerId="AD"/>
  <p188:author id="{A66770EA-1974-BE44-EBA5-6171EADB9849}" name="Utilisateur invité" initials="Ui" userId="S::urn:spo:anon#9168666864cb0ea81161eba05d66ba63e0faccf0aeee8fe33b2db769f201c7f0::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15A3"/>
    <a:srgbClr val="F29292"/>
    <a:srgbClr val="F29007"/>
    <a:srgbClr val="E842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CC696C-4689-84B1-A3D7-349F5CE691BC}" v="27" dt="2025-04-17T16:07:53.479"/>
    <p1510:client id="{56D6CBB1-7882-B74E-BDDD-F31B72049E34}" v="11" dt="2025-04-15T16:55:47.6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71" autoAdjust="0"/>
    <p:restoredTop sz="94643"/>
  </p:normalViewPr>
  <p:slideViewPr>
    <p:cSldViewPr snapToGrid="0" snapToObjects="1">
      <p:cViewPr varScale="1">
        <p:scale>
          <a:sx n="113" d="100"/>
          <a:sy n="113" d="100"/>
        </p:scale>
        <p:origin x="40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6F6D02-DE79-4729-A7BE-278FE8B36DD0}" type="datetimeFigureOut">
              <a:t>17/04/2025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45841E-EC8F-49DC-B476-4CBEE800E54F}" type="slidenum"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774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fr-FR"/>
              <a:t>Demande d'Admissions Préable - 2022/2023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BEE09B-4565-4933-9B6E-7E869CA4525F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2959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DF5E1B-BA1C-85E8-0135-28F035D7F4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DECDB33-E8F3-450A-D097-0AF8AEAA4C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DA0350B-11B8-071D-0F2D-78CD42E46F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e l'en-tête 3">
            <a:extLst>
              <a:ext uri="{FF2B5EF4-FFF2-40B4-BE49-F238E27FC236}">
                <a16:creationId xmlns:a16="http://schemas.microsoft.com/office/drawing/2014/main" id="{631F9E09-F2C2-CCC3-5300-54D9701DCD1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fr-FR"/>
              <a:t>Demande d'Admissions Préable - 2022/2023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3491131-4F1A-E17E-012E-FB83E5E776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BEE09B-4565-4933-9B6E-7E869CA4525F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17433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fr-FR"/>
              <a:t>Demande d'Admissions Préable - 2022/2023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BEE09B-4565-4933-9B6E-7E869CA4525F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852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292448" y="2281783"/>
            <a:ext cx="7343853" cy="1814729"/>
          </a:xfrm>
          <a:prstGeom prst="rect">
            <a:avLst/>
          </a:prstGeom>
        </p:spPr>
        <p:txBody>
          <a:bodyPr/>
          <a:lstStyle/>
          <a:p>
            <a:r>
              <a:rPr lang="fr-FR" dirty="0"/>
              <a:t>Gros titre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833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52B654-5BCE-5547-91CD-7A68F08F54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5604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52B654-5BCE-5547-91CD-7A68F08F54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9438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292448" y="2281783"/>
            <a:ext cx="7343853" cy="1814729"/>
          </a:xfrm>
          <a:prstGeom prst="rect">
            <a:avLst/>
          </a:prstGeom>
        </p:spPr>
        <p:txBody>
          <a:bodyPr/>
          <a:lstStyle/>
          <a:p>
            <a:r>
              <a:rPr lang="fr-FR" dirty="0"/>
              <a:t>Gros titre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4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52B654-5BCE-5547-91CD-7A68F08F54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8033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045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www.univ-lyon2.fr/formation/etudiant-es-non-europeen-nes-souhaitant-candidater-en-l2-l3-m1-m2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v-lyon2.fr/droits-inscriptions" TargetMode="External"/><Relationship Id="rId2" Type="http://schemas.openxmlformats.org/officeDocument/2006/relationships/hyperlink" Target="http://www.univ-lyon2.fr/exoneration-inscriptions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86712" y="2496237"/>
            <a:ext cx="12368447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4400" b="1" dirty="0">
                <a:solidFill>
                  <a:schemeClr val="bg1"/>
                </a:solidFill>
                <a:latin typeface="Trebuchet MS"/>
              </a:rPr>
              <a:t>Étudiantes et étudiants </a:t>
            </a:r>
            <a:endParaRPr lang="en-US">
              <a:solidFill>
                <a:schemeClr val="bg1"/>
              </a:solidFill>
            </a:endParaRPr>
          </a:p>
          <a:p>
            <a:r>
              <a:rPr lang="fr-FR" sz="4400" b="1" dirty="0">
                <a:solidFill>
                  <a:schemeClr val="bg1"/>
                </a:solidFill>
                <a:latin typeface="Trebuchet MS"/>
              </a:rPr>
              <a:t>extra-communautaires</a:t>
            </a:r>
            <a:endParaRPr lang="fr-FR" dirty="0">
              <a:solidFill>
                <a:schemeClr val="bg1"/>
              </a:solidFill>
            </a:endParaRPr>
          </a:p>
          <a:p>
            <a:r>
              <a:rPr lang="fr-FR" sz="3200" b="1" dirty="0">
                <a:solidFill>
                  <a:schemeClr val="bg1"/>
                </a:solidFill>
                <a:latin typeface="Trebuchet MS"/>
              </a:rPr>
              <a:t>Admissions et frais d'inscription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-190069" y="4564027"/>
            <a:ext cx="8946699" cy="129266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600" dirty="0">
                <a:latin typeface="Trebuchet MS"/>
                <a:ea typeface="Trebuchet MS" charset="0"/>
                <a:cs typeface="Trebuchet MS" charset="0"/>
              </a:rPr>
              <a:t>Le Bureau des Étudiants Internationaux (DRI)</a:t>
            </a:r>
            <a:br>
              <a:rPr lang="fr-FR" sz="2600" dirty="0">
                <a:latin typeface="Trebuchet MS" charset="0"/>
                <a:ea typeface="Trebuchet MS" charset="0"/>
                <a:cs typeface="Trebuchet MS" charset="0"/>
              </a:rPr>
            </a:br>
            <a:r>
              <a:rPr lang="fr-FR" sz="2600" dirty="0">
                <a:latin typeface="Trebuchet MS"/>
                <a:ea typeface="Trebuchet MS" charset="0"/>
                <a:cs typeface="Trebuchet MS" charset="0"/>
              </a:rPr>
              <a:t>en collaboration avec le pôle missions transversales (DF)</a:t>
            </a:r>
          </a:p>
          <a:p>
            <a:pPr algn="ctr"/>
            <a:r>
              <a:rPr lang="fr-FR" sz="2600" dirty="0">
                <a:latin typeface="Trebuchet MS"/>
                <a:ea typeface="Trebuchet MS" charset="0"/>
                <a:cs typeface="Trebuchet MS" charset="0"/>
              </a:rPr>
              <a:t>CFVU 18 avril 2025</a:t>
            </a:r>
          </a:p>
        </p:txBody>
      </p:sp>
    </p:spTree>
    <p:extLst>
      <p:ext uri="{BB962C8B-B14F-4D97-AF65-F5344CB8AC3E}">
        <p14:creationId xmlns:p14="http://schemas.microsoft.com/office/powerpoint/2010/main" val="425995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D08F61E2-0EB6-4D60-99EC-00074249867B}"/>
              </a:ext>
            </a:extLst>
          </p:cNvPr>
          <p:cNvSpPr txBox="1"/>
          <p:nvPr/>
        </p:nvSpPr>
        <p:spPr>
          <a:xfrm>
            <a:off x="107778" y="-6350"/>
            <a:ext cx="13252139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solidFill>
                  <a:srgbClr val="E84242"/>
                </a:solidFill>
                <a:latin typeface="Trebuchet MS"/>
                <a:ea typeface="Trebuchet MS" charset="0"/>
                <a:cs typeface="Trebuchet MS" charset="0"/>
              </a:rPr>
              <a:t>Étudiantes et étudiants internationaux - différents publics</a:t>
            </a:r>
            <a:endParaRPr lang="fr-FR" sz="2800" b="1">
              <a:solidFill>
                <a:srgbClr val="E84242"/>
              </a:solidFill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1367" name="TextBox 1366">
            <a:extLst>
              <a:ext uri="{FF2B5EF4-FFF2-40B4-BE49-F238E27FC236}">
                <a16:creationId xmlns:a16="http://schemas.microsoft.com/office/drawing/2014/main" id="{4B95805C-85D6-694B-1A61-512F6583DA20}"/>
              </a:ext>
            </a:extLst>
          </p:cNvPr>
          <p:cNvSpPr txBox="1"/>
          <p:nvPr/>
        </p:nvSpPr>
        <p:spPr>
          <a:xfrm>
            <a:off x="5443" y="520700"/>
            <a:ext cx="5785756" cy="62555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Trebuchet MS"/>
              </a:rPr>
              <a:t>1- </a:t>
            </a:r>
            <a:r>
              <a:rPr lang="en-US" sz="2000" b="1" err="1">
                <a:solidFill>
                  <a:schemeClr val="accent1"/>
                </a:solidFill>
                <a:latin typeface="Trebuchet MS"/>
              </a:rPr>
              <a:t>Étudiantes</a:t>
            </a:r>
            <a:r>
              <a:rPr lang="en-US" sz="2000" b="1" dirty="0">
                <a:solidFill>
                  <a:schemeClr val="accent1"/>
                </a:solidFill>
                <a:latin typeface="Trebuchet MS"/>
              </a:rPr>
              <a:t> et </a:t>
            </a:r>
            <a:r>
              <a:rPr lang="en-US" sz="2000" b="1" err="1">
                <a:solidFill>
                  <a:schemeClr val="accent1"/>
                </a:solidFill>
                <a:latin typeface="Trebuchet MS"/>
              </a:rPr>
              <a:t>étudiants</a:t>
            </a:r>
            <a:r>
              <a:rPr lang="en-US" sz="2000" b="1" dirty="0">
                <a:solidFill>
                  <a:schemeClr val="accent1"/>
                </a:solidFill>
                <a:latin typeface="Trebuchet MS"/>
              </a:rPr>
              <a:t> </a:t>
            </a:r>
            <a:r>
              <a:rPr lang="en-US" sz="2000" b="1" err="1">
                <a:solidFill>
                  <a:schemeClr val="accent1"/>
                </a:solidFill>
                <a:latin typeface="Trebuchet MS"/>
              </a:rPr>
              <a:t>en</a:t>
            </a:r>
            <a:r>
              <a:rPr lang="en-US" sz="2000" b="1" dirty="0">
                <a:solidFill>
                  <a:schemeClr val="accent1"/>
                </a:solidFill>
                <a:latin typeface="Trebuchet MS"/>
              </a:rPr>
              <a:t> </a:t>
            </a:r>
            <a:r>
              <a:rPr lang="en-US" sz="2000" b="1" err="1">
                <a:solidFill>
                  <a:schemeClr val="accent1"/>
                </a:solidFill>
                <a:latin typeface="Trebuchet MS"/>
              </a:rPr>
              <a:t>mobilité</a:t>
            </a:r>
            <a:r>
              <a:rPr lang="en-US" sz="2000" b="1" dirty="0">
                <a:solidFill>
                  <a:schemeClr val="accent1"/>
                </a:solidFill>
                <a:latin typeface="Trebuchet MS"/>
              </a:rPr>
              <a:t> </a:t>
            </a:r>
            <a:r>
              <a:rPr lang="en-US" sz="2000" b="1" err="1">
                <a:solidFill>
                  <a:schemeClr val="accent1"/>
                </a:solidFill>
                <a:latin typeface="Trebuchet MS"/>
              </a:rPr>
              <a:t>entrante</a:t>
            </a:r>
            <a:r>
              <a:rPr lang="en-US" sz="2000" b="1" dirty="0">
                <a:solidFill>
                  <a:schemeClr val="accent1"/>
                </a:solidFill>
                <a:latin typeface="Trebuchet MS"/>
              </a:rPr>
              <a:t> </a:t>
            </a:r>
            <a:r>
              <a:rPr lang="en-US" sz="2000" b="1" err="1">
                <a:solidFill>
                  <a:schemeClr val="accent1"/>
                </a:solidFill>
                <a:latin typeface="Trebuchet MS"/>
              </a:rPr>
              <a:t>encadrée</a:t>
            </a:r>
            <a:r>
              <a:rPr lang="en-US" sz="2000" b="1" dirty="0">
                <a:solidFill>
                  <a:schemeClr val="accent1"/>
                </a:solidFill>
                <a:latin typeface="Trebuchet MS"/>
              </a:rPr>
              <a:t> </a:t>
            </a:r>
            <a:endParaRPr lang="en-US" sz="2000" b="1">
              <a:solidFill>
                <a:schemeClr val="accent1"/>
              </a:solidFill>
              <a:latin typeface="Trebuchet MS"/>
            </a:endParaRPr>
          </a:p>
          <a:p>
            <a:pPr marL="342900" indent="-342900">
              <a:buFont typeface="Wingdings"/>
              <a:buChar char="Ø"/>
            </a:pPr>
            <a:r>
              <a:rPr lang="en-US" b="1" err="1">
                <a:solidFill>
                  <a:srgbClr val="C00000"/>
                </a:solidFill>
                <a:latin typeface="Trebuchet MS"/>
              </a:rPr>
              <a:t>Exonérés</a:t>
            </a:r>
            <a:r>
              <a:rPr lang="en-US" b="1" dirty="0">
                <a:solidFill>
                  <a:srgbClr val="C00000"/>
                </a:solidFill>
                <a:latin typeface="Trebuchet MS"/>
              </a:rPr>
              <a:t> des droits </a:t>
            </a:r>
            <a:r>
              <a:rPr lang="en-US" b="1" err="1">
                <a:solidFill>
                  <a:srgbClr val="C00000"/>
                </a:solidFill>
                <a:latin typeface="Trebuchet MS"/>
              </a:rPr>
              <a:t>différenciés</a:t>
            </a:r>
            <a:b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/>
              </a:rPr>
            </a:br>
            <a:endParaRPr lang="en-US" sz="2000" b="1">
              <a:solidFill>
                <a:srgbClr val="E84242"/>
              </a:solidFill>
              <a:latin typeface="Trebuchet MS"/>
            </a:endParaRPr>
          </a:p>
          <a:p>
            <a:r>
              <a:rPr lang="en-US" sz="1600" b="1" dirty="0">
                <a:solidFill>
                  <a:srgbClr val="E84242"/>
                </a:solidFill>
                <a:latin typeface="Trebuchet MS"/>
              </a:rPr>
              <a:t>Gestions des conventions et accords </a:t>
            </a:r>
            <a:r>
              <a:rPr lang="en-US" sz="1600" b="1" dirty="0" err="1">
                <a:solidFill>
                  <a:srgbClr val="E84242"/>
                </a:solidFill>
                <a:latin typeface="Trebuchet MS"/>
              </a:rPr>
              <a:t>internationaux</a:t>
            </a:r>
            <a:r>
              <a:rPr lang="en-US" sz="1600" b="1" dirty="0">
                <a:solidFill>
                  <a:srgbClr val="E84242"/>
                </a:solidFill>
                <a:latin typeface="Trebuchet MS"/>
              </a:rPr>
              <a:t> &gt; DR</a:t>
            </a:r>
            <a:r>
              <a:rPr lang="en-US" sz="1600" dirty="0">
                <a:solidFill>
                  <a:srgbClr val="E84242"/>
                </a:solidFill>
                <a:latin typeface="Trebuchet MS"/>
              </a:rPr>
              <a:t>I</a:t>
            </a:r>
            <a:endParaRPr lang="en-US" sz="1600" b="1" dirty="0">
              <a:solidFill>
                <a:srgbClr val="E84242"/>
              </a:solidFill>
              <a:latin typeface="Trebuchet MS"/>
            </a:endParaRPr>
          </a:p>
          <a:p>
            <a:endParaRPr lang="en-US" sz="1050" dirty="0">
              <a:solidFill>
                <a:srgbClr val="E84242"/>
              </a:solidFill>
              <a:latin typeface="Trebuchet MS"/>
              <a:cs typeface="Arial"/>
            </a:endParaRPr>
          </a:p>
          <a:p>
            <a:r>
              <a:rPr lang="en-US" sz="1400" b="1" dirty="0" err="1">
                <a:latin typeface="Arial"/>
                <a:cs typeface="Arial"/>
              </a:rPr>
              <a:t>Différents</a:t>
            </a:r>
            <a:r>
              <a:rPr lang="en-US" sz="1400" b="1" dirty="0">
                <a:latin typeface="Arial"/>
                <a:cs typeface="Arial"/>
              </a:rPr>
              <a:t> publics </a:t>
            </a:r>
            <a:r>
              <a:rPr lang="en-US" sz="1400" b="1" dirty="0" err="1">
                <a:latin typeface="Arial"/>
                <a:cs typeface="Arial"/>
              </a:rPr>
              <a:t>accompagnés</a:t>
            </a:r>
            <a:r>
              <a:rPr lang="en-US" sz="1400" b="1" dirty="0">
                <a:latin typeface="Arial"/>
                <a:cs typeface="Arial"/>
              </a:rPr>
              <a:t> par </a:t>
            </a:r>
            <a:r>
              <a:rPr lang="en-US" sz="1400" b="1" dirty="0" err="1">
                <a:latin typeface="Arial"/>
                <a:cs typeface="Arial"/>
              </a:rPr>
              <a:t>différents</a:t>
            </a:r>
            <a:r>
              <a:rPr lang="en-US" sz="1400" b="1" dirty="0">
                <a:latin typeface="Arial"/>
                <a:cs typeface="Arial"/>
              </a:rPr>
              <a:t> services :</a:t>
            </a:r>
            <a:endParaRPr lang="en-US" sz="1400" b="1">
              <a:solidFill>
                <a:srgbClr val="70AD47"/>
              </a:solidFill>
              <a:latin typeface="Arial"/>
              <a:cs typeface="Arial"/>
            </a:endParaRPr>
          </a:p>
          <a:p>
            <a:endParaRPr lang="en-US" sz="1400" u="sng" dirty="0">
              <a:latin typeface="Arial"/>
              <a:cs typeface="Arial"/>
            </a:endParaRPr>
          </a:p>
          <a:p>
            <a:r>
              <a:rPr lang="en-US" sz="1400" b="1" u="sng" err="1">
                <a:latin typeface="Arial"/>
                <a:cs typeface="Arial"/>
              </a:rPr>
              <a:t>Programme</a:t>
            </a:r>
            <a:r>
              <a:rPr lang="en-US" sz="1400" b="1" u="sng" dirty="0">
                <a:latin typeface="Arial"/>
                <a:cs typeface="Arial"/>
              </a:rPr>
              <a:t> Erasmus + </a:t>
            </a:r>
          </a:p>
          <a:p>
            <a:endParaRPr lang="en-US" sz="1400" u="sng" dirty="0">
              <a:latin typeface="Arial"/>
              <a:cs typeface="Arial"/>
            </a:endParaRPr>
          </a:p>
          <a:p>
            <a:pPr marL="342900" indent="-342900">
              <a:buFont typeface="Wingdings"/>
              <a:buChar char="Ø"/>
            </a:pPr>
            <a:r>
              <a:rPr lang="en-US" sz="1400" b="1" err="1">
                <a:solidFill>
                  <a:schemeClr val="accent1"/>
                </a:solidFill>
                <a:latin typeface="Arial"/>
                <a:cs typeface="Arial"/>
              </a:rPr>
              <a:t>Étudiantes</a:t>
            </a:r>
            <a:r>
              <a:rPr lang="en-US" sz="1400" b="1" dirty="0">
                <a:solidFill>
                  <a:schemeClr val="accent1"/>
                </a:solidFill>
                <a:latin typeface="Arial"/>
                <a:cs typeface="Arial"/>
              </a:rPr>
              <a:t> et </a:t>
            </a:r>
            <a:r>
              <a:rPr lang="en-US" sz="1400" b="1" err="1">
                <a:solidFill>
                  <a:schemeClr val="accent1"/>
                </a:solidFill>
                <a:latin typeface="Arial"/>
                <a:cs typeface="Arial"/>
              </a:rPr>
              <a:t>étudiants</a:t>
            </a:r>
            <a:r>
              <a:rPr lang="en-US" sz="1400" b="1" dirty="0">
                <a:solidFill>
                  <a:schemeClr val="accent1"/>
                </a:solidFill>
                <a:latin typeface="Arial"/>
                <a:cs typeface="Arial"/>
              </a:rPr>
              <a:t> </a:t>
            </a:r>
            <a:r>
              <a:rPr lang="en-US" sz="1400" b="1" err="1">
                <a:solidFill>
                  <a:schemeClr val="accent1"/>
                </a:solidFill>
                <a:latin typeface="Arial"/>
                <a:cs typeface="Arial"/>
              </a:rPr>
              <a:t>en</a:t>
            </a:r>
            <a:r>
              <a:rPr lang="en-US" sz="1400" b="1" dirty="0">
                <a:solidFill>
                  <a:schemeClr val="accent1"/>
                </a:solidFill>
                <a:latin typeface="Arial"/>
                <a:cs typeface="Arial"/>
              </a:rPr>
              <a:t> </a:t>
            </a:r>
            <a:r>
              <a:rPr lang="en-US" sz="1400" b="1" err="1">
                <a:solidFill>
                  <a:schemeClr val="accent1"/>
                </a:solidFill>
                <a:latin typeface="Arial"/>
                <a:cs typeface="Arial"/>
              </a:rPr>
              <a:t>programme</a:t>
            </a:r>
            <a:r>
              <a:rPr lang="en-US" sz="1400" b="1" dirty="0">
                <a:solidFill>
                  <a:schemeClr val="accent1"/>
                </a:solidFill>
                <a:latin typeface="Arial"/>
                <a:cs typeface="Arial"/>
              </a:rPr>
              <a:t> </a:t>
            </a:r>
            <a:r>
              <a:rPr lang="en-US" sz="1400" b="1" err="1">
                <a:solidFill>
                  <a:schemeClr val="accent1"/>
                </a:solidFill>
                <a:latin typeface="Arial"/>
                <a:cs typeface="Arial"/>
              </a:rPr>
              <a:t>d'échange</a:t>
            </a:r>
            <a:r>
              <a:rPr lang="en-US" sz="1400" dirty="0">
                <a:solidFill>
                  <a:schemeClr val="accent1"/>
                </a:solidFill>
                <a:latin typeface="Arial"/>
                <a:cs typeface="Arial"/>
              </a:rPr>
              <a:t> </a:t>
            </a:r>
            <a:r>
              <a:rPr lang="en-US" sz="1400" dirty="0">
                <a:latin typeface="Arial"/>
                <a:cs typeface="Arial"/>
              </a:rPr>
              <a:t>:  accords </a:t>
            </a:r>
            <a:r>
              <a:rPr lang="en-US" sz="1400" err="1">
                <a:latin typeface="Arial"/>
                <a:cs typeface="Arial"/>
              </a:rPr>
              <a:t>bilatéraux</a:t>
            </a:r>
            <a:r>
              <a:rPr lang="en-US" sz="1400" dirty="0">
                <a:latin typeface="Arial"/>
                <a:cs typeface="Arial"/>
              </a:rPr>
              <a:t> avec les </a:t>
            </a:r>
            <a:r>
              <a:rPr lang="en-US" sz="1400" err="1">
                <a:latin typeface="Arial"/>
                <a:cs typeface="Arial"/>
              </a:rPr>
              <a:t>Universités</a:t>
            </a:r>
            <a:r>
              <a:rPr lang="en-US" sz="1400" dirty="0">
                <a:latin typeface="Arial"/>
                <a:cs typeface="Arial"/>
              </a:rPr>
              <a:t> </a:t>
            </a:r>
            <a:r>
              <a:rPr lang="en-US" sz="1400" err="1">
                <a:latin typeface="Arial"/>
                <a:cs typeface="Arial"/>
              </a:rPr>
              <a:t>partenaires</a:t>
            </a:r>
            <a:r>
              <a:rPr lang="en-US" sz="1400" dirty="0">
                <a:latin typeface="Arial"/>
                <a:cs typeface="Arial"/>
              </a:rPr>
              <a:t>. </a:t>
            </a:r>
            <a:r>
              <a:rPr lang="en-US" sz="1400" err="1">
                <a:latin typeface="Arial"/>
                <a:cs typeface="Arial"/>
              </a:rPr>
              <a:t>Mobilité</a:t>
            </a:r>
            <a:r>
              <a:rPr lang="en-US" sz="1400" dirty="0">
                <a:latin typeface="Arial"/>
                <a:cs typeface="Arial"/>
              </a:rPr>
              <a:t> sur 1 </a:t>
            </a:r>
            <a:r>
              <a:rPr lang="en-US" sz="1400" err="1">
                <a:latin typeface="Arial"/>
                <a:cs typeface="Arial"/>
              </a:rPr>
              <a:t>ou</a:t>
            </a:r>
            <a:r>
              <a:rPr lang="en-US" sz="1400" dirty="0">
                <a:latin typeface="Arial"/>
                <a:cs typeface="Arial"/>
              </a:rPr>
              <a:t> 2 </a:t>
            </a:r>
            <a:r>
              <a:rPr lang="en-US" sz="1400" err="1">
                <a:latin typeface="Arial"/>
                <a:cs typeface="Arial"/>
              </a:rPr>
              <a:t>semestres</a:t>
            </a:r>
            <a:r>
              <a:rPr lang="en-US" sz="1400" dirty="0">
                <a:latin typeface="Arial"/>
                <a:cs typeface="Arial"/>
              </a:rPr>
              <a:t> (BEI)</a:t>
            </a:r>
            <a:endParaRPr lang="en-US" sz="1400">
              <a:solidFill>
                <a:schemeClr val="accent1"/>
              </a:solidFill>
              <a:latin typeface="Arial"/>
              <a:cs typeface="Arial"/>
            </a:endParaRPr>
          </a:p>
          <a:p>
            <a:endParaRPr lang="en-US" sz="1400" dirty="0">
              <a:latin typeface="Arial"/>
              <a:cs typeface="Arial"/>
            </a:endParaRPr>
          </a:p>
          <a:p>
            <a:pPr marL="342900" indent="-342900">
              <a:buFont typeface="Wingdings"/>
              <a:buChar char="Ø"/>
            </a:pPr>
            <a:r>
              <a:rPr lang="en-US" sz="1400" b="1" dirty="0">
                <a:solidFill>
                  <a:schemeClr val="accent1"/>
                </a:solidFill>
                <a:latin typeface="Arial"/>
                <a:cs typeface="Arial"/>
              </a:rPr>
              <a:t>Blended Intensive Programs BPI </a:t>
            </a:r>
            <a:r>
              <a:rPr lang="en-US" sz="1400" b="1" dirty="0">
                <a:latin typeface="Arial"/>
                <a:cs typeface="Arial"/>
              </a:rPr>
              <a:t>: </a:t>
            </a:r>
            <a:r>
              <a:rPr lang="en-US" sz="1400" dirty="0" err="1">
                <a:latin typeface="Arial"/>
                <a:cs typeface="Arial"/>
              </a:rPr>
              <a:t>programmes</a:t>
            </a:r>
            <a:r>
              <a:rPr lang="en-US" sz="1400" dirty="0">
                <a:latin typeface="Arial"/>
                <a:cs typeface="Arial"/>
              </a:rPr>
              <a:t> courts </a:t>
            </a:r>
            <a:r>
              <a:rPr lang="en-US" sz="1400" dirty="0" err="1">
                <a:latin typeface="Arial"/>
                <a:cs typeface="Arial"/>
              </a:rPr>
              <a:t>internationaux</a:t>
            </a:r>
            <a:r>
              <a:rPr lang="en-US" sz="1400" dirty="0">
                <a:latin typeface="Arial"/>
                <a:cs typeface="Arial"/>
              </a:rPr>
              <a:t> Erasmus + (SFI)</a:t>
            </a:r>
          </a:p>
          <a:p>
            <a:endParaRPr lang="en-US" sz="1400" dirty="0">
              <a:latin typeface="Arial"/>
              <a:cs typeface="Arial"/>
            </a:endParaRPr>
          </a:p>
          <a:p>
            <a:pPr marL="342900" indent="-342900">
              <a:buFont typeface="Wingdings"/>
              <a:buChar char="Ø"/>
            </a:pPr>
            <a:r>
              <a:rPr lang="en-US" sz="1400" b="1" dirty="0" err="1">
                <a:solidFill>
                  <a:schemeClr val="accent1"/>
                </a:solidFill>
                <a:latin typeface="Arial"/>
                <a:cs typeface="Arial"/>
              </a:rPr>
              <a:t>Mobilité</a:t>
            </a:r>
            <a:r>
              <a:rPr lang="en-US" sz="1400" b="1" dirty="0">
                <a:solidFill>
                  <a:schemeClr val="accent1"/>
                </a:solidFill>
                <a:latin typeface="Arial"/>
                <a:cs typeface="Arial"/>
              </a:rPr>
              <a:t> Erasmus des </a:t>
            </a:r>
            <a:r>
              <a:rPr lang="en-US" sz="1400" b="1" dirty="0" err="1">
                <a:solidFill>
                  <a:schemeClr val="accent1"/>
                </a:solidFill>
                <a:latin typeface="Arial"/>
                <a:cs typeface="Arial"/>
              </a:rPr>
              <a:t>étudiants</a:t>
            </a:r>
            <a:r>
              <a:rPr lang="en-US" sz="1400" b="1" dirty="0">
                <a:solidFill>
                  <a:schemeClr val="accent1"/>
                </a:solidFill>
                <a:latin typeface="Arial"/>
                <a:cs typeface="Arial"/>
              </a:rPr>
              <a:t> et des personnels </a:t>
            </a:r>
            <a:r>
              <a:rPr lang="en-US" sz="1400" b="1" dirty="0" err="1">
                <a:solidFill>
                  <a:schemeClr val="accent1"/>
                </a:solidFill>
                <a:latin typeface="Arial"/>
                <a:cs typeface="Arial"/>
              </a:rPr>
              <a:t>mobilisés</a:t>
            </a:r>
            <a:r>
              <a:rPr lang="en-US" sz="1400" b="1" dirty="0">
                <a:solidFill>
                  <a:schemeClr val="accent1"/>
                </a:solidFill>
                <a:latin typeface="Arial"/>
                <a:cs typeface="Arial"/>
              </a:rPr>
              <a:t> par les fonds de politiques </a:t>
            </a:r>
            <a:r>
              <a:rPr lang="en-US" sz="1400" b="1" dirty="0" err="1">
                <a:solidFill>
                  <a:schemeClr val="accent1"/>
                </a:solidFill>
                <a:latin typeface="Arial"/>
                <a:cs typeface="Arial"/>
              </a:rPr>
              <a:t>extérieures</a:t>
            </a:r>
            <a:r>
              <a:rPr lang="en-US" sz="1400" dirty="0">
                <a:solidFill>
                  <a:schemeClr val="accent1"/>
                </a:solidFill>
                <a:latin typeface="Arial"/>
                <a:cs typeface="Arial"/>
              </a:rPr>
              <a:t> </a:t>
            </a:r>
            <a:r>
              <a:rPr lang="en-US" sz="1400" dirty="0">
                <a:latin typeface="Arial"/>
                <a:cs typeface="Arial"/>
              </a:rPr>
              <a:t>(SPGP)</a:t>
            </a:r>
          </a:p>
          <a:p>
            <a:pPr marL="342900" indent="-342900">
              <a:buFont typeface="Wingdings"/>
              <a:buChar char="Ø"/>
            </a:pPr>
            <a:endParaRPr lang="en-US" sz="1400" dirty="0">
              <a:latin typeface="Arial"/>
              <a:cs typeface="Arial"/>
            </a:endParaRPr>
          </a:p>
          <a:p>
            <a:r>
              <a:rPr lang="en-US" sz="1400" b="1" u="sng" dirty="0" err="1">
                <a:latin typeface="Arial"/>
                <a:cs typeface="Arial"/>
              </a:rPr>
              <a:t>Mobilité</a:t>
            </a:r>
            <a:r>
              <a:rPr lang="en-US" sz="1400" b="1" u="sng" dirty="0">
                <a:latin typeface="Arial"/>
                <a:cs typeface="Arial"/>
              </a:rPr>
              <a:t> </a:t>
            </a:r>
            <a:r>
              <a:rPr lang="en-US" sz="1400" b="1" u="sng" dirty="0" err="1">
                <a:latin typeface="Arial"/>
                <a:cs typeface="Arial"/>
              </a:rPr>
              <a:t>entrante</a:t>
            </a:r>
            <a:r>
              <a:rPr lang="en-US" sz="1400" b="1" u="sng" dirty="0">
                <a:latin typeface="Arial"/>
                <a:cs typeface="Arial"/>
              </a:rPr>
              <a:t> dans le cadre </a:t>
            </a:r>
            <a:r>
              <a:rPr lang="en-US" sz="1400" b="1" u="sng" dirty="0" err="1">
                <a:latin typeface="Arial"/>
                <a:cs typeface="Arial"/>
              </a:rPr>
              <a:t>d'une</a:t>
            </a:r>
            <a:r>
              <a:rPr lang="en-US" sz="1400" b="1" u="sng" dirty="0">
                <a:latin typeface="Arial"/>
                <a:cs typeface="Arial"/>
              </a:rPr>
              <a:t> convention </a:t>
            </a:r>
            <a:r>
              <a:rPr lang="en-US" sz="1400" b="1" u="sng" dirty="0" err="1">
                <a:latin typeface="Arial"/>
                <a:cs typeface="Arial"/>
              </a:rPr>
              <a:t>internationale</a:t>
            </a:r>
            <a:endParaRPr lang="en-US" sz="1400" b="1" u="sng">
              <a:latin typeface="Arial"/>
              <a:cs typeface="Arial"/>
            </a:endParaRPr>
          </a:p>
          <a:p>
            <a:endParaRPr lang="en-US" sz="1400" u="sng" dirty="0">
              <a:solidFill>
                <a:schemeClr val="accent1"/>
              </a:solidFill>
              <a:latin typeface="Arial"/>
              <a:cs typeface="Arial"/>
            </a:endParaRPr>
          </a:p>
          <a:p>
            <a:pPr marL="342900" indent="-342900">
              <a:buFont typeface="Wingdings"/>
              <a:buChar char="Ø"/>
            </a:pPr>
            <a:r>
              <a:rPr lang="en-US" sz="1400" b="1" err="1">
                <a:solidFill>
                  <a:schemeClr val="accent1"/>
                </a:solidFill>
                <a:latin typeface="Arial"/>
                <a:cs typeface="Arial"/>
              </a:rPr>
              <a:t>Étudiantes</a:t>
            </a:r>
            <a:r>
              <a:rPr lang="en-US" sz="1400" b="1" dirty="0">
                <a:solidFill>
                  <a:schemeClr val="accent1"/>
                </a:solidFill>
                <a:latin typeface="Arial"/>
                <a:cs typeface="Arial"/>
              </a:rPr>
              <a:t> et </a:t>
            </a:r>
            <a:r>
              <a:rPr lang="en-US" sz="1400" b="1" err="1">
                <a:solidFill>
                  <a:schemeClr val="accent1"/>
                </a:solidFill>
                <a:latin typeface="Arial"/>
                <a:cs typeface="Arial"/>
              </a:rPr>
              <a:t>étudiants</a:t>
            </a:r>
            <a:r>
              <a:rPr lang="en-US" sz="1400" b="1" dirty="0">
                <a:solidFill>
                  <a:schemeClr val="accent1"/>
                </a:solidFill>
                <a:latin typeface="Arial"/>
                <a:cs typeface="Arial"/>
              </a:rPr>
              <a:t> </a:t>
            </a:r>
            <a:r>
              <a:rPr lang="en-US" sz="1400" b="1" err="1">
                <a:solidFill>
                  <a:schemeClr val="accent1"/>
                </a:solidFill>
                <a:latin typeface="Arial"/>
                <a:cs typeface="Arial"/>
              </a:rPr>
              <a:t>en</a:t>
            </a:r>
            <a:r>
              <a:rPr lang="en-US" sz="1400" b="1" dirty="0">
                <a:solidFill>
                  <a:schemeClr val="accent1"/>
                </a:solidFill>
                <a:latin typeface="Arial"/>
                <a:cs typeface="Arial"/>
              </a:rPr>
              <a:t> </a:t>
            </a:r>
            <a:r>
              <a:rPr lang="en-US" sz="1400" b="1" err="1">
                <a:solidFill>
                  <a:schemeClr val="accent1"/>
                </a:solidFill>
                <a:latin typeface="Arial"/>
                <a:cs typeface="Arial"/>
              </a:rPr>
              <a:t>programme</a:t>
            </a:r>
            <a:r>
              <a:rPr lang="en-US" sz="1400" b="1" dirty="0">
                <a:solidFill>
                  <a:schemeClr val="accent1"/>
                </a:solidFill>
                <a:latin typeface="Arial"/>
                <a:cs typeface="Arial"/>
              </a:rPr>
              <a:t> </a:t>
            </a:r>
            <a:r>
              <a:rPr lang="en-US" sz="1400" b="1" err="1">
                <a:solidFill>
                  <a:schemeClr val="accent1"/>
                </a:solidFill>
                <a:latin typeface="Arial"/>
                <a:cs typeface="Arial"/>
              </a:rPr>
              <a:t>d'échange</a:t>
            </a:r>
            <a:r>
              <a:rPr lang="en-US" sz="1400" dirty="0">
                <a:latin typeface="Arial"/>
                <a:cs typeface="Arial"/>
              </a:rPr>
              <a:t> : accords </a:t>
            </a:r>
            <a:r>
              <a:rPr lang="en-US" sz="1400" err="1">
                <a:latin typeface="Arial"/>
                <a:cs typeface="Arial"/>
              </a:rPr>
              <a:t>bilatéraux</a:t>
            </a:r>
            <a:r>
              <a:rPr lang="en-US" sz="1400" dirty="0">
                <a:latin typeface="Arial"/>
                <a:cs typeface="Arial"/>
              </a:rPr>
              <a:t> Monde avec les </a:t>
            </a:r>
            <a:r>
              <a:rPr lang="en-US" sz="1400" err="1">
                <a:latin typeface="Arial"/>
                <a:cs typeface="Arial"/>
              </a:rPr>
              <a:t>universités</a:t>
            </a:r>
            <a:r>
              <a:rPr lang="en-US" sz="1400" dirty="0">
                <a:latin typeface="Arial"/>
                <a:cs typeface="Arial"/>
              </a:rPr>
              <a:t> </a:t>
            </a:r>
            <a:r>
              <a:rPr lang="en-US" sz="1400" err="1">
                <a:latin typeface="Arial"/>
                <a:cs typeface="Arial"/>
              </a:rPr>
              <a:t>partenaires</a:t>
            </a:r>
            <a:r>
              <a:rPr lang="en-US" sz="1400" dirty="0">
                <a:latin typeface="Arial"/>
                <a:cs typeface="Arial"/>
              </a:rPr>
              <a:t>. </a:t>
            </a:r>
            <a:r>
              <a:rPr lang="en-US" sz="1400" err="1">
                <a:latin typeface="Arial"/>
                <a:cs typeface="Arial"/>
              </a:rPr>
              <a:t>Mobilité</a:t>
            </a:r>
            <a:r>
              <a:rPr lang="en-US" sz="1400" dirty="0">
                <a:latin typeface="Arial"/>
                <a:cs typeface="Arial"/>
              </a:rPr>
              <a:t> sur 1 </a:t>
            </a:r>
            <a:r>
              <a:rPr lang="en-US" sz="1400" err="1">
                <a:latin typeface="Arial"/>
                <a:cs typeface="Arial"/>
              </a:rPr>
              <a:t>ou</a:t>
            </a:r>
            <a:r>
              <a:rPr lang="en-US" sz="1400" dirty="0">
                <a:latin typeface="Arial"/>
                <a:cs typeface="Arial"/>
              </a:rPr>
              <a:t> 2 </a:t>
            </a:r>
            <a:r>
              <a:rPr lang="en-US" sz="1400" err="1">
                <a:latin typeface="Arial"/>
                <a:cs typeface="Arial"/>
              </a:rPr>
              <a:t>semestres</a:t>
            </a:r>
            <a:r>
              <a:rPr lang="en-US" sz="1400" dirty="0">
                <a:latin typeface="Arial"/>
                <a:cs typeface="Arial"/>
              </a:rPr>
              <a:t> (BEI)</a:t>
            </a:r>
            <a:endParaRPr lang="en-US">
              <a:latin typeface="Arial"/>
              <a:cs typeface="Arial"/>
            </a:endParaRPr>
          </a:p>
          <a:p>
            <a:endParaRPr lang="en-US" sz="1400" dirty="0">
              <a:solidFill>
                <a:schemeClr val="accent1"/>
              </a:solidFill>
              <a:latin typeface="Arial"/>
              <a:cs typeface="Arial"/>
            </a:endParaRPr>
          </a:p>
          <a:p>
            <a:pPr marL="342900" indent="-342900">
              <a:buFont typeface="Wingdings"/>
              <a:buChar char="Ø"/>
            </a:pPr>
            <a:r>
              <a:rPr lang="en-US" sz="1400" b="1" dirty="0">
                <a:solidFill>
                  <a:schemeClr val="accent1"/>
                </a:solidFill>
                <a:latin typeface="Arial"/>
                <a:cs typeface="Arial"/>
              </a:rPr>
              <a:t>DPI - </a:t>
            </a:r>
            <a:r>
              <a:rPr lang="en-US" sz="1400" b="1" err="1">
                <a:solidFill>
                  <a:schemeClr val="accent1"/>
                </a:solidFill>
                <a:latin typeface="Arial"/>
                <a:cs typeface="Arial"/>
              </a:rPr>
              <a:t>douple-diplômes</a:t>
            </a:r>
            <a:r>
              <a:rPr lang="en-US" sz="1400" b="1" dirty="0">
                <a:solidFill>
                  <a:schemeClr val="accent1"/>
                </a:solidFill>
                <a:latin typeface="Arial"/>
                <a:cs typeface="Arial"/>
              </a:rPr>
              <a:t> </a:t>
            </a:r>
            <a:r>
              <a:rPr lang="en-US" sz="1400" b="1" err="1">
                <a:solidFill>
                  <a:schemeClr val="accent1"/>
                </a:solidFill>
                <a:latin typeface="Arial"/>
                <a:cs typeface="Arial"/>
              </a:rPr>
              <a:t>internationaux</a:t>
            </a:r>
            <a:r>
              <a:rPr lang="en-US" sz="1400" dirty="0">
                <a:latin typeface="Arial"/>
                <a:cs typeface="Arial"/>
              </a:rPr>
              <a:t> (SFI)</a:t>
            </a:r>
          </a:p>
        </p:txBody>
      </p:sp>
      <p:sp>
        <p:nvSpPr>
          <p:cNvPr id="1368" name="TextBox 1367">
            <a:extLst>
              <a:ext uri="{FF2B5EF4-FFF2-40B4-BE49-F238E27FC236}">
                <a16:creationId xmlns:a16="http://schemas.microsoft.com/office/drawing/2014/main" id="{84DA19B6-FF0E-A55D-CFE0-66AA2F01CA18}"/>
              </a:ext>
            </a:extLst>
          </p:cNvPr>
          <p:cNvSpPr txBox="1"/>
          <p:nvPr/>
        </p:nvSpPr>
        <p:spPr>
          <a:xfrm>
            <a:off x="6097813" y="518884"/>
            <a:ext cx="5954485" cy="60016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Trebuchet MS"/>
              </a:rPr>
              <a:t>2- </a:t>
            </a:r>
            <a:r>
              <a:rPr lang="en-US" sz="2000" b="1" dirty="0" err="1">
                <a:solidFill>
                  <a:schemeClr val="accent1"/>
                </a:solidFill>
                <a:latin typeface="Trebuchet MS"/>
              </a:rPr>
              <a:t>Étudiantes</a:t>
            </a:r>
            <a:r>
              <a:rPr lang="en-US" sz="2000" b="1" dirty="0">
                <a:solidFill>
                  <a:schemeClr val="accent1"/>
                </a:solidFill>
                <a:latin typeface="Trebuchet MS"/>
              </a:rPr>
              <a:t> et </a:t>
            </a:r>
            <a:r>
              <a:rPr lang="en-US" sz="2000" b="1" dirty="0" err="1">
                <a:solidFill>
                  <a:schemeClr val="accent1"/>
                </a:solidFill>
                <a:latin typeface="Trebuchet MS"/>
              </a:rPr>
              <a:t>étudiants</a:t>
            </a:r>
            <a:r>
              <a:rPr lang="en-US" sz="2000" b="1" dirty="0">
                <a:solidFill>
                  <a:schemeClr val="accent1"/>
                </a:solidFill>
                <a:latin typeface="Trebuchet MS"/>
              </a:rPr>
              <a:t> </a:t>
            </a:r>
            <a:r>
              <a:rPr lang="en-US" sz="2000" b="1" dirty="0" err="1">
                <a:solidFill>
                  <a:schemeClr val="accent1"/>
                </a:solidFill>
                <a:latin typeface="Trebuchet MS"/>
              </a:rPr>
              <a:t>inscrits</a:t>
            </a:r>
            <a:r>
              <a:rPr lang="en-US" sz="2000" b="1" dirty="0">
                <a:solidFill>
                  <a:schemeClr val="accent1"/>
                </a:solidFill>
                <a:latin typeface="Trebuchet MS"/>
              </a:rPr>
              <a:t> à </a:t>
            </a:r>
            <a:r>
              <a:rPr lang="en-US" sz="2000" b="1" dirty="0" err="1">
                <a:solidFill>
                  <a:schemeClr val="accent1"/>
                </a:solidFill>
                <a:latin typeface="Trebuchet MS"/>
              </a:rPr>
              <a:t>titre</a:t>
            </a:r>
            <a:r>
              <a:rPr lang="en-US" sz="2000" b="1" dirty="0">
                <a:solidFill>
                  <a:schemeClr val="accent1"/>
                </a:solidFill>
                <a:latin typeface="Trebuchet MS"/>
              </a:rPr>
              <a:t> </a:t>
            </a:r>
            <a:r>
              <a:rPr lang="en-US" sz="2000" b="1" dirty="0" err="1">
                <a:solidFill>
                  <a:schemeClr val="accent1"/>
                </a:solidFill>
                <a:latin typeface="Trebuchet MS"/>
              </a:rPr>
              <a:t>individuels</a:t>
            </a:r>
            <a:r>
              <a:rPr lang="en-US" sz="2000" b="1" dirty="0">
                <a:solidFill>
                  <a:schemeClr val="accent1"/>
                </a:solidFill>
                <a:latin typeface="Trebuchet MS"/>
              </a:rPr>
              <a:t> ("hors-</a:t>
            </a:r>
            <a:r>
              <a:rPr lang="en-US" sz="2000" b="1" dirty="0" err="1">
                <a:solidFill>
                  <a:schemeClr val="accent1"/>
                </a:solidFill>
                <a:latin typeface="Trebuchet MS"/>
              </a:rPr>
              <a:t>échanges</a:t>
            </a:r>
            <a:r>
              <a:rPr lang="en-US" sz="2000" b="1" dirty="0">
                <a:solidFill>
                  <a:schemeClr val="accent1"/>
                </a:solidFill>
                <a:latin typeface="Trebuchet MS"/>
              </a:rPr>
              <a:t>" - "free-movers")</a:t>
            </a:r>
            <a:br>
              <a:rPr lang="en-US" sz="2000" b="1" dirty="0">
                <a:latin typeface="Trebuchet MS"/>
              </a:rPr>
            </a:br>
            <a:endParaRPr lang="en-US" sz="1600" b="1" dirty="0">
              <a:solidFill>
                <a:srgbClr val="E84242"/>
              </a:solidFill>
              <a:latin typeface="Trebuchet MS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err="1">
                <a:solidFill>
                  <a:srgbClr val="C00000"/>
                </a:solidFill>
                <a:latin typeface="Trebuchet MS"/>
              </a:rPr>
              <a:t>Ressortissants</a:t>
            </a:r>
            <a:r>
              <a:rPr lang="en-US" sz="1600" b="1" dirty="0">
                <a:solidFill>
                  <a:srgbClr val="C00000"/>
                </a:solidFill>
                <a:latin typeface="Trebuchet MS"/>
              </a:rPr>
              <a:t> de </a:t>
            </a:r>
            <a:r>
              <a:rPr lang="en-US" sz="1600" b="1" err="1">
                <a:solidFill>
                  <a:srgbClr val="C00000"/>
                </a:solidFill>
                <a:latin typeface="Trebuchet MS"/>
              </a:rPr>
              <a:t>l'UE</a:t>
            </a:r>
            <a:r>
              <a:rPr lang="en-US" sz="1600" b="1" dirty="0">
                <a:solidFill>
                  <a:srgbClr val="C00000"/>
                </a:solidFill>
                <a:latin typeface="Trebuchet MS"/>
              </a:rPr>
              <a:t> &gt; </a:t>
            </a:r>
            <a:r>
              <a:rPr lang="en-US" sz="1600" b="1" err="1">
                <a:solidFill>
                  <a:srgbClr val="C00000"/>
                </a:solidFill>
                <a:latin typeface="Trebuchet MS"/>
              </a:rPr>
              <a:t>exonérés</a:t>
            </a:r>
            <a:endParaRPr lang="en-US" sz="1600" b="1" dirty="0">
              <a:solidFill>
                <a:srgbClr val="C00000"/>
              </a:solidFill>
              <a:latin typeface="Trebuchet MS"/>
            </a:endParaRPr>
          </a:p>
          <a:p>
            <a:endParaRPr lang="en-US" sz="1600" b="1" dirty="0">
              <a:solidFill>
                <a:srgbClr val="C00000"/>
              </a:solidFill>
              <a:latin typeface="Trebuchet MS"/>
            </a:endParaRPr>
          </a:p>
          <a:p>
            <a:pPr marL="285750" indent="-285750">
              <a:buFont typeface="Arial"/>
              <a:buChar char="•"/>
            </a:pPr>
            <a:r>
              <a:rPr lang="en-US" sz="1600" b="1" err="1">
                <a:solidFill>
                  <a:srgbClr val="C00000"/>
                </a:solidFill>
                <a:latin typeface="Trebuchet MS"/>
              </a:rPr>
              <a:t>Extracommunautaires</a:t>
            </a:r>
            <a:r>
              <a:rPr lang="en-US" sz="1600" b="1" dirty="0">
                <a:solidFill>
                  <a:srgbClr val="C00000"/>
                </a:solidFill>
                <a:latin typeface="Trebuchet MS"/>
              </a:rPr>
              <a:t> (hors UE) &gt; </a:t>
            </a:r>
            <a:r>
              <a:rPr lang="en-US" sz="1600" b="1" err="1">
                <a:solidFill>
                  <a:srgbClr val="C00000"/>
                </a:solidFill>
                <a:latin typeface="Trebuchet MS"/>
              </a:rPr>
              <a:t>assujettis</a:t>
            </a:r>
            <a:r>
              <a:rPr lang="en-US" sz="1600" b="1" dirty="0">
                <a:solidFill>
                  <a:srgbClr val="C00000"/>
                </a:solidFill>
                <a:latin typeface="Trebuchet MS"/>
              </a:rPr>
              <a:t> aux droits </a:t>
            </a:r>
            <a:r>
              <a:rPr lang="en-US" sz="1600" b="1" err="1">
                <a:solidFill>
                  <a:srgbClr val="C00000"/>
                </a:solidFill>
                <a:latin typeface="Trebuchet MS"/>
              </a:rPr>
              <a:t>différenciés</a:t>
            </a:r>
            <a:endParaRPr lang="en-US">
              <a:solidFill>
                <a:srgbClr val="C00000"/>
              </a:solidFill>
            </a:endParaRPr>
          </a:p>
          <a:p>
            <a:endParaRPr lang="en-US" sz="1400" b="1" dirty="0">
              <a:solidFill>
                <a:schemeClr val="accent1"/>
              </a:solidFill>
              <a:latin typeface="Trebuchet MS"/>
            </a:endParaRPr>
          </a:p>
          <a:p>
            <a:r>
              <a:rPr lang="en-US" sz="1400" b="1" err="1">
                <a:solidFill>
                  <a:schemeClr val="accent1"/>
                </a:solidFill>
                <a:latin typeface="Arial"/>
                <a:cs typeface="Arial"/>
              </a:rPr>
              <a:t>Différents</a:t>
            </a:r>
            <a:r>
              <a:rPr lang="en-US" sz="1400" b="1" dirty="0">
                <a:solidFill>
                  <a:schemeClr val="accent1"/>
                </a:solidFill>
                <a:latin typeface="Arial"/>
                <a:cs typeface="Arial"/>
              </a:rPr>
              <a:t> </a:t>
            </a:r>
            <a:r>
              <a:rPr lang="en-US" sz="1400" b="1" err="1">
                <a:solidFill>
                  <a:schemeClr val="accent1"/>
                </a:solidFill>
                <a:latin typeface="Arial"/>
                <a:cs typeface="Arial"/>
              </a:rPr>
              <a:t>canaux</a:t>
            </a:r>
            <a:r>
              <a:rPr lang="en-US" sz="1400" b="1" dirty="0">
                <a:solidFill>
                  <a:schemeClr val="accent1"/>
                </a:solidFill>
                <a:latin typeface="Arial"/>
                <a:cs typeface="Arial"/>
              </a:rPr>
              <a:t> </a:t>
            </a:r>
            <a:r>
              <a:rPr lang="en-US" sz="1400" b="1" err="1">
                <a:solidFill>
                  <a:schemeClr val="accent1"/>
                </a:solidFill>
                <a:latin typeface="Arial"/>
                <a:cs typeface="Arial"/>
              </a:rPr>
              <a:t>d'admission</a:t>
            </a:r>
            <a:r>
              <a:rPr lang="en-US" sz="1400" b="1" dirty="0">
                <a:solidFill>
                  <a:schemeClr val="accent1"/>
                </a:solidFill>
                <a:latin typeface="Arial"/>
                <a:cs typeface="Arial"/>
              </a:rPr>
              <a:t> </a:t>
            </a:r>
            <a:r>
              <a:rPr lang="en-US" sz="1400" b="1" err="1">
                <a:solidFill>
                  <a:schemeClr val="accent1"/>
                </a:solidFill>
                <a:latin typeface="Arial"/>
                <a:cs typeface="Arial"/>
              </a:rPr>
              <a:t>en</a:t>
            </a:r>
            <a:r>
              <a:rPr lang="en-US" sz="1400" b="1" dirty="0">
                <a:solidFill>
                  <a:schemeClr val="accent1"/>
                </a:solidFill>
                <a:latin typeface="Arial"/>
                <a:cs typeface="Arial"/>
              </a:rPr>
              <a:t> </a:t>
            </a:r>
            <a:r>
              <a:rPr lang="en-US" sz="1400" b="1" err="1">
                <a:solidFill>
                  <a:schemeClr val="accent1"/>
                </a:solidFill>
                <a:latin typeface="Arial"/>
                <a:cs typeface="Arial"/>
              </a:rPr>
              <a:t>fonction</a:t>
            </a:r>
            <a:r>
              <a:rPr lang="en-US" sz="1400" b="1" dirty="0">
                <a:solidFill>
                  <a:schemeClr val="accent1"/>
                </a:solidFill>
                <a:latin typeface="Arial"/>
                <a:cs typeface="Arial"/>
              </a:rPr>
              <a:t> de </a:t>
            </a:r>
            <a:r>
              <a:rPr lang="en-US" sz="1400" b="1" err="1">
                <a:solidFill>
                  <a:schemeClr val="accent1"/>
                </a:solidFill>
                <a:latin typeface="Arial"/>
                <a:cs typeface="Arial"/>
              </a:rPr>
              <a:t>leurs</a:t>
            </a:r>
            <a:r>
              <a:rPr lang="en-US" sz="1400" b="1" dirty="0">
                <a:solidFill>
                  <a:schemeClr val="accent1"/>
                </a:solidFill>
                <a:latin typeface="Arial"/>
                <a:cs typeface="Arial"/>
              </a:rPr>
              <a:t> </a:t>
            </a:r>
            <a:r>
              <a:rPr lang="en-US" sz="1400" b="1" err="1">
                <a:solidFill>
                  <a:schemeClr val="accent1"/>
                </a:solidFill>
                <a:latin typeface="Arial"/>
                <a:cs typeface="Arial"/>
              </a:rPr>
              <a:t>profils</a:t>
            </a:r>
            <a:r>
              <a:rPr lang="en-US" sz="1400" b="1" dirty="0">
                <a:solidFill>
                  <a:schemeClr val="accent1"/>
                </a:solidFill>
                <a:latin typeface="Arial"/>
                <a:cs typeface="Arial"/>
              </a:rPr>
              <a:t> :</a:t>
            </a:r>
            <a:r>
              <a:rPr lang="en-US" sz="1400" b="1" dirty="0">
                <a:latin typeface="Arial"/>
                <a:cs typeface="Arial"/>
              </a:rPr>
              <a:t> 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latin typeface="Arial"/>
                <a:cs typeface="Arial"/>
              </a:rPr>
              <a:t>DAP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latin typeface="Arial"/>
                <a:cs typeface="Arial"/>
              </a:rPr>
              <a:t>Études </a:t>
            </a:r>
            <a:r>
              <a:rPr lang="en-US" sz="1400" err="1">
                <a:latin typeface="Arial"/>
                <a:cs typeface="Arial"/>
              </a:rPr>
              <a:t>en</a:t>
            </a:r>
            <a:r>
              <a:rPr lang="en-US" sz="1400" dirty="0">
                <a:latin typeface="Arial"/>
                <a:cs typeface="Arial"/>
              </a:rPr>
              <a:t> France</a:t>
            </a:r>
          </a:p>
          <a:p>
            <a:pPr marL="285750" indent="-285750">
              <a:buFont typeface="Arial"/>
              <a:buChar char="•"/>
            </a:pPr>
            <a:r>
              <a:rPr lang="en-US" sz="1400" err="1">
                <a:latin typeface="Arial"/>
                <a:cs typeface="Arial"/>
              </a:rPr>
              <a:t>Parcoursup</a:t>
            </a:r>
            <a:endParaRPr lang="en-US" sz="140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1400" err="1">
                <a:latin typeface="Arial"/>
                <a:cs typeface="Arial"/>
              </a:rPr>
              <a:t>eCandidat</a:t>
            </a:r>
            <a:endParaRPr lang="en-US" sz="140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latin typeface="Arial"/>
                <a:cs typeface="Arial"/>
              </a:rPr>
              <a:t>Mon Master</a:t>
            </a:r>
          </a:p>
          <a:p>
            <a:pPr marL="285750" indent="-285750">
              <a:buFont typeface="Arial"/>
              <a:buChar char="•"/>
            </a:pPr>
            <a:r>
              <a:rPr lang="en-US" sz="1400" err="1">
                <a:latin typeface="Arial"/>
                <a:cs typeface="Arial"/>
              </a:rPr>
              <a:t>Procédure</a:t>
            </a:r>
            <a:r>
              <a:rPr lang="en-US" sz="1400" dirty="0">
                <a:latin typeface="Arial"/>
                <a:cs typeface="Arial"/>
              </a:rPr>
              <a:t> de </a:t>
            </a:r>
            <a:r>
              <a:rPr lang="en-US" sz="1400" err="1">
                <a:latin typeface="Arial"/>
                <a:cs typeface="Arial"/>
              </a:rPr>
              <a:t>pré</a:t>
            </a:r>
            <a:r>
              <a:rPr lang="en-US" sz="1400" dirty="0">
                <a:latin typeface="Arial"/>
                <a:cs typeface="Arial"/>
              </a:rPr>
              <a:t>-inscription </a:t>
            </a:r>
            <a:r>
              <a:rPr lang="en-US" sz="1400" err="1">
                <a:latin typeface="Arial"/>
                <a:cs typeface="Arial"/>
              </a:rPr>
              <a:t>en</a:t>
            </a:r>
            <a:r>
              <a:rPr lang="en-US" sz="1400" dirty="0">
                <a:latin typeface="Arial"/>
                <a:cs typeface="Arial"/>
              </a:rPr>
              <a:t> L1 (</a:t>
            </a:r>
            <a:r>
              <a:rPr lang="en-US" sz="1400" err="1">
                <a:latin typeface="Arial"/>
                <a:cs typeface="Arial"/>
              </a:rPr>
              <a:t>personnes</a:t>
            </a:r>
            <a:r>
              <a:rPr lang="en-US" sz="1400" dirty="0">
                <a:latin typeface="Arial"/>
                <a:cs typeface="Arial"/>
              </a:rPr>
              <a:t> </a:t>
            </a:r>
            <a:r>
              <a:rPr lang="en-US" sz="1400" err="1">
                <a:latin typeface="Arial"/>
                <a:cs typeface="Arial"/>
              </a:rPr>
              <a:t>réfugiées</a:t>
            </a:r>
            <a:r>
              <a:rPr lang="en-US" sz="1400" dirty="0">
                <a:latin typeface="Arial"/>
                <a:cs typeface="Arial"/>
              </a:rPr>
              <a:t>, </a:t>
            </a:r>
            <a:r>
              <a:rPr lang="en-US" sz="1400" err="1">
                <a:latin typeface="Arial"/>
                <a:cs typeface="Arial"/>
              </a:rPr>
              <a:t>bénéficiaires</a:t>
            </a:r>
            <a:r>
              <a:rPr lang="en-US" sz="1400" dirty="0">
                <a:latin typeface="Arial"/>
                <a:cs typeface="Arial"/>
              </a:rPr>
              <a:t> de la protection </a:t>
            </a:r>
            <a:r>
              <a:rPr lang="en-US" sz="1400" err="1">
                <a:latin typeface="Arial"/>
                <a:cs typeface="Arial"/>
              </a:rPr>
              <a:t>internationale</a:t>
            </a:r>
            <a:r>
              <a:rPr lang="en-US" sz="1400" dirty="0">
                <a:latin typeface="Arial"/>
                <a:cs typeface="Arial"/>
              </a:rPr>
              <a:t>, </a:t>
            </a:r>
            <a:r>
              <a:rPr lang="en-US" sz="1400" err="1">
                <a:latin typeface="Arial"/>
                <a:cs typeface="Arial"/>
              </a:rPr>
              <a:t>etc</a:t>
            </a:r>
            <a:r>
              <a:rPr lang="en-US" sz="1400" dirty="0">
                <a:latin typeface="Arial"/>
                <a:cs typeface="Arial"/>
              </a:rPr>
              <a:t>)</a:t>
            </a:r>
          </a:p>
          <a:p>
            <a:pPr marL="285750" indent="-285750">
              <a:buFont typeface="Arial"/>
              <a:buChar char="•"/>
            </a:pPr>
            <a:endParaRPr lang="en-US" sz="1400" dirty="0">
              <a:latin typeface="Arial"/>
              <a:cs typeface="Arial"/>
            </a:endParaRPr>
          </a:p>
          <a:p>
            <a:r>
              <a:rPr lang="en-US" sz="1400" b="1" err="1">
                <a:solidFill>
                  <a:schemeClr val="accent1"/>
                </a:solidFill>
                <a:latin typeface="Arial"/>
                <a:cs typeface="Arial"/>
              </a:rPr>
              <a:t>Critères</a:t>
            </a:r>
            <a:r>
              <a:rPr lang="en-US" sz="1400" b="1" dirty="0">
                <a:solidFill>
                  <a:schemeClr val="accent1"/>
                </a:solidFill>
                <a:latin typeface="Arial"/>
                <a:cs typeface="Arial"/>
              </a:rPr>
              <a:t> et variables</a:t>
            </a:r>
            <a:r>
              <a:rPr lang="en-US" sz="1400" dirty="0">
                <a:solidFill>
                  <a:schemeClr val="accent1"/>
                </a:solidFill>
                <a:latin typeface="Arial"/>
                <a:cs typeface="Arial"/>
              </a:rPr>
              <a:t>  : </a:t>
            </a:r>
            <a:endParaRPr lang="en-US" sz="1400">
              <a:solidFill>
                <a:schemeClr val="accent1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latin typeface="Arial"/>
                <a:cs typeface="Arial"/>
              </a:rPr>
              <a:t>Dernier diplôme </a:t>
            </a:r>
            <a:r>
              <a:rPr lang="en-US" sz="1400" err="1">
                <a:latin typeface="Arial"/>
                <a:cs typeface="Arial"/>
              </a:rPr>
              <a:t>obtenu</a:t>
            </a:r>
            <a:endParaRPr lang="en-US" sz="1400" dirty="0" err="1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latin typeface="Arial"/>
                <a:cs typeface="Arial"/>
              </a:rPr>
              <a:t>Pays de </a:t>
            </a:r>
            <a:r>
              <a:rPr lang="en-US" sz="1400" err="1">
                <a:latin typeface="Arial"/>
                <a:cs typeface="Arial"/>
              </a:rPr>
              <a:t>résidence</a:t>
            </a:r>
            <a:endParaRPr lang="en-US" sz="1400" dirty="0" err="1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1400" err="1">
                <a:latin typeface="Arial"/>
                <a:cs typeface="Arial"/>
              </a:rPr>
              <a:t>Niveau</a:t>
            </a:r>
            <a:r>
              <a:rPr lang="en-US" sz="1400" dirty="0">
                <a:latin typeface="Arial"/>
                <a:cs typeface="Arial"/>
              </a:rPr>
              <a:t> de formation </a:t>
            </a:r>
            <a:r>
              <a:rPr lang="en-US" sz="1400" err="1">
                <a:latin typeface="Arial"/>
                <a:cs typeface="Arial"/>
              </a:rPr>
              <a:t>envisagé</a:t>
            </a:r>
            <a:endParaRPr lang="en-US" sz="1400">
              <a:latin typeface="Arial"/>
              <a:cs typeface="Arial"/>
            </a:endParaRPr>
          </a:p>
          <a:p>
            <a:endParaRPr lang="en-US" dirty="0">
              <a:latin typeface="Arial"/>
              <a:cs typeface="Arial"/>
            </a:endParaRPr>
          </a:p>
          <a:p>
            <a:r>
              <a:rPr lang="en-US" sz="1400" b="1" err="1">
                <a:solidFill>
                  <a:schemeClr val="accent1"/>
                </a:solidFill>
                <a:latin typeface="Arial"/>
                <a:cs typeface="Arial"/>
              </a:rPr>
              <a:t>Accueil</a:t>
            </a:r>
            <a:r>
              <a:rPr lang="en-US" sz="1400" b="1">
                <a:solidFill>
                  <a:schemeClr val="accent1"/>
                </a:solidFill>
                <a:latin typeface="Arial"/>
                <a:cs typeface="Arial"/>
              </a:rPr>
              <a:t> et </a:t>
            </a:r>
            <a:r>
              <a:rPr lang="en-US" sz="1400" b="1" err="1">
                <a:solidFill>
                  <a:schemeClr val="accent1"/>
                </a:solidFill>
                <a:latin typeface="Arial"/>
                <a:cs typeface="Arial"/>
              </a:rPr>
              <a:t>scolarité</a:t>
            </a:r>
            <a:endParaRPr lang="en-US" sz="1400" b="1" dirty="0" err="1">
              <a:solidFill>
                <a:schemeClr val="accent1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 err="1">
                <a:latin typeface="Arial"/>
                <a:cs typeface="Arial"/>
              </a:rPr>
              <a:t>Scolarité</a:t>
            </a:r>
            <a:r>
              <a:rPr lang="en-US" sz="1400" dirty="0">
                <a:latin typeface="Arial"/>
                <a:cs typeface="Arial"/>
              </a:rPr>
              <a:t> </a:t>
            </a:r>
            <a:r>
              <a:rPr lang="en-US" sz="1400" dirty="0" err="1">
                <a:latin typeface="Arial"/>
                <a:cs typeface="Arial"/>
              </a:rPr>
              <a:t>gérée</a:t>
            </a:r>
            <a:r>
              <a:rPr lang="en-US" sz="1400" dirty="0">
                <a:latin typeface="Arial"/>
                <a:cs typeface="Arial"/>
              </a:rPr>
              <a:t> </a:t>
            </a:r>
            <a:r>
              <a:rPr lang="en-US" sz="1400" dirty="0" err="1">
                <a:latin typeface="Arial"/>
                <a:cs typeface="Arial"/>
              </a:rPr>
              <a:t>en</a:t>
            </a:r>
            <a:r>
              <a:rPr lang="en-US" sz="1400" dirty="0">
                <a:latin typeface="Arial"/>
                <a:cs typeface="Arial"/>
              </a:rPr>
              <a:t> </a:t>
            </a:r>
            <a:r>
              <a:rPr lang="en-US" sz="1400" dirty="0" err="1">
                <a:latin typeface="Arial"/>
                <a:cs typeface="Arial"/>
              </a:rPr>
              <a:t>composante</a:t>
            </a:r>
            <a:endParaRPr lang="en-US" sz="1400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latin typeface="Arial"/>
                <a:cs typeface="Arial"/>
              </a:rPr>
              <a:t>Démarches </a:t>
            </a:r>
            <a:r>
              <a:rPr lang="en-US" sz="1400" dirty="0" err="1">
                <a:latin typeface="Arial"/>
                <a:cs typeface="Arial"/>
              </a:rPr>
              <a:t>administratives</a:t>
            </a:r>
            <a:r>
              <a:rPr lang="en-US" sz="1400" dirty="0">
                <a:latin typeface="Arial"/>
                <a:cs typeface="Arial"/>
              </a:rPr>
              <a:t> "Vie </a:t>
            </a:r>
            <a:r>
              <a:rPr lang="en-US" sz="1400" dirty="0" err="1">
                <a:latin typeface="Arial"/>
                <a:cs typeface="Arial"/>
              </a:rPr>
              <a:t>en</a:t>
            </a:r>
            <a:r>
              <a:rPr lang="en-US" sz="1400" dirty="0">
                <a:latin typeface="Arial"/>
                <a:cs typeface="Arial"/>
              </a:rPr>
              <a:t> France" avec le BEI</a:t>
            </a:r>
          </a:p>
        </p:txBody>
      </p:sp>
    </p:spTree>
    <p:extLst>
      <p:ext uri="{BB962C8B-B14F-4D97-AF65-F5344CB8AC3E}">
        <p14:creationId xmlns:p14="http://schemas.microsoft.com/office/powerpoint/2010/main" val="1665465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AF113-9F09-7609-7664-4133CCF32A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835B3B53-6E54-78BF-2C1D-C2F814AF49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2615" y="101161"/>
            <a:ext cx="787664" cy="283559"/>
          </a:xfrm>
          <a:prstGeom prst="rect">
            <a:avLst/>
          </a:prstGeom>
        </p:spPr>
      </p:pic>
      <p:graphicFrame>
        <p:nvGraphicFramePr>
          <p:cNvPr id="8" name="Tableau 16">
            <a:extLst>
              <a:ext uri="{FF2B5EF4-FFF2-40B4-BE49-F238E27FC236}">
                <a16:creationId xmlns:a16="http://schemas.microsoft.com/office/drawing/2014/main" id="{B1A7D06A-4371-053E-ACE3-8E796BB6A6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452026"/>
              </p:ext>
            </p:extLst>
          </p:nvPr>
        </p:nvGraphicFramePr>
        <p:xfrm>
          <a:off x="241300" y="1016000"/>
          <a:ext cx="11365496" cy="540136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249264">
                  <a:extLst>
                    <a:ext uri="{9D8B030D-6E8A-4147-A177-3AD203B41FA5}">
                      <a16:colId xmlns:a16="http://schemas.microsoft.com/office/drawing/2014/main" val="243571688"/>
                    </a:ext>
                  </a:extLst>
                </a:gridCol>
                <a:gridCol w="1937185">
                  <a:extLst>
                    <a:ext uri="{9D8B030D-6E8A-4147-A177-3AD203B41FA5}">
                      <a16:colId xmlns:a16="http://schemas.microsoft.com/office/drawing/2014/main" val="3255372682"/>
                    </a:ext>
                  </a:extLst>
                </a:gridCol>
                <a:gridCol w="2673539">
                  <a:extLst>
                    <a:ext uri="{9D8B030D-6E8A-4147-A177-3AD203B41FA5}">
                      <a16:colId xmlns:a16="http://schemas.microsoft.com/office/drawing/2014/main" val="1334319372"/>
                    </a:ext>
                  </a:extLst>
                </a:gridCol>
                <a:gridCol w="2324630">
                  <a:extLst>
                    <a:ext uri="{9D8B030D-6E8A-4147-A177-3AD203B41FA5}">
                      <a16:colId xmlns:a16="http://schemas.microsoft.com/office/drawing/2014/main" val="3098075725"/>
                    </a:ext>
                  </a:extLst>
                </a:gridCol>
                <a:gridCol w="2180878">
                  <a:extLst>
                    <a:ext uri="{9D8B030D-6E8A-4147-A177-3AD203B41FA5}">
                      <a16:colId xmlns:a16="http://schemas.microsoft.com/office/drawing/2014/main" val="2761302976"/>
                    </a:ext>
                  </a:extLst>
                </a:gridCol>
              </a:tblGrid>
              <a:tr h="883556">
                <a:tc gridSpan="5"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solidFill>
                            <a:schemeClr val="tx1"/>
                          </a:solidFill>
                          <a:latin typeface="Trebuchet MS"/>
                        </a:rPr>
                        <a:t>LICENCE 1 / DAP</a:t>
                      </a:r>
                    </a:p>
                    <a:p>
                      <a:pPr algn="ctr"/>
                      <a:r>
                        <a:rPr lang="fr-FR" sz="1800" b="0" dirty="0">
                          <a:solidFill>
                            <a:schemeClr val="tx1"/>
                          </a:solidFill>
                          <a:latin typeface="Trebuchet MS"/>
                        </a:rPr>
                        <a:t>DAP (demande d’admission préalable)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5691643"/>
                  </a:ext>
                </a:extLst>
              </a:tr>
              <a:tr h="13169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kern="1200" dirty="0">
                          <a:solidFill>
                            <a:schemeClr val="dk1"/>
                          </a:solidFill>
                          <a:latin typeface="Trebuchet MS"/>
                          <a:ea typeface="+mn-ea"/>
                          <a:cs typeface="+mn-cs"/>
                        </a:rPr>
                        <a:t>Résidence en France ou à l’étranger &amp; titulaire d’un bac français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500" kern="1200" dirty="0">
                          <a:solidFill>
                            <a:schemeClr val="dk1"/>
                          </a:solidFill>
                          <a:latin typeface="Trebuchet MS"/>
                          <a:ea typeface="+mn-ea"/>
                          <a:cs typeface="+mn-cs"/>
                        </a:rPr>
                        <a:t>Résidence en France - réfugiée, protection internationale, demandeur d'asile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fr-FR" sz="1500" kern="1200" dirty="0">
                        <a:solidFill>
                          <a:schemeClr val="dk1"/>
                        </a:solidFill>
                        <a:effectLst/>
                        <a:latin typeface="Trebuchet MS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fr-FR" sz="1500" kern="1200" dirty="0">
                          <a:solidFill>
                            <a:schemeClr val="dk1"/>
                          </a:solidFill>
                          <a:effectLst/>
                          <a:latin typeface="Trebuchet MS"/>
                          <a:ea typeface="+mn-ea"/>
                          <a:cs typeface="+mn-cs"/>
                        </a:rPr>
                        <a:t>Résidence à l’étranger &amp; titulaire d’un diplôme équivalent au bac non-européen</a:t>
                      </a:r>
                    </a:p>
                    <a:p>
                      <a:pPr algn="ctr"/>
                      <a:endParaRPr lang="fr-FR" sz="1500" b="1" dirty="0">
                        <a:latin typeface="Trebuchet M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kern="1200" dirty="0">
                          <a:solidFill>
                            <a:schemeClr val="dk1"/>
                          </a:solidFill>
                          <a:effectLst/>
                          <a:latin typeface="Trebuchet MS"/>
                          <a:ea typeface="+mn-ea"/>
                          <a:cs typeface="+mn-cs"/>
                        </a:rPr>
                        <a:t>Résidence en France &amp; titulaire d’un bac non-européen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009041"/>
                  </a:ext>
                </a:extLst>
              </a:tr>
              <a:tr h="1367011">
                <a:tc>
                  <a:txBody>
                    <a:bodyPr/>
                    <a:lstStyle/>
                    <a:p>
                      <a:pPr algn="ctr"/>
                      <a:endParaRPr lang="fr-FR" sz="1500" dirty="0">
                        <a:latin typeface="Trebuchet M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500" dirty="0">
                        <a:latin typeface="Trebuchet M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500" dirty="0">
                        <a:latin typeface="Trebuchet M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dirty="0">
                          <a:latin typeface="Trebuchet MS"/>
                        </a:rPr>
                        <a:t>Pays équipé d’Etudes en France</a:t>
                      </a:r>
                      <a:endParaRPr lang="fr-FR" sz="1500" i="0">
                        <a:latin typeface="Trebuchet MS"/>
                      </a:endParaRPr>
                    </a:p>
                    <a:p>
                      <a:pPr algn="ctr"/>
                      <a:endParaRPr lang="fr-FR" sz="1500" dirty="0">
                        <a:latin typeface="Trebuchet M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500" dirty="0">
                        <a:latin typeface="Trebuchet M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dirty="0">
                          <a:latin typeface="Trebuchet MS"/>
                        </a:rPr>
                        <a:t>Pays non équipé d’Etudes en France</a:t>
                      </a:r>
                      <a:endParaRPr lang="fr-FR" sz="1500" i="0">
                        <a:latin typeface="Trebuchet MS"/>
                      </a:endParaRPr>
                    </a:p>
                    <a:p>
                      <a:pPr algn="ctr"/>
                      <a:endParaRPr lang="fr-FR" sz="1500" dirty="0">
                        <a:latin typeface="Trebuchet M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500" kern="1200" dirty="0">
                        <a:solidFill>
                          <a:schemeClr val="dk1"/>
                        </a:solidFill>
                        <a:effectLst/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6692643"/>
                  </a:ext>
                </a:extLst>
              </a:tr>
              <a:tr h="183379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kern="1200" err="1">
                          <a:solidFill>
                            <a:srgbClr val="C00000"/>
                          </a:solidFill>
                          <a:latin typeface="Trebuchet MS"/>
                          <a:ea typeface="+mn-ea"/>
                          <a:cs typeface="+mn-cs"/>
                        </a:rPr>
                        <a:t>Parcoursup</a:t>
                      </a:r>
                      <a:endParaRPr lang="fr-FR" sz="1600" b="1" kern="1200">
                        <a:solidFill>
                          <a:srgbClr val="C00000"/>
                        </a:solidFill>
                        <a:latin typeface="Trebuchet MS"/>
                        <a:ea typeface="+mn-ea"/>
                        <a:cs typeface="+mn-cs"/>
                      </a:endParaRPr>
                    </a:p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fr-FR" sz="1500" i="1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rebuchet MS"/>
                        <a:ea typeface="+mn-ea"/>
                        <a:cs typeface="+mn-cs"/>
                      </a:endParaRPr>
                    </a:p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fr-FR" sz="1500" i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rebuchet MS"/>
                          <a:ea typeface="+mn-ea"/>
                          <a:cs typeface="+mn-cs"/>
                        </a:rPr>
                        <a:t>Clémentine TROCCON (DF)</a:t>
                      </a:r>
                      <a:endParaRPr lang="fr-FR" dirty="0"/>
                    </a:p>
                    <a:p>
                      <a:pPr algn="ctr"/>
                      <a:endParaRPr lang="fr-FR" sz="1500" dirty="0">
                        <a:latin typeface="Trebuchet M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500" b="1" dirty="0">
                          <a:solidFill>
                            <a:srgbClr val="EB15A3"/>
                          </a:solidFill>
                          <a:latin typeface="Trebuchet MS"/>
                        </a:rPr>
                        <a:t>Procédure de </a:t>
                      </a:r>
                      <a:endParaRPr lang="en-US" b="1">
                        <a:solidFill>
                          <a:srgbClr val="EB15A3"/>
                        </a:solidFill>
                      </a:endParaRPr>
                    </a:p>
                    <a:p>
                      <a:pPr lvl="0" algn="ctr">
                        <a:buNone/>
                      </a:pPr>
                      <a:r>
                        <a:rPr lang="fr-FR" sz="1500" b="1" dirty="0">
                          <a:solidFill>
                            <a:srgbClr val="EB15A3"/>
                          </a:solidFill>
                          <a:latin typeface="Trebuchet MS"/>
                        </a:rPr>
                        <a:t>pré-inscription </a:t>
                      </a:r>
                    </a:p>
                    <a:p>
                      <a:pPr lvl="0" algn="ctr">
                        <a:buNone/>
                      </a:pPr>
                      <a:r>
                        <a:rPr lang="fr-FR" sz="1500" b="1" dirty="0">
                          <a:solidFill>
                            <a:srgbClr val="EB15A3"/>
                          </a:solidFill>
                          <a:latin typeface="Trebuchet MS"/>
                        </a:rPr>
                        <a:t>en L1</a:t>
                      </a:r>
                      <a:endParaRPr lang="fr-FR"/>
                    </a:p>
                    <a:p>
                      <a:pPr lvl="0" algn="ctr">
                        <a:buNone/>
                      </a:pPr>
                      <a:r>
                        <a:rPr lang="fr-FR" sz="1500" b="0" i="1" u="none" strike="noStrike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rebuchet MS"/>
                        </a:rPr>
                        <a:t>Clémentine TROCCON (DF)</a:t>
                      </a:r>
                      <a:endParaRPr lang="fr-FR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dirty="0">
                          <a:solidFill>
                            <a:srgbClr val="00B0F0"/>
                          </a:solidFill>
                          <a:latin typeface="Trebuchet MS"/>
                        </a:rPr>
                        <a:t>Études en France</a:t>
                      </a:r>
                    </a:p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fr-FR" sz="1500" b="0" i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rebuchet MS"/>
                      </a:endParaRPr>
                    </a:p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fr-FR" sz="1500" b="0" i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rebuchet MS"/>
                        </a:rPr>
                        <a:t>Masha BYVSHEVA (DRI)</a:t>
                      </a:r>
                      <a:endParaRPr lang="fr-FR" dirty="0"/>
                    </a:p>
                    <a:p>
                      <a:pPr algn="ctr"/>
                      <a:endParaRPr lang="fr-FR" sz="1500" dirty="0">
                        <a:latin typeface="Trebuchet M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rebuchet MS"/>
                        </a:rPr>
                        <a:t>Dossier Blanc</a:t>
                      </a:r>
                      <a:endParaRPr lang="fr-FR" sz="1600" b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rebuchet MS"/>
                      </a:endParaRPr>
                    </a:p>
                    <a:p>
                      <a:pPr algn="ctr"/>
                      <a:r>
                        <a:rPr lang="fr-FR" sz="1500" dirty="0">
                          <a:latin typeface="Trebuchet MS"/>
                        </a:rPr>
                        <a:t>(Espaces Campus France ou auprès des Ambassades)</a:t>
                      </a:r>
                    </a:p>
                    <a:p>
                      <a:pPr lvl="0" algn="ctr">
                        <a:buNone/>
                      </a:pPr>
                      <a:endParaRPr lang="fr-FR" sz="1500" b="0" i="1" u="none" strike="noStrike" noProof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rebuchet MS"/>
                      </a:endParaRPr>
                    </a:p>
                    <a:p>
                      <a:pPr lvl="0" algn="ctr">
                        <a:buNone/>
                      </a:pPr>
                      <a:r>
                        <a:rPr lang="fr-FR" sz="1500" b="0" i="1" u="none" strike="noStrike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rebuchet MS"/>
                        </a:rPr>
                        <a:t>Marine LEVADOUX (DF)</a:t>
                      </a:r>
                      <a:endParaRPr lang="fr-FR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kern="1200" dirty="0">
                          <a:solidFill>
                            <a:srgbClr val="00B050"/>
                          </a:solidFill>
                          <a:effectLst/>
                          <a:latin typeface="Trebuchet MS"/>
                          <a:ea typeface="+mn-ea"/>
                          <a:cs typeface="+mn-cs"/>
                        </a:rPr>
                        <a:t>Dossier Vert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1" kern="1200" dirty="0">
                          <a:solidFill>
                            <a:schemeClr val="dk1"/>
                          </a:solidFill>
                          <a:effectLst/>
                          <a:latin typeface="Trebuchet MS"/>
                          <a:ea typeface="+mn-ea"/>
                          <a:cs typeface="+mn-cs"/>
                        </a:rPr>
                        <a:t>auprès du Centre d’inscriptions</a:t>
                      </a:r>
                    </a:p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fr-FR" sz="1500" b="0" i="1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Trebuchet MS"/>
                        <a:ea typeface="+mn-ea"/>
                        <a:cs typeface="+mn-cs"/>
                      </a:endParaRPr>
                    </a:p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fr-FR" sz="1500" b="0" i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Trebuchet MS"/>
                          <a:ea typeface="+mn-ea"/>
                          <a:cs typeface="+mn-cs"/>
                        </a:rPr>
                        <a:t>Marine LEVADOUX (DF)</a:t>
                      </a:r>
                      <a:endParaRPr lang="fr-FR" dirty="0"/>
                    </a:p>
                    <a:p>
                      <a:pPr algn="ctr"/>
                      <a:endParaRPr lang="fr-FR" sz="1500" dirty="0">
                        <a:latin typeface="Trebuchet M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8024653"/>
                  </a:ext>
                </a:extLst>
              </a:tr>
            </a:tbl>
          </a:graphicData>
        </a:graphic>
      </p:graphicFrame>
      <p:sp>
        <p:nvSpPr>
          <p:cNvPr id="12" name="Flèche : bas 11">
            <a:extLst>
              <a:ext uri="{FF2B5EF4-FFF2-40B4-BE49-F238E27FC236}">
                <a16:creationId xmlns:a16="http://schemas.microsoft.com/office/drawing/2014/main" id="{B9DBAB2B-6BDF-4279-0C36-7B0F528DD3FE}"/>
              </a:ext>
            </a:extLst>
          </p:cNvPr>
          <p:cNvSpPr/>
          <p:nvPr/>
        </p:nvSpPr>
        <p:spPr>
          <a:xfrm>
            <a:off x="8107501" y="4280801"/>
            <a:ext cx="246613" cy="356647"/>
          </a:xfrm>
          <a:prstGeom prst="downArrow">
            <a:avLst/>
          </a:prstGeom>
          <a:solidFill>
            <a:srgbClr val="E84242"/>
          </a:solidFill>
          <a:ln>
            <a:solidFill>
              <a:srgbClr val="E842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454FA1FA-9E76-6791-091E-EDF567AED74E}"/>
              </a:ext>
            </a:extLst>
          </p:cNvPr>
          <p:cNvSpPr/>
          <p:nvPr/>
        </p:nvSpPr>
        <p:spPr>
          <a:xfrm>
            <a:off x="10448745" y="3325900"/>
            <a:ext cx="238507" cy="790399"/>
          </a:xfrm>
          <a:prstGeom prst="downArrow">
            <a:avLst/>
          </a:prstGeom>
          <a:solidFill>
            <a:srgbClr val="E84242"/>
          </a:solidFill>
          <a:ln>
            <a:solidFill>
              <a:srgbClr val="E842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lèche : bas 13">
            <a:extLst>
              <a:ext uri="{FF2B5EF4-FFF2-40B4-BE49-F238E27FC236}">
                <a16:creationId xmlns:a16="http://schemas.microsoft.com/office/drawing/2014/main" id="{601C0610-EA58-B1F7-80DB-90FBF43B4300}"/>
              </a:ext>
            </a:extLst>
          </p:cNvPr>
          <p:cNvSpPr/>
          <p:nvPr/>
        </p:nvSpPr>
        <p:spPr>
          <a:xfrm>
            <a:off x="1196020" y="3325900"/>
            <a:ext cx="238507" cy="790399"/>
          </a:xfrm>
          <a:prstGeom prst="downArrow">
            <a:avLst/>
          </a:prstGeom>
          <a:solidFill>
            <a:srgbClr val="E84242"/>
          </a:solidFill>
          <a:ln>
            <a:solidFill>
              <a:srgbClr val="E842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colade fermante 8">
            <a:extLst>
              <a:ext uri="{FF2B5EF4-FFF2-40B4-BE49-F238E27FC236}">
                <a16:creationId xmlns:a16="http://schemas.microsoft.com/office/drawing/2014/main" id="{22CDDCB4-EB3A-F9F5-59A2-8C8BC947968F}"/>
              </a:ext>
            </a:extLst>
          </p:cNvPr>
          <p:cNvSpPr/>
          <p:nvPr/>
        </p:nvSpPr>
        <p:spPr>
          <a:xfrm rot="16200000">
            <a:off x="6858033" y="931880"/>
            <a:ext cx="358397" cy="4108942"/>
          </a:xfrm>
          <a:prstGeom prst="rightBrace">
            <a:avLst/>
          </a:prstGeom>
          <a:ln w="28575">
            <a:solidFill>
              <a:srgbClr val="E8424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40" tIns="45720" rIns="91440" bIns="45720" rtlCol="0" anchor="ctr"/>
          <a:lstStyle/>
          <a:p>
            <a:pPr algn="ctr"/>
            <a:endParaRPr lang="fr-FR" dirty="0">
              <a:solidFill>
                <a:srgbClr val="E84242"/>
              </a:solidFill>
            </a:endParaRPr>
          </a:p>
        </p:txBody>
      </p:sp>
      <p:sp>
        <p:nvSpPr>
          <p:cNvPr id="3" name="ZoneTexte 5">
            <a:extLst>
              <a:ext uri="{FF2B5EF4-FFF2-40B4-BE49-F238E27FC236}">
                <a16:creationId xmlns:a16="http://schemas.microsoft.com/office/drawing/2014/main" id="{9E4FA46C-4B68-E912-4538-B6556F34A021}"/>
              </a:ext>
            </a:extLst>
          </p:cNvPr>
          <p:cNvSpPr txBox="1"/>
          <p:nvPr/>
        </p:nvSpPr>
        <p:spPr>
          <a:xfrm>
            <a:off x="501478" y="387350"/>
            <a:ext cx="13252139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solidFill>
                  <a:srgbClr val="E84242"/>
                </a:solidFill>
                <a:latin typeface="Trebuchet MS"/>
              </a:rPr>
              <a:t>Étudiants et étudiants hors UE* : procédure selon profil </a:t>
            </a:r>
          </a:p>
        </p:txBody>
      </p:sp>
      <p:sp>
        <p:nvSpPr>
          <p:cNvPr id="10" name="ZoneTexte 4">
            <a:extLst>
              <a:ext uri="{FF2B5EF4-FFF2-40B4-BE49-F238E27FC236}">
                <a16:creationId xmlns:a16="http://schemas.microsoft.com/office/drawing/2014/main" id="{196B0592-767B-FFCF-D465-A27DF5D0DA16}"/>
              </a:ext>
            </a:extLst>
          </p:cNvPr>
          <p:cNvSpPr txBox="1"/>
          <p:nvPr/>
        </p:nvSpPr>
        <p:spPr>
          <a:xfrm>
            <a:off x="1895655" y="6417141"/>
            <a:ext cx="10058400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400" dirty="0">
                <a:latin typeface="Trebuchet MS"/>
                <a:ea typeface="+mj-ea"/>
                <a:cs typeface="+mj-cs"/>
              </a:rPr>
              <a:t>*</a:t>
            </a:r>
            <a:r>
              <a:rPr lang="en-US" sz="1400" dirty="0" err="1">
                <a:latin typeface="Trebuchet MS"/>
                <a:ea typeface="+mj-ea"/>
                <a:cs typeface="+mj-cs"/>
              </a:rPr>
              <a:t>Étudiantes</a:t>
            </a:r>
            <a:r>
              <a:rPr lang="en-US" sz="1400" dirty="0">
                <a:latin typeface="Trebuchet MS"/>
                <a:ea typeface="+mj-ea"/>
                <a:cs typeface="+mj-cs"/>
              </a:rPr>
              <a:t> et </a:t>
            </a:r>
            <a:r>
              <a:rPr lang="en-US" sz="1400" dirty="0" err="1">
                <a:latin typeface="Trebuchet MS"/>
                <a:ea typeface="+mj-ea"/>
                <a:cs typeface="+mj-cs"/>
              </a:rPr>
              <a:t>étudiant</a:t>
            </a:r>
            <a:r>
              <a:rPr lang="en-US" sz="1400" dirty="0">
                <a:latin typeface="Trebuchet MS"/>
                <a:ea typeface="+mj-ea"/>
                <a:cs typeface="+mj-cs"/>
              </a:rPr>
              <a:t> de </a:t>
            </a:r>
            <a:r>
              <a:rPr lang="en-US" sz="1400" dirty="0" err="1">
                <a:latin typeface="Trebuchet MS"/>
                <a:ea typeface="+mj-ea"/>
                <a:cs typeface="+mj-cs"/>
              </a:rPr>
              <a:t>nationalité</a:t>
            </a:r>
            <a:r>
              <a:rPr lang="en-US" sz="1400" dirty="0">
                <a:latin typeface="Trebuchet MS"/>
                <a:ea typeface="+mj-ea"/>
                <a:cs typeface="+mj-cs"/>
              </a:rPr>
              <a:t> NON UE/Schengen/Confederation Suisse/ Andorre et Monaco </a:t>
            </a:r>
            <a:endParaRPr lang="fr-FR" sz="1400">
              <a:latin typeface="Trebuchet MS"/>
            </a:endParaRPr>
          </a:p>
        </p:txBody>
      </p:sp>
      <p:sp>
        <p:nvSpPr>
          <p:cNvPr id="2" name="Flèche : bas 13">
            <a:extLst>
              <a:ext uri="{FF2B5EF4-FFF2-40B4-BE49-F238E27FC236}">
                <a16:creationId xmlns:a16="http://schemas.microsoft.com/office/drawing/2014/main" id="{BE523326-19CC-C617-F831-2BDA1C538061}"/>
              </a:ext>
            </a:extLst>
          </p:cNvPr>
          <p:cNvSpPr/>
          <p:nvPr/>
        </p:nvSpPr>
        <p:spPr>
          <a:xfrm>
            <a:off x="3405819" y="3325900"/>
            <a:ext cx="238507" cy="790399"/>
          </a:xfrm>
          <a:prstGeom prst="downArrow">
            <a:avLst/>
          </a:prstGeom>
          <a:solidFill>
            <a:srgbClr val="E84242"/>
          </a:solidFill>
          <a:ln>
            <a:solidFill>
              <a:srgbClr val="E842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4655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34A7B2A6-A696-4126-BB67-2305362DEF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2615" y="101161"/>
            <a:ext cx="787664" cy="283559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319BEB0B-8ED9-0723-D03F-D72AF3917D18}"/>
              </a:ext>
            </a:extLst>
          </p:cNvPr>
          <p:cNvSpPr txBox="1"/>
          <p:nvPr/>
        </p:nvSpPr>
        <p:spPr>
          <a:xfrm>
            <a:off x="1806755" y="6023441"/>
            <a:ext cx="10287000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400" dirty="0">
                <a:latin typeface="Trebuchet MS"/>
                <a:ea typeface="+mj-ea"/>
                <a:cs typeface="+mj-cs"/>
              </a:rPr>
              <a:t>*</a:t>
            </a:r>
            <a:r>
              <a:rPr lang="en-US" sz="1400" dirty="0" err="1">
                <a:latin typeface="Trebuchet MS"/>
                <a:ea typeface="+mj-ea"/>
                <a:cs typeface="+mj-cs"/>
              </a:rPr>
              <a:t>Étudiantes</a:t>
            </a:r>
            <a:r>
              <a:rPr lang="en-US" sz="1400" dirty="0">
                <a:latin typeface="Trebuchet MS"/>
                <a:ea typeface="+mj-ea"/>
                <a:cs typeface="+mj-cs"/>
              </a:rPr>
              <a:t> et </a:t>
            </a:r>
            <a:r>
              <a:rPr lang="en-US" sz="1400" dirty="0" err="1">
                <a:latin typeface="Trebuchet MS"/>
                <a:ea typeface="+mj-ea"/>
                <a:cs typeface="+mj-cs"/>
              </a:rPr>
              <a:t>étudiant</a:t>
            </a:r>
            <a:r>
              <a:rPr lang="en-US" sz="1400" dirty="0">
                <a:latin typeface="Trebuchet MS"/>
                <a:ea typeface="+mj-ea"/>
                <a:cs typeface="+mj-cs"/>
              </a:rPr>
              <a:t> de </a:t>
            </a:r>
            <a:r>
              <a:rPr lang="en-US" sz="1400" dirty="0" err="1">
                <a:latin typeface="Trebuchet MS"/>
                <a:ea typeface="+mj-ea"/>
                <a:cs typeface="+mj-cs"/>
              </a:rPr>
              <a:t>nationalité</a:t>
            </a:r>
            <a:r>
              <a:rPr lang="en-US" sz="1400" dirty="0">
                <a:latin typeface="Trebuchet MS"/>
                <a:ea typeface="+mj-ea"/>
                <a:cs typeface="+mj-cs"/>
              </a:rPr>
              <a:t> NON UE/Schengen/Confederation Suisse/ </a:t>
            </a:r>
            <a:r>
              <a:rPr lang="en-US" sz="1400" dirty="0" err="1">
                <a:latin typeface="Trebuchet MS"/>
                <a:ea typeface="+mj-ea"/>
                <a:cs typeface="+mj-cs"/>
              </a:rPr>
              <a:t>Andorre</a:t>
            </a:r>
            <a:r>
              <a:rPr lang="en-US" sz="1400" dirty="0">
                <a:latin typeface="Trebuchet MS"/>
                <a:ea typeface="+mj-ea"/>
                <a:cs typeface="+mj-cs"/>
              </a:rPr>
              <a:t> et Monaco </a:t>
            </a:r>
            <a:br>
              <a:rPr lang="en-US" dirty="0"/>
            </a:br>
            <a:r>
              <a:rPr lang="en-US" sz="1600" dirty="0">
                <a:ea typeface="+mn-lt"/>
                <a:cs typeface="+mn-lt"/>
                <a:hlinkClick r:id="rId4"/>
              </a:rPr>
              <a:t>https://www.univ-lyon2.fr/formation/etudiant-es-non-europeen-nes-souhaitant-candidater-en-l2-l3-m1-m2</a:t>
            </a:r>
            <a:endParaRPr lang="fr-FR" sz="1600">
              <a:latin typeface="Trebuchet MS"/>
              <a:ea typeface="+mn-lt"/>
              <a:cs typeface="+mn-lt"/>
            </a:endParaRPr>
          </a:p>
          <a:p>
            <a:endParaRPr lang="en-US">
              <a:latin typeface="Rockwell"/>
            </a:endParaRPr>
          </a:p>
        </p:txBody>
      </p:sp>
      <p:graphicFrame>
        <p:nvGraphicFramePr>
          <p:cNvPr id="8" name="Tableau 16">
            <a:extLst>
              <a:ext uri="{FF2B5EF4-FFF2-40B4-BE49-F238E27FC236}">
                <a16:creationId xmlns:a16="http://schemas.microsoft.com/office/drawing/2014/main" id="{8FB5EC83-565C-3321-6E8C-0B147B62B9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571364"/>
              </p:ext>
            </p:extLst>
          </p:nvPr>
        </p:nvGraphicFramePr>
        <p:xfrm>
          <a:off x="556084" y="1001743"/>
          <a:ext cx="11217897" cy="479790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998482">
                  <a:extLst>
                    <a:ext uri="{9D8B030D-6E8A-4147-A177-3AD203B41FA5}">
                      <a16:colId xmlns:a16="http://schemas.microsoft.com/office/drawing/2014/main" val="243571688"/>
                    </a:ext>
                  </a:extLst>
                </a:gridCol>
                <a:gridCol w="2045616">
                  <a:extLst>
                    <a:ext uri="{9D8B030D-6E8A-4147-A177-3AD203B41FA5}">
                      <a16:colId xmlns:a16="http://schemas.microsoft.com/office/drawing/2014/main" val="1673558305"/>
                    </a:ext>
                  </a:extLst>
                </a:gridCol>
                <a:gridCol w="3384223">
                  <a:extLst>
                    <a:ext uri="{9D8B030D-6E8A-4147-A177-3AD203B41FA5}">
                      <a16:colId xmlns:a16="http://schemas.microsoft.com/office/drawing/2014/main" val="1334319372"/>
                    </a:ext>
                  </a:extLst>
                </a:gridCol>
                <a:gridCol w="2026763">
                  <a:extLst>
                    <a:ext uri="{9D8B030D-6E8A-4147-A177-3AD203B41FA5}">
                      <a16:colId xmlns:a16="http://schemas.microsoft.com/office/drawing/2014/main" val="3098075725"/>
                    </a:ext>
                  </a:extLst>
                </a:gridCol>
                <a:gridCol w="1762813">
                  <a:extLst>
                    <a:ext uri="{9D8B030D-6E8A-4147-A177-3AD203B41FA5}">
                      <a16:colId xmlns:a16="http://schemas.microsoft.com/office/drawing/2014/main" val="3920427971"/>
                    </a:ext>
                  </a:extLst>
                </a:gridCol>
              </a:tblGrid>
              <a:tr h="658766">
                <a:tc gridSpan="5">
                  <a:txBody>
                    <a:bodyPr/>
                    <a:lstStyle/>
                    <a:p>
                      <a:pPr algn="ctr"/>
                      <a:r>
                        <a:rPr lang="fr-FR" sz="1800" b="1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Toutes formations Hors DAP</a:t>
                      </a:r>
                    </a:p>
                    <a:p>
                      <a:pPr lvl="0" algn="ctr">
                        <a:buNone/>
                      </a:pPr>
                      <a:r>
                        <a:rPr lang="fr-FR" sz="18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(Licence Pro, Licence 2, L3, BUT, Master 1, M2)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5691643"/>
                  </a:ext>
                </a:extLst>
              </a:tr>
              <a:tr h="1185025">
                <a:tc gridSpan="2"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fr-FR" sz="1500" dirty="0">
                          <a:latin typeface="Trebuchet MS"/>
                        </a:rPr>
                        <a:t>Résidence en France ou dans l’UE &amp; </a:t>
                      </a:r>
                      <a:r>
                        <a:rPr lang="fr-FR" sz="1500" i="0" dirty="0">
                          <a:latin typeface="Trebuchet MS"/>
                        </a:rPr>
                        <a:t>Diplôme européen ou non respectant les prérequis </a:t>
                      </a:r>
                    </a:p>
                    <a:p>
                      <a:pPr lvl="0" algn="ctr" defTabSz="914400">
                        <a:buNone/>
                        <a:tabLst/>
                        <a:defRPr/>
                      </a:pPr>
                      <a:endParaRPr lang="fr-FR" sz="1500" dirty="0">
                        <a:latin typeface="Trebuchet M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fr-FR" sz="1500" kern="1200" dirty="0">
                        <a:solidFill>
                          <a:schemeClr val="dk1"/>
                        </a:solidFill>
                        <a:effectLst/>
                        <a:latin typeface="Trebuchet MS"/>
                        <a:ea typeface="+mn-ea"/>
                        <a:cs typeface="+mn-cs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fr-FR" sz="1500" dirty="0">
                          <a:latin typeface="Trebuchet MS"/>
                        </a:rPr>
                        <a:t>Résidence hors UE &amp; </a:t>
                      </a:r>
                      <a:r>
                        <a:rPr lang="fr-FR" sz="1500" i="0" dirty="0">
                          <a:latin typeface="Trebuchet MS"/>
                        </a:rPr>
                        <a:t>Diplôme européen ou non respectant les prérequis </a:t>
                      </a:r>
                    </a:p>
                    <a:p>
                      <a:pPr lvl="0" algn="ctr" defTabSz="914400">
                        <a:buNone/>
                        <a:tabLst/>
                        <a:defRPr/>
                      </a:pPr>
                      <a:endParaRPr lang="fr-FR" sz="1500" dirty="0">
                        <a:latin typeface="Trebuchet M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009041"/>
                  </a:ext>
                </a:extLst>
              </a:tr>
              <a:tr h="1247798">
                <a:tc gridSpan="2">
                  <a:txBody>
                    <a:bodyPr/>
                    <a:lstStyle/>
                    <a:p>
                      <a:pPr algn="ctr"/>
                      <a:endParaRPr lang="fr-FR" sz="1500" dirty="0">
                        <a:latin typeface="Trebuchet M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500" dirty="0">
                        <a:latin typeface="Trebuchet MS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fr-FR" sz="1500" dirty="0">
                          <a:latin typeface="Trebuchet MS"/>
                        </a:rPr>
                        <a:t>Pays équipé d’Études en France</a:t>
                      </a:r>
                      <a:endParaRPr lang="fr-FR" sz="1500" i="0" dirty="0">
                        <a:latin typeface="Trebuchet MS"/>
                      </a:endParaRPr>
                    </a:p>
                    <a:p>
                      <a:pPr lvl="0" algn="ctr" defTabSz="914400">
                        <a:buNone/>
                        <a:tabLst/>
                        <a:defRPr/>
                      </a:pPr>
                      <a:endParaRPr lang="fr-FR" sz="1500" dirty="0">
                        <a:latin typeface="Trebuchet M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500" dirty="0">
                        <a:latin typeface="Trebuchet MS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fr-FR" sz="1500" dirty="0">
                          <a:latin typeface="Trebuchet MS"/>
                        </a:rPr>
                        <a:t>Pays non équipé d’Etudes en France</a:t>
                      </a:r>
                      <a:endParaRPr lang="fr-FR" sz="1500" i="0" dirty="0">
                        <a:latin typeface="Trebuchet MS"/>
                      </a:endParaRPr>
                    </a:p>
                    <a:p>
                      <a:pPr lvl="0" algn="ctr" defTabSz="914400">
                        <a:buNone/>
                        <a:tabLst/>
                        <a:defRPr/>
                      </a:pPr>
                      <a:endParaRPr lang="fr-FR" sz="1500" dirty="0">
                        <a:latin typeface="Trebuchet M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6692643"/>
                  </a:ext>
                </a:extLst>
              </a:tr>
              <a:tr h="1706312"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br>
                        <a:rPr lang="fr-FR" sz="1500" b="0" dirty="0">
                          <a:latin typeface="Trebuchet MS"/>
                        </a:rPr>
                      </a:br>
                      <a:r>
                        <a:rPr lang="fr-FR" sz="1500" b="1" err="1">
                          <a:solidFill>
                            <a:srgbClr val="7030A0"/>
                          </a:solidFill>
                          <a:latin typeface="Trebuchet MS"/>
                        </a:rPr>
                        <a:t>eCandidat</a:t>
                      </a:r>
                      <a:r>
                        <a:rPr lang="fr-FR" sz="1500" b="1" dirty="0">
                          <a:solidFill>
                            <a:srgbClr val="7030A0"/>
                          </a:solidFill>
                          <a:latin typeface="Trebuchet MS"/>
                        </a:rPr>
                        <a:t> </a:t>
                      </a:r>
                      <a:r>
                        <a:rPr lang="fr-FR" sz="1500" b="0" dirty="0">
                          <a:latin typeface="Trebuchet MS"/>
                        </a:rPr>
                        <a:t> </a:t>
                      </a:r>
                      <a:endParaRPr lang="en-US"/>
                    </a:p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fr-FR" sz="1500" b="0" dirty="0">
                          <a:latin typeface="Trebuchet MS"/>
                        </a:rPr>
                        <a:t>(LP, L2, L3, BUT, M2)</a:t>
                      </a:r>
                    </a:p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fr-FR" sz="1500" b="0" i="1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rebuchet MS"/>
                          <a:ea typeface="+mn-ea"/>
                          <a:cs typeface="+mn-cs"/>
                        </a:rPr>
                        <a:t>En composante</a:t>
                      </a:r>
                      <a:endParaRPr lang="fr-FR"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fr-FR" sz="1500" b="0" dirty="0">
                        <a:latin typeface="Trebuchet MS"/>
                      </a:endParaRPr>
                    </a:p>
                    <a:p>
                      <a:pPr marL="0" marR="0" lvl="0" indent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500" b="0" dirty="0">
                        <a:latin typeface="Trebuchet M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500" b="0" dirty="0">
                        <a:solidFill>
                          <a:srgbClr val="F29007"/>
                        </a:solidFill>
                        <a:latin typeface="Trebuchet MS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fr-FR" sz="1600" b="1" dirty="0">
                          <a:solidFill>
                            <a:srgbClr val="F29007"/>
                          </a:solidFill>
                          <a:latin typeface="Trebuchet MS"/>
                        </a:rPr>
                        <a:t>Mon Master (M1)</a:t>
                      </a:r>
                      <a:br>
                        <a:rPr lang="fr-FR" sz="1500" b="0" i="1" dirty="0">
                          <a:solidFill>
                            <a:srgbClr val="808080"/>
                          </a:solidFill>
                          <a:latin typeface="Trebuchet MS"/>
                        </a:rPr>
                      </a:br>
                      <a:r>
                        <a:rPr lang="fr-FR" sz="1500" b="0" i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rebuchet MS"/>
                        </a:rPr>
                        <a:t>Marine LEVADOUX (DF)</a:t>
                      </a:r>
                      <a:endParaRPr lang="fr-FR" sz="1500" b="0">
                        <a:latin typeface="Trebuchet MS"/>
                      </a:endParaRPr>
                    </a:p>
                    <a:p>
                      <a:pPr lvl="0" algn="ctr" defTabSz="914400">
                        <a:buNone/>
                        <a:tabLst/>
                        <a:defRPr/>
                      </a:pPr>
                      <a:endParaRPr lang="fr-FR" sz="1500" dirty="0">
                        <a:latin typeface="Trebuchet M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br>
                        <a:rPr lang="fr-FR" sz="1500" b="1" dirty="0">
                          <a:solidFill>
                            <a:srgbClr val="00B0F0"/>
                          </a:solidFill>
                          <a:latin typeface="Trebuchet MS"/>
                        </a:rPr>
                      </a:br>
                      <a:r>
                        <a:rPr lang="fr-FR" sz="1500" b="1" dirty="0">
                          <a:solidFill>
                            <a:srgbClr val="00B0F0"/>
                          </a:solidFill>
                          <a:latin typeface="Trebuchet MS"/>
                        </a:rPr>
                        <a:t>Études en France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fr-FR" sz="1500" b="0" dirty="0">
                          <a:solidFill>
                            <a:schemeClr val="tx1"/>
                          </a:solidFill>
                          <a:latin typeface="Trebuchet MS"/>
                        </a:rPr>
                        <a:t>(LP, L2, L3, BUT, M1,M2)</a:t>
                      </a:r>
                      <a:br>
                        <a:rPr lang="fr-FR" sz="1500" b="0" dirty="0">
                          <a:solidFill>
                            <a:srgbClr val="000000"/>
                          </a:solidFill>
                          <a:latin typeface="Trebuchet MS"/>
                        </a:rPr>
                      </a:br>
                      <a:r>
                        <a:rPr lang="fr-FR" sz="1500" b="0" i="1" u="none" strike="noStrike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rebuchet MS"/>
                        </a:rPr>
                        <a:t>Masha BYVSHEVA '(DRI)</a:t>
                      </a:r>
                    </a:p>
                    <a:p>
                      <a:pPr lvl="0" algn="ctr" defTabSz="914400">
                        <a:buNone/>
                        <a:tabLst/>
                        <a:defRPr/>
                      </a:pPr>
                      <a:endParaRPr lang="fr-FR" sz="1500" dirty="0">
                        <a:latin typeface="Trebuchet M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fr-FR" sz="1500" b="1">
                        <a:solidFill>
                          <a:srgbClr val="7030A0"/>
                        </a:solidFill>
                        <a:latin typeface="Trebuchet MS"/>
                      </a:endParaRPr>
                    </a:p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fr-FR" sz="1500" b="1" dirty="0">
                        <a:solidFill>
                          <a:srgbClr val="7030A0"/>
                        </a:solidFill>
                        <a:latin typeface="Trebuchet MS"/>
                      </a:endParaRPr>
                    </a:p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fr-FR" sz="1500" b="1" dirty="0" err="1">
                          <a:solidFill>
                            <a:srgbClr val="7030A0"/>
                          </a:solidFill>
                          <a:latin typeface="Trebuchet MS"/>
                        </a:rPr>
                        <a:t>eCandidat</a:t>
                      </a:r>
                      <a:endParaRPr lang="fr-FR" sz="1500" b="1" dirty="0">
                        <a:solidFill>
                          <a:srgbClr val="7030A0"/>
                        </a:solidFill>
                        <a:latin typeface="Trebuchet MS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fr-FR" sz="1500" b="0" dirty="0">
                          <a:latin typeface="Trebuchet MS"/>
                        </a:rPr>
                        <a:t> (LP, L2, L3, BUT, M2)    </a:t>
                      </a:r>
                    </a:p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500" b="0" i="1" u="none" strike="noStrike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rebuchet MS"/>
                        </a:rPr>
                        <a:t>En composante</a:t>
                      </a:r>
                      <a:endParaRPr lang="fr-FR" sz="1500" b="0" i="0" u="none" strike="noStrike" noProof="0" dirty="0">
                        <a:solidFill>
                          <a:srgbClr val="000000"/>
                        </a:solidFill>
                        <a:latin typeface="Trebuchet MS"/>
                      </a:endParaRPr>
                    </a:p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fr-FR" sz="1500" b="0" dirty="0">
                        <a:latin typeface="Trebuchet MS"/>
                      </a:endParaRPr>
                    </a:p>
                    <a:p>
                      <a:pPr marL="0" marR="0" lvl="0" indent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500" dirty="0">
                        <a:latin typeface="Trebuchet M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fr-FR" sz="1600" b="1" kern="1200" dirty="0">
                        <a:solidFill>
                          <a:srgbClr val="F29007"/>
                        </a:solidFill>
                        <a:latin typeface="Trebuchet MS"/>
                        <a:ea typeface="+mn-ea"/>
                        <a:cs typeface="+mn-cs"/>
                      </a:endParaRPr>
                    </a:p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fr-FR" sz="1600" b="1" kern="1200" dirty="0">
                          <a:solidFill>
                            <a:srgbClr val="F29007"/>
                          </a:solidFill>
                          <a:latin typeface="Trebuchet MS"/>
                          <a:ea typeface="+mn-ea"/>
                          <a:cs typeface="+mn-cs"/>
                        </a:rPr>
                        <a:t>Mon Master (M1)</a:t>
                      </a:r>
                    </a:p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500" b="0" i="1" u="none" strike="noStrike" noProof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rebuchet MS"/>
                        </a:rPr>
                        <a:t>Marine LEVADOUX (DF)</a:t>
                      </a:r>
                      <a:endParaRPr lang="fr-FR" dirty="0"/>
                    </a:p>
                    <a:p>
                      <a:pPr marL="0" marR="0" lvl="0" indent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500" dirty="0">
                        <a:latin typeface="Trebuchet M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8024653"/>
                  </a:ext>
                </a:extLst>
              </a:tr>
            </a:tbl>
          </a:graphicData>
        </a:graphic>
      </p:graphicFrame>
      <p:sp>
        <p:nvSpPr>
          <p:cNvPr id="12" name="Flèche : bas 11">
            <a:extLst>
              <a:ext uri="{FF2B5EF4-FFF2-40B4-BE49-F238E27FC236}">
                <a16:creationId xmlns:a16="http://schemas.microsoft.com/office/drawing/2014/main" id="{8FDF3F90-7B5A-460D-ABC6-0D1C2DB496B9}"/>
              </a:ext>
            </a:extLst>
          </p:cNvPr>
          <p:cNvSpPr/>
          <p:nvPr/>
        </p:nvSpPr>
        <p:spPr>
          <a:xfrm>
            <a:off x="6438414" y="3977795"/>
            <a:ext cx="246613" cy="356647"/>
          </a:xfrm>
          <a:prstGeom prst="downArrow">
            <a:avLst/>
          </a:prstGeom>
          <a:solidFill>
            <a:srgbClr val="E84242"/>
          </a:solidFill>
          <a:ln>
            <a:solidFill>
              <a:srgbClr val="E842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Accolade fermante 1">
            <a:extLst>
              <a:ext uri="{FF2B5EF4-FFF2-40B4-BE49-F238E27FC236}">
                <a16:creationId xmlns:a16="http://schemas.microsoft.com/office/drawing/2014/main" id="{98159874-8C05-42E4-8D5D-AC930D7BC839}"/>
              </a:ext>
            </a:extLst>
          </p:cNvPr>
          <p:cNvSpPr/>
          <p:nvPr/>
        </p:nvSpPr>
        <p:spPr>
          <a:xfrm rot="16200000">
            <a:off x="2043245" y="2859949"/>
            <a:ext cx="1060353" cy="1225487"/>
          </a:xfrm>
          <a:prstGeom prst="rightBrace">
            <a:avLst/>
          </a:prstGeom>
          <a:ln w="28575">
            <a:solidFill>
              <a:srgbClr val="E842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lèche : bas 9">
            <a:extLst>
              <a:ext uri="{FF2B5EF4-FFF2-40B4-BE49-F238E27FC236}">
                <a16:creationId xmlns:a16="http://schemas.microsoft.com/office/drawing/2014/main" id="{E7C685B9-232B-47A2-8105-6F2740AB610B}"/>
              </a:ext>
            </a:extLst>
          </p:cNvPr>
          <p:cNvSpPr/>
          <p:nvPr/>
        </p:nvSpPr>
        <p:spPr>
          <a:xfrm>
            <a:off x="3062862" y="3923719"/>
            <a:ext cx="246613" cy="326911"/>
          </a:xfrm>
          <a:prstGeom prst="downArrow">
            <a:avLst/>
          </a:prstGeom>
          <a:solidFill>
            <a:srgbClr val="E84242"/>
          </a:solidFill>
          <a:ln>
            <a:solidFill>
              <a:srgbClr val="E842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lèche : bas 15">
            <a:extLst>
              <a:ext uri="{FF2B5EF4-FFF2-40B4-BE49-F238E27FC236}">
                <a16:creationId xmlns:a16="http://schemas.microsoft.com/office/drawing/2014/main" id="{0B10F243-EB0D-4A33-9744-EF462BB858CE}"/>
              </a:ext>
            </a:extLst>
          </p:cNvPr>
          <p:cNvSpPr/>
          <p:nvPr/>
        </p:nvSpPr>
        <p:spPr>
          <a:xfrm>
            <a:off x="1837371" y="3923718"/>
            <a:ext cx="246613" cy="326911"/>
          </a:xfrm>
          <a:prstGeom prst="downArrow">
            <a:avLst/>
          </a:prstGeom>
          <a:solidFill>
            <a:srgbClr val="E84242"/>
          </a:solidFill>
          <a:ln>
            <a:solidFill>
              <a:srgbClr val="E842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ccolade fermante 16">
            <a:extLst>
              <a:ext uri="{FF2B5EF4-FFF2-40B4-BE49-F238E27FC236}">
                <a16:creationId xmlns:a16="http://schemas.microsoft.com/office/drawing/2014/main" id="{1C0A182F-F93E-4F83-BA05-699D5BF8967E}"/>
              </a:ext>
            </a:extLst>
          </p:cNvPr>
          <p:cNvSpPr/>
          <p:nvPr/>
        </p:nvSpPr>
        <p:spPr>
          <a:xfrm rot="16200000">
            <a:off x="9775804" y="3581648"/>
            <a:ext cx="446364" cy="1011049"/>
          </a:xfrm>
          <a:prstGeom prst="rightBrace">
            <a:avLst/>
          </a:prstGeom>
          <a:ln w="28575">
            <a:solidFill>
              <a:srgbClr val="E842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261EEE4-DAB7-85CB-63AA-3AE20020DE27}"/>
              </a:ext>
            </a:extLst>
          </p:cNvPr>
          <p:cNvSpPr txBox="1"/>
          <p:nvPr/>
        </p:nvSpPr>
        <p:spPr>
          <a:xfrm>
            <a:off x="501478" y="387350"/>
            <a:ext cx="13252139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solidFill>
                  <a:srgbClr val="E84242"/>
                </a:solidFill>
                <a:latin typeface="Trebuchet MS"/>
              </a:rPr>
              <a:t>Étudiants et étudiants hors UE* : procédure selon profil </a:t>
            </a:r>
          </a:p>
        </p:txBody>
      </p:sp>
    </p:spTree>
    <p:extLst>
      <p:ext uri="{BB962C8B-B14F-4D97-AF65-F5344CB8AC3E}">
        <p14:creationId xmlns:p14="http://schemas.microsoft.com/office/powerpoint/2010/main" val="683001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5">
            <a:extLst>
              <a:ext uri="{FF2B5EF4-FFF2-40B4-BE49-F238E27FC236}">
                <a16:creationId xmlns:a16="http://schemas.microsoft.com/office/drawing/2014/main" id="{79CE892B-6D2E-1FB3-9B00-9585C90E1C6A}"/>
              </a:ext>
            </a:extLst>
          </p:cNvPr>
          <p:cNvSpPr txBox="1"/>
          <p:nvPr/>
        </p:nvSpPr>
        <p:spPr>
          <a:xfrm>
            <a:off x="349078" y="120650"/>
            <a:ext cx="13252139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solidFill>
                  <a:srgbClr val="E84242"/>
                </a:solidFill>
                <a:latin typeface="Trebuchet MS"/>
              </a:rPr>
              <a:t>Stratégie Bienvenue en France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2397D0-C18F-9891-A383-22AAD560A21C}"/>
              </a:ext>
            </a:extLst>
          </p:cNvPr>
          <p:cNvSpPr txBox="1"/>
          <p:nvPr/>
        </p:nvSpPr>
        <p:spPr>
          <a:xfrm>
            <a:off x="220" y="870621"/>
            <a:ext cx="11396645" cy="129266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Wingdings"/>
              <a:buChar char="q"/>
            </a:pPr>
            <a:r>
              <a:rPr lang="en-US" sz="2000" b="1" dirty="0">
                <a:solidFill>
                  <a:schemeClr val="accent1"/>
                </a:solidFill>
                <a:latin typeface="Arial"/>
                <a:cs typeface="Arial"/>
              </a:rPr>
              <a:t>Politique </a:t>
            </a:r>
            <a:r>
              <a:rPr lang="en-US" sz="2000" b="1" dirty="0" err="1">
                <a:solidFill>
                  <a:schemeClr val="accent1"/>
                </a:solidFill>
                <a:latin typeface="Arial"/>
                <a:cs typeface="Arial"/>
              </a:rPr>
              <a:t>publique</a:t>
            </a:r>
            <a:r>
              <a:rPr lang="en-US" sz="2000" b="1" dirty="0">
                <a:solidFill>
                  <a:schemeClr val="accent1"/>
                </a:solidFill>
                <a:latin typeface="Arial"/>
                <a:cs typeface="Arial"/>
              </a:rPr>
              <a:t> de </a:t>
            </a:r>
            <a:r>
              <a:rPr lang="en-US" sz="2000" b="1" dirty="0" err="1">
                <a:solidFill>
                  <a:schemeClr val="accent1"/>
                </a:solidFill>
                <a:latin typeface="Arial"/>
                <a:cs typeface="Arial"/>
              </a:rPr>
              <a:t>l'attractivité</a:t>
            </a:r>
            <a:r>
              <a:rPr lang="en-US" sz="2000" b="1" dirty="0">
                <a:solidFill>
                  <a:schemeClr val="accent1"/>
                </a:solidFill>
                <a:latin typeface="Arial"/>
                <a:cs typeface="Arial"/>
              </a:rPr>
              <a:t> de </a:t>
            </a:r>
            <a:r>
              <a:rPr lang="en-US" sz="2000" b="1" dirty="0" err="1">
                <a:solidFill>
                  <a:schemeClr val="accent1"/>
                </a:solidFill>
                <a:latin typeface="Arial"/>
                <a:cs typeface="Arial"/>
              </a:rPr>
              <a:t>l'enseignement</a:t>
            </a:r>
            <a:r>
              <a:rPr lang="en-US" sz="2000" b="1" dirty="0">
                <a:solidFill>
                  <a:schemeClr val="accent1"/>
                </a:solidFill>
                <a:latin typeface="Arial"/>
                <a:cs typeface="Arial"/>
              </a:rPr>
              <a:t> supérieur à </a:t>
            </a:r>
            <a:r>
              <a:rPr lang="en-US" sz="2000" b="1" dirty="0" err="1">
                <a:solidFill>
                  <a:schemeClr val="accent1"/>
                </a:solidFill>
                <a:latin typeface="Arial"/>
                <a:cs typeface="Arial"/>
              </a:rPr>
              <a:t>l'international</a:t>
            </a:r>
            <a:r>
              <a:rPr lang="en-US" sz="2000" b="1" dirty="0">
                <a:solidFill>
                  <a:schemeClr val="accent1"/>
                </a:solidFill>
                <a:latin typeface="Arial"/>
                <a:cs typeface="Arial"/>
              </a:rPr>
              <a:t> (2018)</a:t>
            </a:r>
            <a:endParaRPr lang="en-US" b="1" dirty="0">
              <a:solidFill>
                <a:schemeClr val="accent1"/>
              </a:solidFill>
              <a:latin typeface="Arial"/>
              <a:cs typeface="Arial"/>
            </a:endParaRPr>
          </a:p>
          <a:p>
            <a:endParaRPr lang="en-US" sz="2000" b="1" dirty="0">
              <a:solidFill>
                <a:schemeClr val="accent1"/>
              </a:solidFill>
              <a:latin typeface="Arial"/>
              <a:cs typeface="Arial"/>
            </a:endParaRPr>
          </a:p>
          <a:p>
            <a:pPr marL="342900" indent="-342900">
              <a:buFont typeface="Wingdings"/>
              <a:buChar char="q"/>
            </a:pPr>
            <a:r>
              <a:rPr lang="en-US" sz="2000" b="1" err="1">
                <a:solidFill>
                  <a:schemeClr val="accent1"/>
                </a:solidFill>
                <a:latin typeface="Arial"/>
                <a:cs typeface="Arial"/>
              </a:rPr>
              <a:t>Stratégie</a:t>
            </a:r>
            <a:r>
              <a:rPr lang="en-US" sz="2000" b="1" dirty="0">
                <a:solidFill>
                  <a:schemeClr val="accent1"/>
                </a:solidFill>
                <a:latin typeface="Arial"/>
                <a:cs typeface="Arial"/>
              </a:rPr>
              <a:t> </a:t>
            </a:r>
            <a:r>
              <a:rPr lang="en-US" sz="2000" b="1" err="1">
                <a:solidFill>
                  <a:schemeClr val="accent1"/>
                </a:solidFill>
                <a:latin typeface="Arial"/>
                <a:cs typeface="Arial"/>
              </a:rPr>
              <a:t>interministérielle</a:t>
            </a:r>
            <a:r>
              <a:rPr lang="en-US" sz="2000" b="1" dirty="0">
                <a:solidFill>
                  <a:schemeClr val="accent1"/>
                </a:solidFill>
                <a:latin typeface="Arial"/>
                <a:cs typeface="Arial"/>
              </a:rPr>
              <a:t> : MESRI, MEAE</a:t>
            </a:r>
          </a:p>
          <a:p>
            <a:endParaRPr lang="en-US" dirty="0">
              <a:latin typeface="Arial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211C6B-2151-7542-2791-D0875179BF98}"/>
              </a:ext>
            </a:extLst>
          </p:cNvPr>
          <p:cNvSpPr txBox="1"/>
          <p:nvPr/>
        </p:nvSpPr>
        <p:spPr>
          <a:xfrm>
            <a:off x="1917731" y="1981233"/>
            <a:ext cx="10273803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 err="1">
                <a:latin typeface="Arial"/>
                <a:cs typeface="Arial"/>
              </a:rPr>
              <a:t>Objectifs</a:t>
            </a:r>
            <a:r>
              <a:rPr lang="en-US" b="1" dirty="0">
                <a:latin typeface="Arial"/>
                <a:cs typeface="Arial"/>
              </a:rPr>
              <a:t> : </a:t>
            </a:r>
          </a:p>
          <a:p>
            <a:endParaRPr lang="en-US" dirty="0">
              <a:latin typeface="Arial"/>
              <a:cs typeface="Arial"/>
            </a:endParaRPr>
          </a:p>
          <a:p>
            <a:pPr marL="285750" indent="-285750">
              <a:buFont typeface="Wingdings"/>
              <a:buChar char="q"/>
            </a:pPr>
            <a:r>
              <a:rPr lang="en-US" dirty="0">
                <a:latin typeface="Arial"/>
                <a:cs typeface="Arial"/>
              </a:rPr>
              <a:t>Augmenter </a:t>
            </a:r>
            <a:r>
              <a:rPr lang="en-US" err="1">
                <a:latin typeface="Arial"/>
                <a:cs typeface="Arial"/>
              </a:rPr>
              <a:t>l'attractivité</a:t>
            </a:r>
            <a:r>
              <a:rPr lang="en-US" dirty="0">
                <a:latin typeface="Arial"/>
                <a:cs typeface="Arial"/>
              </a:rPr>
              <a:t> de </a:t>
            </a:r>
            <a:r>
              <a:rPr lang="en-US" err="1">
                <a:latin typeface="Arial"/>
                <a:cs typeface="Arial"/>
              </a:rPr>
              <a:t>l'enseignement</a:t>
            </a:r>
            <a:r>
              <a:rPr lang="en-US" dirty="0">
                <a:latin typeface="Arial"/>
                <a:cs typeface="Arial"/>
              </a:rPr>
              <a:t> supérieur français &gt; </a:t>
            </a:r>
            <a:r>
              <a:rPr lang="en-US" err="1">
                <a:latin typeface="Arial"/>
                <a:cs typeface="Arial"/>
              </a:rPr>
              <a:t>objectif</a:t>
            </a:r>
            <a:r>
              <a:rPr lang="en-US" dirty="0">
                <a:latin typeface="Arial"/>
                <a:cs typeface="Arial"/>
              </a:rPr>
              <a:t> de 500 000 </a:t>
            </a:r>
            <a:r>
              <a:rPr lang="en-US" err="1">
                <a:latin typeface="Arial"/>
                <a:cs typeface="Arial"/>
              </a:rPr>
              <a:t>étudiants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internationaux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d'ici</a:t>
            </a:r>
            <a:r>
              <a:rPr lang="en-US" dirty="0">
                <a:latin typeface="Arial"/>
                <a:cs typeface="Arial"/>
              </a:rPr>
              <a:t> 2027 (430 000 </a:t>
            </a:r>
            <a:r>
              <a:rPr lang="en-US" err="1">
                <a:latin typeface="Arial"/>
                <a:cs typeface="Arial"/>
              </a:rPr>
              <a:t>étudiants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en</a:t>
            </a:r>
            <a:r>
              <a:rPr lang="en-US" dirty="0">
                <a:latin typeface="Arial"/>
                <a:cs typeface="Arial"/>
              </a:rPr>
              <a:t> 2024)</a:t>
            </a:r>
          </a:p>
          <a:p>
            <a:endParaRPr lang="en-US" dirty="0">
              <a:latin typeface="Arial"/>
              <a:cs typeface="Arial"/>
            </a:endParaRPr>
          </a:p>
          <a:p>
            <a:pPr marL="285750" indent="-285750">
              <a:buFont typeface="Wingdings"/>
              <a:buChar char="q"/>
            </a:pPr>
            <a:r>
              <a:rPr lang="en-US" err="1">
                <a:latin typeface="Arial"/>
                <a:cs typeface="Arial"/>
              </a:rPr>
              <a:t>Déployer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une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stratégie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d'ensemble</a:t>
            </a:r>
            <a:r>
              <a:rPr lang="en-US" dirty="0">
                <a:latin typeface="Arial"/>
                <a:cs typeface="Arial"/>
              </a:rPr>
              <a:t> et </a:t>
            </a:r>
            <a:r>
              <a:rPr lang="en-US" err="1">
                <a:latin typeface="Arial"/>
                <a:cs typeface="Arial"/>
              </a:rPr>
              <a:t>une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approche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concertée</a:t>
            </a:r>
            <a:r>
              <a:rPr lang="en-US" dirty="0">
                <a:latin typeface="Arial"/>
                <a:cs typeface="Arial"/>
              </a:rPr>
              <a:t> entre les </a:t>
            </a:r>
            <a:r>
              <a:rPr lang="en-US" err="1">
                <a:latin typeface="Arial"/>
                <a:cs typeface="Arial"/>
              </a:rPr>
              <a:t>différents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acteurs</a:t>
            </a:r>
            <a:r>
              <a:rPr lang="en-US" dirty="0">
                <a:latin typeface="Arial"/>
                <a:cs typeface="Arial"/>
              </a:rPr>
              <a:t> : administrations </a:t>
            </a:r>
            <a:r>
              <a:rPr lang="en-US" err="1">
                <a:latin typeface="Arial"/>
                <a:cs typeface="Arial"/>
              </a:rPr>
              <a:t>centrales</a:t>
            </a:r>
            <a:r>
              <a:rPr lang="en-US" dirty="0">
                <a:latin typeface="Arial"/>
                <a:cs typeface="Arial"/>
              </a:rPr>
              <a:t>, ambassades, </a:t>
            </a:r>
            <a:r>
              <a:rPr lang="en-US" err="1">
                <a:latin typeface="Arial"/>
                <a:cs typeface="Arial"/>
              </a:rPr>
              <a:t>établissements</a:t>
            </a:r>
            <a:r>
              <a:rPr lang="en-US" dirty="0">
                <a:latin typeface="Arial"/>
                <a:cs typeface="Arial"/>
              </a:rPr>
              <a:t> </a:t>
            </a:r>
          </a:p>
          <a:p>
            <a:endParaRPr lang="en-US" b="1" dirty="0">
              <a:latin typeface="Arial"/>
              <a:cs typeface="Arial"/>
            </a:endParaRPr>
          </a:p>
          <a:p>
            <a:r>
              <a:rPr lang="en-US" b="1" dirty="0" err="1">
                <a:latin typeface="Arial"/>
                <a:cs typeface="Arial"/>
              </a:rPr>
              <a:t>Outils</a:t>
            </a:r>
            <a:r>
              <a:rPr lang="en-US" b="1" dirty="0">
                <a:latin typeface="Arial"/>
                <a:cs typeface="Arial"/>
              </a:rPr>
              <a:t> : </a:t>
            </a:r>
          </a:p>
          <a:p>
            <a:endParaRPr lang="en-US" b="1" dirty="0">
              <a:latin typeface="Arial"/>
              <a:cs typeface="Arial"/>
            </a:endParaRPr>
          </a:p>
          <a:p>
            <a:pPr marL="285750" indent="-285750">
              <a:buFont typeface="Wingdings"/>
              <a:buChar char="q"/>
            </a:pPr>
            <a:r>
              <a:rPr lang="en-US" dirty="0">
                <a:latin typeface="Arial"/>
                <a:cs typeface="Arial"/>
              </a:rPr>
              <a:t>Une </a:t>
            </a:r>
            <a:r>
              <a:rPr lang="en-US" err="1">
                <a:latin typeface="Arial"/>
                <a:cs typeface="Arial"/>
              </a:rPr>
              <a:t>plateforme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d'admission</a:t>
            </a:r>
            <a:r>
              <a:rPr lang="en-US" dirty="0">
                <a:latin typeface="Arial"/>
                <a:cs typeface="Arial"/>
              </a:rPr>
              <a:t> "Etudes </a:t>
            </a:r>
            <a:r>
              <a:rPr lang="en-US" err="1">
                <a:latin typeface="Arial"/>
                <a:cs typeface="Arial"/>
              </a:rPr>
              <a:t>en</a:t>
            </a:r>
            <a:r>
              <a:rPr lang="en-US" dirty="0">
                <a:latin typeface="Arial"/>
                <a:cs typeface="Arial"/>
              </a:rPr>
              <a:t> France"</a:t>
            </a:r>
          </a:p>
          <a:p>
            <a:pPr marL="285750" indent="-285750">
              <a:buFont typeface="Wingdings"/>
              <a:buChar char="q"/>
            </a:pPr>
            <a:r>
              <a:rPr lang="en-US" dirty="0">
                <a:latin typeface="Arial"/>
                <a:cs typeface="Arial"/>
              </a:rPr>
              <a:t>Le label "Bienvenue </a:t>
            </a:r>
            <a:r>
              <a:rPr lang="en-US" dirty="0" err="1">
                <a:latin typeface="Arial"/>
                <a:cs typeface="Arial"/>
              </a:rPr>
              <a:t>en</a:t>
            </a:r>
            <a:r>
              <a:rPr lang="en-US" dirty="0">
                <a:latin typeface="Arial"/>
                <a:cs typeface="Arial"/>
              </a:rPr>
              <a:t> France" </a:t>
            </a:r>
            <a:r>
              <a:rPr lang="en-US" dirty="0" err="1">
                <a:latin typeface="Arial"/>
                <a:cs typeface="Arial"/>
              </a:rPr>
              <a:t>délivré</a:t>
            </a:r>
            <a:r>
              <a:rPr lang="en-US" dirty="0">
                <a:latin typeface="Arial"/>
                <a:cs typeface="Arial"/>
              </a:rPr>
              <a:t> aux EES qui </a:t>
            </a:r>
            <a:r>
              <a:rPr lang="en-US" dirty="0" err="1">
                <a:latin typeface="Arial"/>
                <a:cs typeface="Arial"/>
              </a:rPr>
              <a:t>améliorent</a:t>
            </a:r>
            <a:r>
              <a:rPr lang="en-US" dirty="0">
                <a:latin typeface="Arial"/>
                <a:cs typeface="Arial"/>
              </a:rPr>
              <a:t> la </a:t>
            </a:r>
            <a:r>
              <a:rPr lang="en-US" dirty="0" err="1">
                <a:latin typeface="Arial"/>
                <a:cs typeface="Arial"/>
              </a:rPr>
              <a:t>qualité</a:t>
            </a:r>
            <a:r>
              <a:rPr lang="en-US" dirty="0">
                <a:latin typeface="Arial"/>
                <a:cs typeface="Arial"/>
              </a:rPr>
              <a:t> de </a:t>
            </a:r>
            <a:r>
              <a:rPr lang="en-US" dirty="0" err="1">
                <a:latin typeface="Arial"/>
                <a:cs typeface="Arial"/>
              </a:rPr>
              <a:t>leur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accueil</a:t>
            </a:r>
            <a:r>
              <a:rPr lang="en-US" dirty="0">
                <a:latin typeface="Arial"/>
                <a:cs typeface="Arial"/>
              </a:rPr>
              <a:t> à destination des </a:t>
            </a:r>
            <a:r>
              <a:rPr lang="en-US" dirty="0" err="1">
                <a:latin typeface="Arial"/>
                <a:cs typeface="Arial"/>
              </a:rPr>
              <a:t>étudiants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internationaux</a:t>
            </a:r>
            <a:endParaRPr lang="en-US" dirty="0" err="1">
              <a:latin typeface="Rockwell" panose="02060603020205020403"/>
              <a:cs typeface="Arial"/>
            </a:endParaRPr>
          </a:p>
          <a:p>
            <a:pPr marL="742950" lvl="1" indent="-285750">
              <a:buFont typeface="Courier New"/>
              <a:buChar char="o"/>
            </a:pPr>
            <a:r>
              <a:rPr lang="en-US" dirty="0">
                <a:latin typeface="Arial"/>
                <a:cs typeface="Arial"/>
              </a:rPr>
              <a:t>2020 : première </a:t>
            </a:r>
            <a:r>
              <a:rPr lang="en-US" dirty="0" err="1">
                <a:latin typeface="Arial"/>
                <a:cs typeface="Arial"/>
              </a:rPr>
              <a:t>labellisation</a:t>
            </a:r>
            <a:r>
              <a:rPr lang="en-US" dirty="0">
                <a:latin typeface="Arial"/>
                <a:cs typeface="Arial"/>
              </a:rPr>
              <a:t> (Deux étoiles pour Lyon 2)</a:t>
            </a:r>
            <a:endParaRPr lang="en-US" dirty="0">
              <a:latin typeface="Rockwell" panose="02060603020205020403"/>
              <a:cs typeface="Arial"/>
            </a:endParaRPr>
          </a:p>
          <a:p>
            <a:pPr marL="742950" lvl="1" indent="-285750">
              <a:buFont typeface="Courier New"/>
              <a:buChar char="o"/>
            </a:pPr>
            <a:r>
              <a:rPr lang="en-US" dirty="0">
                <a:latin typeface="Arial"/>
                <a:cs typeface="Arial"/>
              </a:rPr>
              <a:t>2024 : </a:t>
            </a:r>
            <a:r>
              <a:rPr lang="en-US" dirty="0" err="1">
                <a:latin typeface="Arial"/>
                <a:cs typeface="Arial"/>
              </a:rPr>
              <a:t>dépôt</a:t>
            </a:r>
            <a:r>
              <a:rPr lang="en-US" dirty="0">
                <a:latin typeface="Arial"/>
                <a:cs typeface="Arial"/>
              </a:rPr>
              <a:t> du dossier de </a:t>
            </a:r>
            <a:r>
              <a:rPr lang="en-US">
                <a:latin typeface="Arial"/>
                <a:cs typeface="Arial"/>
              </a:rPr>
              <a:t>renouvellement </a:t>
            </a:r>
            <a:endParaRPr lang="en-US">
              <a:latin typeface="Rockwell" panose="02060603020205020403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1973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4E1C3F89-C898-5579-B379-97820377DA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019636"/>
              </p:ext>
            </p:extLst>
          </p:nvPr>
        </p:nvGraphicFramePr>
        <p:xfrm>
          <a:off x="101600" y="1346200"/>
          <a:ext cx="11854214" cy="541289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593905">
                  <a:extLst>
                    <a:ext uri="{9D8B030D-6E8A-4147-A177-3AD203B41FA5}">
                      <a16:colId xmlns:a16="http://schemas.microsoft.com/office/drawing/2014/main" val="2526880706"/>
                    </a:ext>
                  </a:extLst>
                </a:gridCol>
                <a:gridCol w="2354604">
                  <a:extLst>
                    <a:ext uri="{9D8B030D-6E8A-4147-A177-3AD203B41FA5}">
                      <a16:colId xmlns:a16="http://schemas.microsoft.com/office/drawing/2014/main" val="946208022"/>
                    </a:ext>
                  </a:extLst>
                </a:gridCol>
                <a:gridCol w="1622710">
                  <a:extLst>
                    <a:ext uri="{9D8B030D-6E8A-4147-A177-3AD203B41FA5}">
                      <a16:colId xmlns:a16="http://schemas.microsoft.com/office/drawing/2014/main" val="1493831941"/>
                    </a:ext>
                  </a:extLst>
                </a:gridCol>
                <a:gridCol w="5282995">
                  <a:extLst>
                    <a:ext uri="{9D8B030D-6E8A-4147-A177-3AD203B41FA5}">
                      <a16:colId xmlns:a16="http://schemas.microsoft.com/office/drawing/2014/main" val="2174759225"/>
                    </a:ext>
                  </a:extLst>
                </a:gridCol>
              </a:tblGrid>
              <a:tr h="784291">
                <a:tc>
                  <a:txBody>
                    <a:bodyPr/>
                    <a:lstStyle/>
                    <a:p>
                      <a:r>
                        <a:rPr lang="fr-FR" sz="1500" dirty="0">
                          <a:solidFill>
                            <a:schemeClr val="bg1"/>
                          </a:solidFill>
                          <a:latin typeface="Trebuchet MS"/>
                        </a:rPr>
                        <a:t>Publics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500" b="1" kern="1200" dirty="0">
                          <a:solidFill>
                            <a:schemeClr val="bg1"/>
                          </a:solidFill>
                          <a:latin typeface="Trebuchet MS"/>
                          <a:ea typeface="+mn-ea"/>
                          <a:cs typeface="+mn-cs"/>
                        </a:rPr>
                        <a:t>Spécificités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500" b="1" kern="1200" dirty="0">
                          <a:solidFill>
                            <a:schemeClr val="bg1"/>
                          </a:solidFill>
                          <a:latin typeface="Trebuchet MS"/>
                          <a:ea typeface="+mn-ea"/>
                          <a:cs typeface="+mn-cs"/>
                        </a:rPr>
                        <a:t>Interlocuteurs Lyon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500" b="1" kern="1200" dirty="0">
                          <a:solidFill>
                            <a:schemeClr val="bg1"/>
                          </a:solidFill>
                          <a:latin typeface="Trebuchet MS"/>
                          <a:ea typeface="+mn-ea"/>
                          <a:cs typeface="+mn-cs"/>
                        </a:rPr>
                        <a:t>Communication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6704913"/>
                  </a:ext>
                </a:extLst>
              </a:tr>
              <a:tr h="15428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1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Candidates et candidats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1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Études En France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1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(M1 – M2)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*Résidence dans un pays relevant de la procédure EEF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DRI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*3 mails aux candidates et candidats sur la plateforme EEF</a:t>
                      </a:r>
                      <a:br>
                        <a:rPr lang="fr-FR" sz="1500" b="0" kern="1200" dirty="0">
                          <a:solidFill>
                            <a:srgbClr val="000000"/>
                          </a:solidFill>
                          <a:latin typeface="Trebuchet MS"/>
                          <a:ea typeface="+mn-ea"/>
                          <a:cs typeface="+mn-cs"/>
                        </a:rPr>
                      </a:b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*2 mails aux espaces Campus France</a:t>
                      </a:r>
                      <a:br>
                        <a:rPr lang="fr-FR" sz="1500" b="0" kern="1200" dirty="0">
                          <a:solidFill>
                            <a:srgbClr val="000000"/>
                          </a:solidFill>
                          <a:latin typeface="Trebuchet MS"/>
                          <a:ea typeface="+mn-ea"/>
                          <a:cs typeface="+mn-cs"/>
                        </a:rPr>
                      </a:b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*Actualisation du tarif Master sur les fiches formation EEF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4115862"/>
                  </a:ext>
                </a:extLst>
              </a:tr>
              <a:tr h="15685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1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Candidates et candidats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1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Mon Master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1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(M1)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*Résidence dans un pays ne relevant pas d’EEF </a:t>
                      </a:r>
                      <a:br>
                        <a:rPr lang="fr-FR" sz="1500" b="0" kern="1200" dirty="0">
                          <a:solidFill>
                            <a:srgbClr val="000000"/>
                          </a:solidFill>
                          <a:latin typeface="Trebuchet MS"/>
                          <a:ea typeface="+mn-ea"/>
                          <a:cs typeface="+mn-cs"/>
                        </a:rPr>
                      </a:b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*Internationaux étudiants déjà en France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DF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br>
                        <a:rPr lang="fr-FR" sz="1500" b="0" kern="1200" dirty="0">
                          <a:solidFill>
                            <a:srgbClr val="000000"/>
                          </a:solidFill>
                          <a:latin typeface="Trebuchet MS"/>
                          <a:ea typeface="+mn-ea"/>
                          <a:cs typeface="+mn-cs"/>
                        </a:rPr>
                      </a:br>
                      <a:br>
                        <a:rPr lang="fr-FR" sz="1500" b="0" kern="1200" dirty="0">
                          <a:solidFill>
                            <a:srgbClr val="000000"/>
                          </a:solidFill>
                          <a:latin typeface="Trebuchet MS"/>
                          <a:ea typeface="+mn-ea"/>
                          <a:cs typeface="+mn-cs"/>
                        </a:rPr>
                      </a:b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Communication aux candidates et candidats sur la plateforme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7562700"/>
                  </a:ext>
                </a:extLst>
              </a:tr>
              <a:tr h="15171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1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Candidates et candidats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1" kern="1200" dirty="0" err="1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eCandidat</a:t>
                      </a:r>
                      <a:r>
                        <a:rPr lang="fr-FR" sz="1500" b="1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 (M2)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*Résidence dans un pays ne relevant pas d’EEF </a:t>
                      </a:r>
                      <a:br>
                        <a:rPr lang="fr-FR" sz="1500" b="0" kern="1200" dirty="0">
                          <a:solidFill>
                            <a:srgbClr val="000000"/>
                          </a:solidFill>
                          <a:latin typeface="Trebuchet MS"/>
                          <a:ea typeface="+mn-ea"/>
                          <a:cs typeface="+mn-cs"/>
                        </a:rPr>
                      </a:b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*Étudiants i</a:t>
                      </a:r>
                      <a:r>
                        <a:rPr lang="fr-FR" sz="1500" b="0" i="0" u="none" strike="noStrike" kern="1200" noProof="0" dirty="0">
                          <a:solidFill>
                            <a:schemeClr val="tx1"/>
                          </a:solidFill>
                          <a:latin typeface="Trebuchet MS"/>
                        </a:rPr>
                        <a:t>nternationaux </a:t>
                      </a: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déjà en France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DF / composantes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br>
                        <a:rPr lang="fr-FR" sz="1500" b="0" kern="1200" dirty="0">
                          <a:solidFill>
                            <a:srgbClr val="000000"/>
                          </a:solidFill>
                          <a:latin typeface="Trebuchet MS"/>
                          <a:ea typeface="+mn-ea"/>
                          <a:cs typeface="+mn-cs"/>
                        </a:rPr>
                      </a:br>
                      <a:br>
                        <a:rPr lang="fr-FR" sz="1500" b="0" kern="1200" dirty="0">
                          <a:solidFill>
                            <a:srgbClr val="000000"/>
                          </a:solidFill>
                          <a:latin typeface="Trebuchet MS"/>
                          <a:ea typeface="+mn-ea"/>
                          <a:cs typeface="+mn-cs"/>
                        </a:rPr>
                      </a:b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Communication émanant de la DF et des composantes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5185890"/>
                  </a:ext>
                </a:extLst>
              </a:tr>
            </a:tbl>
          </a:graphicData>
        </a:graphic>
      </p:graphicFrame>
      <p:sp>
        <p:nvSpPr>
          <p:cNvPr id="5" name="ZoneTexte 5">
            <a:extLst>
              <a:ext uri="{FF2B5EF4-FFF2-40B4-BE49-F238E27FC236}">
                <a16:creationId xmlns:a16="http://schemas.microsoft.com/office/drawing/2014/main" id="{85496560-1CD2-A649-1EB0-E80EDA236BCD}"/>
              </a:ext>
            </a:extLst>
          </p:cNvPr>
          <p:cNvSpPr txBox="1"/>
          <p:nvPr/>
        </p:nvSpPr>
        <p:spPr>
          <a:xfrm>
            <a:off x="319508" y="159887"/>
            <a:ext cx="11352826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solidFill>
                  <a:srgbClr val="E84242"/>
                </a:solidFill>
                <a:latin typeface="Trebuchet MS"/>
              </a:rPr>
              <a:t>Frais différenciés en Master : inventaire des publics et canaux de communication pour les primo-entrants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903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E08A28-E9EA-5411-8F88-705259A3E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7B05A48A-107F-B394-1D3C-78B3AC338F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400170"/>
              </p:ext>
            </p:extLst>
          </p:nvPr>
        </p:nvGraphicFramePr>
        <p:xfrm>
          <a:off x="139700" y="1139165"/>
          <a:ext cx="11631110" cy="559608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834472">
                  <a:extLst>
                    <a:ext uri="{9D8B030D-6E8A-4147-A177-3AD203B41FA5}">
                      <a16:colId xmlns:a16="http://schemas.microsoft.com/office/drawing/2014/main" val="2526880706"/>
                    </a:ext>
                  </a:extLst>
                </a:gridCol>
                <a:gridCol w="1701452">
                  <a:extLst>
                    <a:ext uri="{9D8B030D-6E8A-4147-A177-3AD203B41FA5}">
                      <a16:colId xmlns:a16="http://schemas.microsoft.com/office/drawing/2014/main" val="3704830980"/>
                    </a:ext>
                  </a:extLst>
                </a:gridCol>
                <a:gridCol w="7095186">
                  <a:extLst>
                    <a:ext uri="{9D8B030D-6E8A-4147-A177-3AD203B41FA5}">
                      <a16:colId xmlns:a16="http://schemas.microsoft.com/office/drawing/2014/main" val="3851099239"/>
                    </a:ext>
                  </a:extLst>
                </a:gridCol>
              </a:tblGrid>
              <a:tr h="708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dirty="0">
                          <a:solidFill>
                            <a:schemeClr val="bg1"/>
                          </a:solidFill>
                          <a:latin typeface="Trebuchet MS"/>
                        </a:rPr>
                        <a:t>Publics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1" kern="1200" dirty="0">
                          <a:solidFill>
                            <a:schemeClr val="bg1"/>
                          </a:solidFill>
                          <a:latin typeface="Trebuchet MS"/>
                          <a:ea typeface="+mn-ea"/>
                          <a:cs typeface="+mn-cs"/>
                        </a:rPr>
                        <a:t>Interlocuteurs Lyon 2</a:t>
                      </a:r>
                      <a:endParaRPr lang="fr-FR" sz="1500">
                        <a:solidFill>
                          <a:schemeClr val="bg1"/>
                        </a:solidFill>
                        <a:latin typeface="Trebuchet M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1" kern="1200" dirty="0">
                          <a:solidFill>
                            <a:schemeClr val="bg1"/>
                          </a:solidFill>
                          <a:latin typeface="Trebuchet MS"/>
                          <a:ea typeface="+mn-ea"/>
                          <a:cs typeface="+mn-cs"/>
                        </a:rPr>
                        <a:t>Communication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6704913"/>
                  </a:ext>
                </a:extLst>
              </a:tr>
              <a:tr h="17327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1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Étudiantes et étudiants ayant déjà été exonérés en 2024-2025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1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(tous niveaux confondus)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DF – Centre d’inscription</a:t>
                      </a:r>
                      <a:endParaRPr lang="fr-FR" sz="1500" b="1" kern="1200" dirty="0">
                        <a:solidFill>
                          <a:schemeClr val="tx1"/>
                        </a:solidFill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*Envoi d’une attestation aux étudiantes et étudiants mentionnant l’exonération de 2024-2025 permettant une nouvelle exonération en 2025-2026 (année transitoire)</a:t>
                      </a:r>
                      <a:br>
                        <a:rPr lang="fr-FR" sz="1500" b="0" kern="1200" dirty="0">
                          <a:solidFill>
                            <a:srgbClr val="000000"/>
                          </a:solidFill>
                          <a:latin typeface="Trebuchet MS"/>
                          <a:ea typeface="+mn-ea"/>
                          <a:cs typeface="+mn-cs"/>
                        </a:rPr>
                      </a:br>
                      <a:endParaRPr lang="fr-FR" sz="1500" b="0" kern="1200">
                        <a:solidFill>
                          <a:srgbClr val="000000"/>
                        </a:solidFill>
                        <a:latin typeface="Trebuchet MS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*Communication à planifier sur l’application du plein tarif en 2026-2027 (anticipation pour les réorientations en adéquation avec les calendriers des futures campagnes Mon Master / </a:t>
                      </a:r>
                      <a:r>
                        <a:rPr lang="fr-FR" sz="1500" b="0" kern="1200" err="1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eCandidat</a:t>
                      </a: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4115862"/>
                  </a:ext>
                </a:extLst>
              </a:tr>
              <a:tr h="1377915">
                <a:tc>
                  <a:txBody>
                    <a:bodyPr/>
                    <a:lstStyle/>
                    <a:p>
                      <a:pPr lvl="0">
                        <a:lnSpc>
                          <a:spcPct val="100000"/>
                        </a:lnSpc>
                        <a:buNone/>
                      </a:pPr>
                      <a:r>
                        <a:rPr lang="fr-FR" sz="1500" b="1" i="0" u="none" strike="noStrike" kern="1200" noProof="0" dirty="0">
                          <a:solidFill>
                            <a:schemeClr val="tx1"/>
                          </a:solidFill>
                          <a:latin typeface="Trebuchet MS"/>
                        </a:rPr>
                        <a:t>Étudiantes et étudiants </a:t>
                      </a:r>
                      <a:r>
                        <a:rPr lang="fr-FR" sz="1500" b="1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suivis par les assistantes sociales </a:t>
                      </a:r>
                      <a:br>
                        <a:rPr lang="fr-FR" sz="1500" b="1" kern="1200" dirty="0">
                          <a:solidFill>
                            <a:srgbClr val="000000"/>
                          </a:solidFill>
                          <a:latin typeface="Trebuchet MS"/>
                          <a:ea typeface="+mn-ea"/>
                          <a:cs typeface="+mn-cs"/>
                        </a:rPr>
                      </a:br>
                      <a:r>
                        <a:rPr lang="fr-FR" sz="1500" b="1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CROUS et l'Université Lumière Lyon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SVE - AS</a:t>
                      </a:r>
                      <a:endParaRPr lang="fr-FR" sz="1500" b="1" kern="1200" dirty="0">
                        <a:solidFill>
                          <a:schemeClr val="tx1"/>
                        </a:solidFill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*Communication mail aux étudiantes et étudiants et lors des RDV</a:t>
                      </a:r>
                    </a:p>
                    <a:p>
                      <a:pPr lvl="0">
                        <a:lnSpc>
                          <a:spcPct val="100000"/>
                        </a:lnSpc>
                        <a:buNone/>
                      </a:pPr>
                      <a:endParaRPr lang="fr-FR" sz="1500" b="0" kern="1200" dirty="0">
                        <a:solidFill>
                          <a:schemeClr val="tx1"/>
                        </a:solidFill>
                        <a:latin typeface="Trebuchet MS"/>
                        <a:ea typeface="+mn-ea"/>
                        <a:cs typeface="+mn-cs"/>
                      </a:endParaRPr>
                    </a:p>
                    <a:p>
                      <a:pPr lvl="0">
                        <a:lnSpc>
                          <a:spcPct val="100000"/>
                        </a:lnSpc>
                        <a:buNone/>
                      </a:pPr>
                      <a:r>
                        <a:rPr lang="fr-FR" sz="1500" b="0" i="0" u="none" strike="noStrike" kern="1200" noProof="0" dirty="0">
                          <a:solidFill>
                            <a:schemeClr val="tx1"/>
                          </a:solidFill>
                          <a:latin typeface="Trebuchet MS"/>
                        </a:rPr>
                        <a:t>*Communication à planifier sur l’application du plein tarif en 2026-2027 (anticipation pour les réorientations en adéquation avec les calendriers des futures campagnes Mon Master / </a:t>
                      </a:r>
                      <a:r>
                        <a:rPr lang="fr-FR" sz="1500" b="0" i="0" u="none" strike="noStrike" kern="1200" noProof="0" err="1">
                          <a:solidFill>
                            <a:schemeClr val="tx1"/>
                          </a:solidFill>
                          <a:latin typeface="Trebuchet MS"/>
                        </a:rPr>
                        <a:t>eCandidat</a:t>
                      </a:r>
                      <a:r>
                        <a:rPr lang="fr-FR" sz="1500" b="0" i="0" u="none" strike="noStrike" kern="1200" noProof="0" dirty="0">
                          <a:solidFill>
                            <a:schemeClr val="tx1"/>
                          </a:solidFill>
                          <a:latin typeface="Trebuchet MS"/>
                        </a:rPr>
                        <a:t>)</a:t>
                      </a:r>
                      <a:endParaRPr lang="fr-FR" sz="1500">
                        <a:latin typeface="Trebuchet MS"/>
                      </a:endParaRPr>
                    </a:p>
                    <a:p>
                      <a:pPr lvl="0">
                        <a:lnSpc>
                          <a:spcPct val="100000"/>
                        </a:lnSpc>
                        <a:buNone/>
                      </a:pPr>
                      <a:endParaRPr lang="fr-FR" sz="1500" b="0" i="0" u="none" strike="noStrike" kern="1200" noProof="0" dirty="0">
                        <a:solidFill>
                          <a:schemeClr val="tx1"/>
                        </a:solidFill>
                        <a:latin typeface="Trebuchet M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*Travail d’actualisation des supports de communication avec la DRI (web, guides, FAQ) : budget d’installation, dépenses prévisionnelles </a:t>
                      </a:r>
                      <a:r>
                        <a:rPr lang="fr-FR" sz="1500" b="0" kern="1200" err="1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etc</a:t>
                      </a:r>
                      <a:endParaRPr lang="fr-FR" sz="1500" b="0" kern="1200">
                        <a:solidFill>
                          <a:schemeClr val="tx1"/>
                        </a:solidFill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7562700"/>
                  </a:ext>
                </a:extLst>
              </a:tr>
              <a:tr h="1003907">
                <a:tc>
                  <a:txBody>
                    <a:bodyPr/>
                    <a:lstStyle/>
                    <a:p>
                      <a:pPr lvl="0">
                        <a:lnSpc>
                          <a:spcPct val="100000"/>
                        </a:lnSpc>
                        <a:buNone/>
                      </a:pPr>
                      <a:r>
                        <a:rPr lang="fr-FR" sz="1500" b="1" i="0" u="none" strike="noStrike" kern="1200" noProof="0" dirty="0">
                          <a:solidFill>
                            <a:schemeClr val="tx1"/>
                          </a:solidFill>
                          <a:latin typeface="Trebuchet MS"/>
                        </a:rPr>
                        <a:t>Étudiantes et étudiants</a:t>
                      </a:r>
                      <a:r>
                        <a:rPr lang="fr-FR" sz="1500" b="1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 internationaux suivis le Bureau des Étudiants Internationaux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DRI</a:t>
                      </a:r>
                      <a:endParaRPr lang="fr-FR" sz="1500" b="1" kern="1200">
                        <a:solidFill>
                          <a:schemeClr val="tx1"/>
                        </a:solidFill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*Sensibilisation lors des RDV </a:t>
                      </a:r>
                    </a:p>
                    <a:p>
                      <a:pPr lvl="0">
                        <a:lnSpc>
                          <a:spcPct val="100000"/>
                        </a:lnSpc>
                        <a:buNone/>
                      </a:pPr>
                      <a:endParaRPr lang="fr-FR" sz="1500" b="0" kern="1200" dirty="0">
                        <a:solidFill>
                          <a:schemeClr val="tx1"/>
                        </a:solidFill>
                        <a:latin typeface="Trebuchet MS"/>
                        <a:ea typeface="+mn-ea"/>
                        <a:cs typeface="+mn-cs"/>
                      </a:endParaRPr>
                    </a:p>
                    <a:p>
                      <a:pPr lvl="0">
                        <a:lnSpc>
                          <a:spcPct val="100000"/>
                        </a:lnSpc>
                        <a:buNone/>
                      </a:pP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*Actualisation des liens de redirections vers les pages "frais d'inscription" et "</a:t>
                      </a:r>
                      <a:r>
                        <a:rPr lang="fr-FR" sz="1500" b="0" kern="1200" dirty="0" err="1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éxonérations</a:t>
                      </a: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" sur les pages BEI, FAQ etc.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lang="fr-FR" sz="1500" b="0" kern="1200" dirty="0">
                        <a:solidFill>
                          <a:schemeClr val="tx1"/>
                        </a:solidFill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5185890"/>
                  </a:ext>
                </a:extLst>
              </a:tr>
            </a:tbl>
          </a:graphicData>
        </a:graphic>
      </p:graphicFrame>
      <p:sp>
        <p:nvSpPr>
          <p:cNvPr id="5" name="ZoneTexte 5">
            <a:extLst>
              <a:ext uri="{FF2B5EF4-FFF2-40B4-BE49-F238E27FC236}">
                <a16:creationId xmlns:a16="http://schemas.microsoft.com/office/drawing/2014/main" id="{1049DE2C-1B53-0197-D9D8-81C7A0C7945E}"/>
              </a:ext>
            </a:extLst>
          </p:cNvPr>
          <p:cNvSpPr txBox="1"/>
          <p:nvPr/>
        </p:nvSpPr>
        <p:spPr>
          <a:xfrm>
            <a:off x="-3718" y="133350"/>
            <a:ext cx="12183360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400" b="1" dirty="0">
                <a:solidFill>
                  <a:srgbClr val="E84242"/>
                </a:solidFill>
                <a:latin typeface="Trebuchet MS"/>
              </a:rPr>
              <a:t>Frais différenciés : inventaire des publics et canaux de communication pour les étudiants déjà inscrits à Lyon 2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81439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1F48FC-8A9F-E2A3-D439-C28C3B9CB2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DEB191DB-20FB-C7D8-0B99-B0D3BB4A98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82709"/>
              </p:ext>
            </p:extLst>
          </p:nvPr>
        </p:nvGraphicFramePr>
        <p:xfrm>
          <a:off x="523875" y="1393686"/>
          <a:ext cx="11150945" cy="331998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17457">
                  <a:extLst>
                    <a:ext uri="{9D8B030D-6E8A-4147-A177-3AD203B41FA5}">
                      <a16:colId xmlns:a16="http://schemas.microsoft.com/office/drawing/2014/main" val="2526880706"/>
                    </a:ext>
                  </a:extLst>
                </a:gridCol>
                <a:gridCol w="1827256">
                  <a:extLst>
                    <a:ext uri="{9D8B030D-6E8A-4147-A177-3AD203B41FA5}">
                      <a16:colId xmlns:a16="http://schemas.microsoft.com/office/drawing/2014/main" val="3704830980"/>
                    </a:ext>
                  </a:extLst>
                </a:gridCol>
                <a:gridCol w="6606232">
                  <a:extLst>
                    <a:ext uri="{9D8B030D-6E8A-4147-A177-3AD203B41FA5}">
                      <a16:colId xmlns:a16="http://schemas.microsoft.com/office/drawing/2014/main" val="3851099239"/>
                    </a:ext>
                  </a:extLst>
                </a:gridCol>
              </a:tblGrid>
              <a:tr h="677163">
                <a:tc>
                  <a:txBody>
                    <a:bodyPr/>
                    <a:lstStyle/>
                    <a:p>
                      <a:r>
                        <a:rPr lang="fr-FR" sz="1500" dirty="0">
                          <a:solidFill>
                            <a:schemeClr val="bg1"/>
                          </a:solidFill>
                          <a:latin typeface="Trebuchet MS"/>
                        </a:rPr>
                        <a:t>Publics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500" b="1" kern="1200" dirty="0">
                          <a:solidFill>
                            <a:schemeClr val="bg1"/>
                          </a:solidFill>
                          <a:latin typeface="Trebuchet MS"/>
                          <a:ea typeface="+mn-ea"/>
                          <a:cs typeface="+mn-cs"/>
                        </a:rPr>
                        <a:t>Interlocuteurs Lyon 2</a:t>
                      </a:r>
                      <a:endParaRPr lang="fr-FR" sz="1500" dirty="0">
                        <a:solidFill>
                          <a:schemeClr val="bg1"/>
                        </a:solidFill>
                        <a:latin typeface="Trebuchet M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500" b="1" kern="1200" dirty="0">
                          <a:solidFill>
                            <a:schemeClr val="bg1"/>
                          </a:solidFill>
                          <a:latin typeface="Trebuchet MS"/>
                          <a:ea typeface="+mn-ea"/>
                          <a:cs typeface="+mn-cs"/>
                        </a:rPr>
                        <a:t>Communication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6704913"/>
                  </a:ext>
                </a:extLst>
              </a:tr>
              <a:tr h="460847">
                <a:tc gridSpan="3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500" b="1" kern="1200" dirty="0">
                          <a:solidFill>
                            <a:schemeClr val="accent4"/>
                          </a:solidFill>
                          <a:latin typeface="Trebuchet MS"/>
                          <a:ea typeface="+mn-ea"/>
                          <a:cs typeface="+mn-cs"/>
                        </a:rPr>
                        <a:t>TOUS PUBLICS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3457573"/>
                  </a:ext>
                </a:extLst>
              </a:tr>
              <a:tr h="2181971">
                <a:tc>
                  <a:txBody>
                    <a:bodyPr/>
                    <a:lstStyle/>
                    <a:p>
                      <a:r>
                        <a:rPr lang="fr-FR" sz="1500" b="1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À destination des candidates et candidats et des étudiantes et étudiants déjà inscrits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DF – Chargée de communication</a:t>
                      </a:r>
                      <a:endParaRPr lang="fr-FR" sz="1500" b="1" kern="1200" dirty="0">
                        <a:solidFill>
                          <a:schemeClr val="tx1"/>
                        </a:solidFill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0" kern="1200" dirty="0">
                          <a:solidFill>
                            <a:schemeClr val="tx1"/>
                          </a:solidFill>
                          <a:latin typeface="Trebuchet MS"/>
                          <a:ea typeface="+mn-ea"/>
                          <a:cs typeface="+mn-cs"/>
                        </a:rPr>
                        <a:t>Actualisation des pages internet dédiées utilisées pour chaque communication comme ressources :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lang="fr-FR" sz="1500" b="0" kern="1200" dirty="0">
                        <a:solidFill>
                          <a:schemeClr val="tx1"/>
                        </a:solidFill>
                        <a:latin typeface="Trebuchet MS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500" b="0" i="0" u="none" strike="noStrike" kern="1200" noProof="0" dirty="0">
                          <a:solidFill>
                            <a:schemeClr val="tx1"/>
                          </a:solidFill>
                          <a:latin typeface="Trebuchet MS"/>
                          <a:hlinkClick r:id="rId2"/>
                        </a:rPr>
                        <a:t>www.univ-lyon2.fr/exoneration-inscriptions</a:t>
                      </a:r>
                      <a:r>
                        <a:rPr lang="fr-FR" sz="1500" b="0" i="0" u="none" strike="noStrike" kern="1200" noProof="0" dirty="0">
                          <a:solidFill>
                            <a:schemeClr val="tx1"/>
                          </a:solidFill>
                          <a:latin typeface="Trebuchet MS"/>
                        </a:rPr>
                        <a:t>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lang="fr-FR" sz="1500" b="0" u="sng" kern="1200" dirty="0">
                        <a:solidFill>
                          <a:schemeClr val="dk1"/>
                        </a:solidFill>
                        <a:effectLst/>
                        <a:latin typeface="Trebuchet MS"/>
                        <a:ea typeface="+mn-ea"/>
                        <a:cs typeface="+mn-cs"/>
                      </a:endParaRPr>
                    </a:p>
                    <a:p>
                      <a:pPr lvl="0">
                        <a:lnSpc>
                          <a:spcPct val="100000"/>
                        </a:lnSpc>
                        <a:buNone/>
                      </a:pPr>
                      <a:r>
                        <a:rPr lang="fr-FR" sz="1500" b="0" i="0" u="none" strike="noStrike" kern="1200" noProof="0" dirty="0">
                          <a:solidFill>
                            <a:schemeClr val="tx1"/>
                          </a:solidFill>
                          <a:latin typeface="Trebuchet MS"/>
                          <a:hlinkClick r:id="rId3"/>
                        </a:rPr>
                        <a:t>www.univ-lyon2.fr/droits-inscriptions</a:t>
                      </a:r>
                      <a:endParaRPr lang="fr-FR" sz="1500">
                        <a:latin typeface="Trebuchet M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fr-FR" sz="1500" b="0" kern="1200" dirty="0">
                        <a:solidFill>
                          <a:schemeClr val="tx1"/>
                        </a:solidFill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4115862"/>
                  </a:ext>
                </a:extLst>
              </a:tr>
            </a:tbl>
          </a:graphicData>
        </a:graphic>
      </p:graphicFrame>
      <p:sp>
        <p:nvSpPr>
          <p:cNvPr id="5" name="ZoneTexte 5">
            <a:extLst>
              <a:ext uri="{FF2B5EF4-FFF2-40B4-BE49-F238E27FC236}">
                <a16:creationId xmlns:a16="http://schemas.microsoft.com/office/drawing/2014/main" id="{940F9AE9-06E7-EABC-1B57-C15937310EF1}"/>
              </a:ext>
            </a:extLst>
          </p:cNvPr>
          <p:cNvSpPr txBox="1"/>
          <p:nvPr/>
        </p:nvSpPr>
        <p:spPr>
          <a:xfrm>
            <a:off x="482428" y="92075"/>
            <a:ext cx="13252139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solidFill>
                  <a:srgbClr val="E84242"/>
                </a:solidFill>
                <a:latin typeface="Trebuchet MS"/>
              </a:rPr>
              <a:t>Frais différenciés : pages internet</a:t>
            </a:r>
          </a:p>
        </p:txBody>
      </p:sp>
    </p:spTree>
    <p:extLst>
      <p:ext uri="{BB962C8B-B14F-4D97-AF65-F5344CB8AC3E}">
        <p14:creationId xmlns:p14="http://schemas.microsoft.com/office/powerpoint/2010/main" val="422515312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w Cen MT-Rockwell">
      <a:maj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001C0339819B4DB4A87961C2418D8B" ma:contentTypeVersion="14" ma:contentTypeDescription="Crée un document." ma:contentTypeScope="" ma:versionID="c57ce67214b64cacb7a5f7181b7f055b">
  <xsd:schema xmlns:xsd="http://www.w3.org/2001/XMLSchema" xmlns:xs="http://www.w3.org/2001/XMLSchema" xmlns:p="http://schemas.microsoft.com/office/2006/metadata/properties" xmlns:ns3="edab2571-db2b-45e0-8928-a15fcaec9252" xmlns:ns4="61b0bc4d-ffd6-4cc3-b9cd-9a7ca7fe41ac" targetNamespace="http://schemas.microsoft.com/office/2006/metadata/properties" ma:root="true" ma:fieldsID="29d50f74793582ebe0dad3a89ebfa490" ns3:_="" ns4:_="">
    <xsd:import namespace="edab2571-db2b-45e0-8928-a15fcaec9252"/>
    <xsd:import namespace="61b0bc4d-ffd6-4cc3-b9cd-9a7ca7fe41a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Location" minOccurs="0"/>
                <xsd:element ref="ns3:MediaServiceObjectDetectorVersion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ab2571-db2b-45e0-8928-a15fcaec925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14" nillable="true" ma:displayName="_activity" ma:hidden="true" ma:internalName="_activity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b0bc4d-ffd6-4cc3-b9cd-9a7ca7fe41ac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7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edab2571-db2b-45e0-8928-a15fcaec9252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4764941-2E58-4AFA-95A0-831604BF2F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dab2571-db2b-45e0-8928-a15fcaec9252"/>
    <ds:schemaRef ds:uri="61b0bc4d-ffd6-4cc3-b9cd-9a7ca7fe41a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377B455-8CDA-45AB-BD11-1EB10F3AD359}">
  <ds:schemaRefs>
    <ds:schemaRef ds:uri="http://purl.org/dc/dcmitype/"/>
    <ds:schemaRef ds:uri="edab2571-db2b-45e0-8928-a15fcaec9252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61b0bc4d-ffd6-4cc3-b9cd-9a7ca7fe41ac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5D13C8A7-D60A-4820-A045-DF50628E333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26474</TotalTime>
  <Words>1115</Words>
  <Application>Microsoft Office PowerPoint</Application>
  <PresentationFormat>Grand écran</PresentationFormat>
  <Paragraphs>180</Paragraphs>
  <Slides>8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5" baseType="lpstr">
      <vt:lpstr>Arial</vt:lpstr>
      <vt:lpstr>Calibri</vt:lpstr>
      <vt:lpstr>Courier New</vt:lpstr>
      <vt:lpstr>Rockwell</vt:lpstr>
      <vt:lpstr>Trebuchet MS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Utilisateur de Microsoft Office</dc:creator>
  <cp:lastModifiedBy>Marielle Pierron</cp:lastModifiedBy>
  <cp:revision>1029</cp:revision>
  <cp:lastPrinted>2024-03-21T14:07:07Z</cp:lastPrinted>
  <dcterms:created xsi:type="dcterms:W3CDTF">2018-05-30T13:26:23Z</dcterms:created>
  <dcterms:modified xsi:type="dcterms:W3CDTF">2025-04-17T16:34:32Z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0x01010082001C0339819B4DB4A87961C2418D8B</vt:lpwstr>
  </property>
</Properties>
</file>