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al" panose="020B0604020202020204" pitchFamily="34" charset="0"/>
      <p:regular r:id="rId8"/>
    </p:embeddedFont>
    <p:embeddedFont>
      <p:font typeface="Montserrat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old" panose="020B0604020202020204" charset="0"/>
      <p:regular r:id="rId14"/>
    </p:embeddedFont>
    <p:embeddedFont>
      <p:font typeface="Arial Bold" panose="020B0604020202020204" charset="0"/>
      <p:regular r:id="rId15"/>
    </p:embeddedFont>
    <p:embeddedFont>
      <p:font typeface="Abula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86681" y="8111847"/>
            <a:ext cx="3865305" cy="2583495"/>
            <a:chOff x="0" y="0"/>
            <a:chExt cx="5153741" cy="3444659"/>
          </a:xfrm>
        </p:grpSpPr>
        <p:grpSp>
          <p:nvGrpSpPr>
            <p:cNvPr id="4" name="Group 4"/>
            <p:cNvGrpSpPr/>
            <p:nvPr/>
          </p:nvGrpSpPr>
          <p:grpSpPr>
            <a:xfrm>
              <a:off x="931454" y="1114287"/>
              <a:ext cx="4222287" cy="1785917"/>
              <a:chOff x="0" y="0"/>
              <a:chExt cx="834032" cy="3527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4032" cy="352774"/>
              </a:xfrm>
              <a:custGeom>
                <a:avLst/>
                <a:gdLst/>
                <a:ahLst/>
                <a:cxnLst/>
                <a:rect l="l" t="t" r="r" b="b"/>
                <a:pathLst>
                  <a:path w="834032" h="352774">
                    <a:moveTo>
                      <a:pt x="0" y="0"/>
                    </a:moveTo>
                    <a:lnTo>
                      <a:pt x="834032" y="0"/>
                    </a:lnTo>
                    <a:lnTo>
                      <a:pt x="834032" y="352774"/>
                    </a:lnTo>
                    <a:lnTo>
                      <a:pt x="0" y="3527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34032" cy="39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3444659" cy="3444659"/>
            </a:xfrm>
            <a:custGeom>
              <a:avLst/>
              <a:gdLst/>
              <a:ahLst/>
              <a:cxnLst/>
              <a:rect l="l" t="t" r="r" b="b"/>
              <a:pathLst>
                <a:path w="3444659" h="3444659">
                  <a:moveTo>
                    <a:pt x="0" y="0"/>
                  </a:moveTo>
                  <a:lnTo>
                    <a:pt x="3444659" y="0"/>
                  </a:lnTo>
                  <a:lnTo>
                    <a:pt x="3444659" y="3444659"/>
                  </a:lnTo>
                  <a:lnTo>
                    <a:pt x="0" y="344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987228" y="3775893"/>
            <a:ext cx="14313545" cy="191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E63B34"/>
                </a:solidFill>
                <a:latin typeface="Arial Bold"/>
                <a:ea typeface="Arial Bold"/>
                <a:cs typeface="Arial Bold"/>
                <a:sym typeface="Arial Bold"/>
              </a:rPr>
              <a:t>Bilan d’activité des Vice-Présidents Étudiants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63B34"/>
                </a:solidFill>
                <a:latin typeface="Arial"/>
                <a:ea typeface="Arial"/>
                <a:cs typeface="Arial"/>
                <a:sym typeface="Arial"/>
              </a:rPr>
              <a:t>2023 - 2025</a:t>
            </a:r>
            <a:r>
              <a:rPr lang="en-US" sz="5199" b="1">
                <a:solidFill>
                  <a:srgbClr val="E63B3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86681" y="8111847"/>
            <a:ext cx="3865305" cy="2583495"/>
            <a:chOff x="0" y="0"/>
            <a:chExt cx="5153741" cy="3444659"/>
          </a:xfrm>
        </p:grpSpPr>
        <p:grpSp>
          <p:nvGrpSpPr>
            <p:cNvPr id="4" name="Group 4"/>
            <p:cNvGrpSpPr/>
            <p:nvPr/>
          </p:nvGrpSpPr>
          <p:grpSpPr>
            <a:xfrm>
              <a:off x="931454" y="1114287"/>
              <a:ext cx="4222287" cy="1785917"/>
              <a:chOff x="0" y="0"/>
              <a:chExt cx="834032" cy="3527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4032" cy="352774"/>
              </a:xfrm>
              <a:custGeom>
                <a:avLst/>
                <a:gdLst/>
                <a:ahLst/>
                <a:cxnLst/>
                <a:rect l="l" t="t" r="r" b="b"/>
                <a:pathLst>
                  <a:path w="834032" h="352774">
                    <a:moveTo>
                      <a:pt x="0" y="0"/>
                    </a:moveTo>
                    <a:lnTo>
                      <a:pt x="834032" y="0"/>
                    </a:lnTo>
                    <a:lnTo>
                      <a:pt x="834032" y="352774"/>
                    </a:lnTo>
                    <a:lnTo>
                      <a:pt x="0" y="3527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34032" cy="39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3444659" cy="3444659"/>
            </a:xfrm>
            <a:custGeom>
              <a:avLst/>
              <a:gdLst/>
              <a:ahLst/>
              <a:cxnLst/>
              <a:rect l="l" t="t" r="r" b="b"/>
              <a:pathLst>
                <a:path w="3444659" h="3444659">
                  <a:moveTo>
                    <a:pt x="0" y="0"/>
                  </a:moveTo>
                  <a:lnTo>
                    <a:pt x="3444659" y="0"/>
                  </a:lnTo>
                  <a:lnTo>
                    <a:pt x="3444659" y="3444659"/>
                  </a:lnTo>
                  <a:lnTo>
                    <a:pt x="0" y="344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3212973"/>
            <a:ext cx="10504884" cy="229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AutoNum type="arabicPeriod"/>
            </a:pPr>
            <a:r>
              <a:rPr lang="en-US" sz="39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Vie étudiante et les étudiant.e.s</a:t>
            </a:r>
          </a:p>
          <a:p>
            <a:pPr marL="863599" lvl="1" indent="-431800" algn="just">
              <a:lnSpc>
                <a:spcPts val="5599"/>
              </a:lnSpc>
              <a:buAutoNum type="arabicPeriod"/>
            </a:pPr>
            <a:r>
              <a:rPr lang="en-US" sz="39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Stratégie d’établissement</a:t>
            </a:r>
          </a:p>
          <a:p>
            <a:pPr marL="863599" lvl="1" indent="-431800" algn="just">
              <a:lnSpc>
                <a:spcPts val="5599"/>
              </a:lnSpc>
              <a:buAutoNum type="arabicPeriod"/>
            </a:pPr>
            <a:r>
              <a:rPr lang="en-US" sz="39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Représentation des étudiant.e.s et de l’Université</a:t>
            </a:r>
          </a:p>
        </p:txBody>
      </p:sp>
      <p:sp>
        <p:nvSpPr>
          <p:cNvPr id="9" name="TextBox 9"/>
          <p:cNvSpPr txBox="1"/>
          <p:nvPr/>
        </p:nvSpPr>
        <p:spPr>
          <a:xfrm rot="-490516">
            <a:off x="3104786" y="978394"/>
            <a:ext cx="2619485" cy="98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Sommaire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86681" y="8111847"/>
            <a:ext cx="3865305" cy="2583495"/>
            <a:chOff x="0" y="0"/>
            <a:chExt cx="5153741" cy="3444659"/>
          </a:xfrm>
        </p:grpSpPr>
        <p:grpSp>
          <p:nvGrpSpPr>
            <p:cNvPr id="4" name="Group 4"/>
            <p:cNvGrpSpPr/>
            <p:nvPr/>
          </p:nvGrpSpPr>
          <p:grpSpPr>
            <a:xfrm>
              <a:off x="931454" y="1114287"/>
              <a:ext cx="4222287" cy="1785917"/>
              <a:chOff x="0" y="0"/>
              <a:chExt cx="834032" cy="3527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4032" cy="352774"/>
              </a:xfrm>
              <a:custGeom>
                <a:avLst/>
                <a:gdLst/>
                <a:ahLst/>
                <a:cxnLst/>
                <a:rect l="l" t="t" r="r" b="b"/>
                <a:pathLst>
                  <a:path w="834032" h="352774">
                    <a:moveTo>
                      <a:pt x="0" y="0"/>
                    </a:moveTo>
                    <a:lnTo>
                      <a:pt x="834032" y="0"/>
                    </a:lnTo>
                    <a:lnTo>
                      <a:pt x="834032" y="352774"/>
                    </a:lnTo>
                    <a:lnTo>
                      <a:pt x="0" y="3527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34032" cy="39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3444659" cy="3444659"/>
            </a:xfrm>
            <a:custGeom>
              <a:avLst/>
              <a:gdLst/>
              <a:ahLst/>
              <a:cxnLst/>
              <a:rect l="l" t="t" r="r" b="b"/>
              <a:pathLst>
                <a:path w="3444659" h="3444659">
                  <a:moveTo>
                    <a:pt x="0" y="0"/>
                  </a:moveTo>
                  <a:lnTo>
                    <a:pt x="3444659" y="0"/>
                  </a:lnTo>
                  <a:lnTo>
                    <a:pt x="3444659" y="3444659"/>
                  </a:lnTo>
                  <a:lnTo>
                    <a:pt x="0" y="344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0" y="2542290"/>
            <a:ext cx="4478536" cy="2019393"/>
          </a:xfrm>
          <a:custGeom>
            <a:avLst/>
            <a:gdLst/>
            <a:ahLst/>
            <a:cxnLst/>
            <a:rect l="l" t="t" r="r" b="b"/>
            <a:pathLst>
              <a:path w="4478536" h="2019393">
                <a:moveTo>
                  <a:pt x="0" y="0"/>
                </a:moveTo>
                <a:lnTo>
                  <a:pt x="4478536" y="0"/>
                </a:lnTo>
                <a:lnTo>
                  <a:pt x="4478536" y="2019393"/>
                </a:lnTo>
                <a:lnTo>
                  <a:pt x="0" y="2019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815" r="-5149" b="-6838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521" y="4485483"/>
            <a:ext cx="4320015" cy="1868406"/>
          </a:xfrm>
          <a:custGeom>
            <a:avLst/>
            <a:gdLst/>
            <a:ahLst/>
            <a:cxnLst/>
            <a:rect l="l" t="t" r="r" b="b"/>
            <a:pathLst>
              <a:path w="4320015" h="1868406">
                <a:moveTo>
                  <a:pt x="0" y="0"/>
                </a:moveTo>
                <a:lnTo>
                  <a:pt x="4320015" y="0"/>
                </a:lnTo>
                <a:lnTo>
                  <a:pt x="4320015" y="1868406"/>
                </a:lnTo>
                <a:lnTo>
                  <a:pt x="0" y="1868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420564"/>
            <a:ext cx="4478536" cy="2033439"/>
          </a:xfrm>
          <a:custGeom>
            <a:avLst/>
            <a:gdLst/>
            <a:ahLst/>
            <a:cxnLst/>
            <a:rect l="l" t="t" r="r" b="b"/>
            <a:pathLst>
              <a:path w="4478536" h="2033439">
                <a:moveTo>
                  <a:pt x="0" y="0"/>
                </a:moveTo>
                <a:lnTo>
                  <a:pt x="4478536" y="0"/>
                </a:lnTo>
                <a:lnTo>
                  <a:pt x="4478536" y="2033439"/>
                </a:lnTo>
                <a:lnTo>
                  <a:pt x="0" y="20334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599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2679970" y="1107519"/>
            <a:ext cx="5313045" cy="531304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47777" r="-4777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 rot="-490516">
            <a:off x="1186175" y="893461"/>
            <a:ext cx="8372268" cy="98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Vie Etudiante et les étudiant.e.s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99671" y="2591549"/>
            <a:ext cx="7348240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Réunion des Associations autour de la Vie Étudiante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Création et démarchage d’asso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Coordination et gestion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Développement (budget interne, institutionnalisation)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Pérennisation (vacataire…)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9671" y="4887874"/>
            <a:ext cx="6016972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CVEC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Charte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Accroissement de la participation étudiante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99671" y="6905471"/>
            <a:ext cx="7354342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BPE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Réunion de cadrage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Aménagement des montants en fonction des campus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Visibilisation du dispositif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86681" y="8111847"/>
            <a:ext cx="3865305" cy="2583495"/>
            <a:chOff x="0" y="0"/>
            <a:chExt cx="5153741" cy="3444659"/>
          </a:xfrm>
        </p:grpSpPr>
        <p:grpSp>
          <p:nvGrpSpPr>
            <p:cNvPr id="4" name="Group 4"/>
            <p:cNvGrpSpPr/>
            <p:nvPr/>
          </p:nvGrpSpPr>
          <p:grpSpPr>
            <a:xfrm>
              <a:off x="931454" y="1114287"/>
              <a:ext cx="4222287" cy="1785917"/>
              <a:chOff x="0" y="0"/>
              <a:chExt cx="834032" cy="3527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4032" cy="352774"/>
              </a:xfrm>
              <a:custGeom>
                <a:avLst/>
                <a:gdLst/>
                <a:ahLst/>
                <a:cxnLst/>
                <a:rect l="l" t="t" r="r" b="b"/>
                <a:pathLst>
                  <a:path w="834032" h="352774">
                    <a:moveTo>
                      <a:pt x="0" y="0"/>
                    </a:moveTo>
                    <a:lnTo>
                      <a:pt x="834032" y="0"/>
                    </a:lnTo>
                    <a:lnTo>
                      <a:pt x="834032" y="352774"/>
                    </a:lnTo>
                    <a:lnTo>
                      <a:pt x="0" y="3527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34032" cy="39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3444659" cy="3444659"/>
            </a:xfrm>
            <a:custGeom>
              <a:avLst/>
              <a:gdLst/>
              <a:ahLst/>
              <a:cxnLst/>
              <a:rect l="l" t="t" r="r" b="b"/>
              <a:pathLst>
                <a:path w="3444659" h="3444659">
                  <a:moveTo>
                    <a:pt x="0" y="0"/>
                  </a:moveTo>
                  <a:lnTo>
                    <a:pt x="3444659" y="0"/>
                  </a:lnTo>
                  <a:lnTo>
                    <a:pt x="3444659" y="3444659"/>
                  </a:lnTo>
                  <a:lnTo>
                    <a:pt x="0" y="344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4066" y="2908195"/>
            <a:ext cx="2735254" cy="1695816"/>
            <a:chOff x="0" y="0"/>
            <a:chExt cx="13110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11000" cy="812800"/>
            </a:xfrm>
            <a:custGeom>
              <a:avLst/>
              <a:gdLst/>
              <a:ahLst/>
              <a:cxnLst/>
              <a:rect l="l" t="t" r="r" b="b"/>
              <a:pathLst>
                <a:path w="1311000" h="812800">
                  <a:moveTo>
                    <a:pt x="65100" y="0"/>
                  </a:moveTo>
                  <a:lnTo>
                    <a:pt x="1245900" y="0"/>
                  </a:lnTo>
                  <a:cubicBezTo>
                    <a:pt x="1281853" y="0"/>
                    <a:pt x="1311000" y="29146"/>
                    <a:pt x="1311000" y="65100"/>
                  </a:cubicBezTo>
                  <a:lnTo>
                    <a:pt x="1311000" y="747700"/>
                  </a:lnTo>
                  <a:cubicBezTo>
                    <a:pt x="1311000" y="764966"/>
                    <a:pt x="1304141" y="781524"/>
                    <a:pt x="1291932" y="793733"/>
                  </a:cubicBezTo>
                  <a:cubicBezTo>
                    <a:pt x="1279724" y="805941"/>
                    <a:pt x="1263165" y="812800"/>
                    <a:pt x="1245900" y="812800"/>
                  </a:cubicBezTo>
                  <a:lnTo>
                    <a:pt x="65100" y="812800"/>
                  </a:lnTo>
                  <a:cubicBezTo>
                    <a:pt x="47834" y="812800"/>
                    <a:pt x="31276" y="805941"/>
                    <a:pt x="19067" y="793733"/>
                  </a:cubicBezTo>
                  <a:cubicBezTo>
                    <a:pt x="6859" y="781524"/>
                    <a:pt x="0" y="764966"/>
                    <a:pt x="0" y="747700"/>
                  </a:cubicBezTo>
                  <a:lnTo>
                    <a:pt x="0" y="65100"/>
                  </a:lnTo>
                  <a:cubicBezTo>
                    <a:pt x="0" y="47834"/>
                    <a:pt x="6859" y="31276"/>
                    <a:pt x="19067" y="19067"/>
                  </a:cubicBezTo>
                  <a:cubicBezTo>
                    <a:pt x="31276" y="6859"/>
                    <a:pt x="47834" y="0"/>
                    <a:pt x="65100" y="0"/>
                  </a:cubicBezTo>
                  <a:close/>
                </a:path>
              </a:pathLst>
            </a:custGeom>
            <a:blipFill>
              <a:blip r:embed="rId4"/>
              <a:stretch>
                <a:fillRect t="-2113" b="-211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4066" y="4816623"/>
            <a:ext cx="2735254" cy="1695816"/>
            <a:chOff x="0" y="0"/>
            <a:chExt cx="13110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11000" cy="812800"/>
            </a:xfrm>
            <a:custGeom>
              <a:avLst/>
              <a:gdLst/>
              <a:ahLst/>
              <a:cxnLst/>
              <a:rect l="l" t="t" r="r" b="b"/>
              <a:pathLst>
                <a:path w="1311000" h="812800">
                  <a:moveTo>
                    <a:pt x="65100" y="0"/>
                  </a:moveTo>
                  <a:lnTo>
                    <a:pt x="1245900" y="0"/>
                  </a:lnTo>
                  <a:cubicBezTo>
                    <a:pt x="1281853" y="0"/>
                    <a:pt x="1311000" y="29146"/>
                    <a:pt x="1311000" y="65100"/>
                  </a:cubicBezTo>
                  <a:lnTo>
                    <a:pt x="1311000" y="747700"/>
                  </a:lnTo>
                  <a:cubicBezTo>
                    <a:pt x="1311000" y="764966"/>
                    <a:pt x="1304141" y="781524"/>
                    <a:pt x="1291932" y="793733"/>
                  </a:cubicBezTo>
                  <a:cubicBezTo>
                    <a:pt x="1279724" y="805941"/>
                    <a:pt x="1263165" y="812800"/>
                    <a:pt x="1245900" y="812800"/>
                  </a:cubicBezTo>
                  <a:lnTo>
                    <a:pt x="65100" y="812800"/>
                  </a:lnTo>
                  <a:cubicBezTo>
                    <a:pt x="47834" y="812800"/>
                    <a:pt x="31276" y="805941"/>
                    <a:pt x="19067" y="793733"/>
                  </a:cubicBezTo>
                  <a:cubicBezTo>
                    <a:pt x="6859" y="781524"/>
                    <a:pt x="0" y="764966"/>
                    <a:pt x="0" y="747700"/>
                  </a:cubicBezTo>
                  <a:lnTo>
                    <a:pt x="0" y="65100"/>
                  </a:lnTo>
                  <a:cubicBezTo>
                    <a:pt x="0" y="47834"/>
                    <a:pt x="6859" y="31276"/>
                    <a:pt x="19067" y="19067"/>
                  </a:cubicBezTo>
                  <a:cubicBezTo>
                    <a:pt x="31276" y="6859"/>
                    <a:pt x="47834" y="0"/>
                    <a:pt x="65100" y="0"/>
                  </a:cubicBezTo>
                  <a:close/>
                </a:path>
              </a:pathLst>
            </a:custGeom>
            <a:blipFill>
              <a:blip r:embed="rId5"/>
              <a:stretch>
                <a:fillRect l="-90380" t="-6753" b="-348169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671473" y="1685096"/>
            <a:ext cx="4100841" cy="2446198"/>
            <a:chOff x="0" y="0"/>
            <a:chExt cx="952449" cy="5681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2449" cy="568147"/>
            </a:xfrm>
            <a:custGeom>
              <a:avLst/>
              <a:gdLst/>
              <a:ahLst/>
              <a:cxnLst/>
              <a:rect l="l" t="t" r="r" b="b"/>
              <a:pathLst>
                <a:path w="952449" h="568147">
                  <a:moveTo>
                    <a:pt x="43421" y="0"/>
                  </a:moveTo>
                  <a:lnTo>
                    <a:pt x="909028" y="0"/>
                  </a:lnTo>
                  <a:cubicBezTo>
                    <a:pt x="933009" y="0"/>
                    <a:pt x="952449" y="19440"/>
                    <a:pt x="952449" y="43421"/>
                  </a:cubicBezTo>
                  <a:lnTo>
                    <a:pt x="952449" y="524725"/>
                  </a:lnTo>
                  <a:cubicBezTo>
                    <a:pt x="952449" y="548706"/>
                    <a:pt x="933009" y="568147"/>
                    <a:pt x="909028" y="568147"/>
                  </a:cubicBezTo>
                  <a:lnTo>
                    <a:pt x="43421" y="568147"/>
                  </a:lnTo>
                  <a:cubicBezTo>
                    <a:pt x="19440" y="568147"/>
                    <a:pt x="0" y="548706"/>
                    <a:pt x="0" y="524725"/>
                  </a:cubicBezTo>
                  <a:lnTo>
                    <a:pt x="0" y="43421"/>
                  </a:lnTo>
                  <a:cubicBezTo>
                    <a:pt x="0" y="19440"/>
                    <a:pt x="19440" y="0"/>
                    <a:pt x="43421" y="0"/>
                  </a:cubicBezTo>
                  <a:close/>
                </a:path>
              </a:pathLst>
            </a:custGeom>
            <a:blipFill>
              <a:blip r:embed="rId6"/>
              <a:stretch>
                <a:fillRect t="-6755" b="-675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3962813" y="851344"/>
            <a:ext cx="4142262" cy="2470907"/>
            <a:chOff x="0" y="0"/>
            <a:chExt cx="952449" cy="5681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2449" cy="568147"/>
            </a:xfrm>
            <a:custGeom>
              <a:avLst/>
              <a:gdLst/>
              <a:ahLst/>
              <a:cxnLst/>
              <a:rect l="l" t="t" r="r" b="b"/>
              <a:pathLst>
                <a:path w="952449" h="568147">
                  <a:moveTo>
                    <a:pt x="42987" y="0"/>
                  </a:moveTo>
                  <a:lnTo>
                    <a:pt x="909462" y="0"/>
                  </a:lnTo>
                  <a:cubicBezTo>
                    <a:pt x="920863" y="0"/>
                    <a:pt x="931797" y="4529"/>
                    <a:pt x="939858" y="12591"/>
                  </a:cubicBezTo>
                  <a:cubicBezTo>
                    <a:pt x="947920" y="20652"/>
                    <a:pt x="952449" y="31586"/>
                    <a:pt x="952449" y="42987"/>
                  </a:cubicBezTo>
                  <a:lnTo>
                    <a:pt x="952449" y="525160"/>
                  </a:lnTo>
                  <a:cubicBezTo>
                    <a:pt x="952449" y="536561"/>
                    <a:pt x="947920" y="547494"/>
                    <a:pt x="939858" y="555556"/>
                  </a:cubicBezTo>
                  <a:cubicBezTo>
                    <a:pt x="931797" y="563618"/>
                    <a:pt x="920863" y="568147"/>
                    <a:pt x="909462" y="568147"/>
                  </a:cubicBezTo>
                  <a:lnTo>
                    <a:pt x="42987" y="568147"/>
                  </a:lnTo>
                  <a:cubicBezTo>
                    <a:pt x="31586" y="568147"/>
                    <a:pt x="20652" y="563618"/>
                    <a:pt x="12591" y="555556"/>
                  </a:cubicBezTo>
                  <a:cubicBezTo>
                    <a:pt x="4529" y="547494"/>
                    <a:pt x="0" y="536561"/>
                    <a:pt x="0" y="525160"/>
                  </a:cubicBezTo>
                  <a:lnTo>
                    <a:pt x="0" y="42987"/>
                  </a:lnTo>
                  <a:cubicBezTo>
                    <a:pt x="0" y="31586"/>
                    <a:pt x="4529" y="20652"/>
                    <a:pt x="12591" y="12591"/>
                  </a:cubicBezTo>
                  <a:cubicBezTo>
                    <a:pt x="20652" y="4529"/>
                    <a:pt x="31586" y="0"/>
                    <a:pt x="42987" y="0"/>
                  </a:cubicBezTo>
                  <a:close/>
                </a:path>
              </a:pathLst>
            </a:custGeom>
            <a:blipFill>
              <a:blip r:embed="rId7"/>
              <a:stretch>
                <a:fillRect t="-5917" b="-5917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515189" y="6702888"/>
            <a:ext cx="2061567" cy="1778102"/>
          </a:xfrm>
          <a:custGeom>
            <a:avLst/>
            <a:gdLst/>
            <a:ahLst/>
            <a:cxnLst/>
            <a:rect l="l" t="t" r="r" b="b"/>
            <a:pathLst>
              <a:path w="2061567" h="1778102">
                <a:moveTo>
                  <a:pt x="0" y="0"/>
                </a:moveTo>
                <a:lnTo>
                  <a:pt x="2061567" y="0"/>
                </a:lnTo>
                <a:lnTo>
                  <a:pt x="2061567" y="1778102"/>
                </a:lnTo>
                <a:lnTo>
                  <a:pt x="0" y="17781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115494" y="6531489"/>
            <a:ext cx="11138892" cy="209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Droits des étudiant.e.s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Aides aux étudiant.e.s en difficulté et réorientation vers les bons acteurs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Travail sur les modifications du règlement général des études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Correction et vérification des droits des étudiants notamment sur les évaluations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Mise en place du dispositif d’incapacité temporaire.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</a:p>
        </p:txBody>
      </p:sp>
      <p:sp>
        <p:nvSpPr>
          <p:cNvPr id="18" name="TextBox 18"/>
          <p:cNvSpPr txBox="1"/>
          <p:nvPr/>
        </p:nvSpPr>
        <p:spPr>
          <a:xfrm rot="-490516">
            <a:off x="1186175" y="893461"/>
            <a:ext cx="8372268" cy="98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Vie Etudiante et les étudiant.e.s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15494" y="3048078"/>
            <a:ext cx="5904012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Rentrée / Journée d’acceuil des étudiant.e.s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Vidéos de bienvenus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Participation à l’organisation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Vidéo de services (COSIE)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15494" y="5028501"/>
            <a:ext cx="5655022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RadH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Réappropriation par les étudiants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Suivi des réunions préalable et des bilans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86681" y="8111847"/>
            <a:ext cx="3865305" cy="2583495"/>
            <a:chOff x="0" y="0"/>
            <a:chExt cx="5153741" cy="3444659"/>
          </a:xfrm>
        </p:grpSpPr>
        <p:grpSp>
          <p:nvGrpSpPr>
            <p:cNvPr id="4" name="Group 4"/>
            <p:cNvGrpSpPr/>
            <p:nvPr/>
          </p:nvGrpSpPr>
          <p:grpSpPr>
            <a:xfrm>
              <a:off x="931454" y="1114287"/>
              <a:ext cx="4222287" cy="1785917"/>
              <a:chOff x="0" y="0"/>
              <a:chExt cx="834032" cy="3527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4032" cy="352774"/>
              </a:xfrm>
              <a:custGeom>
                <a:avLst/>
                <a:gdLst/>
                <a:ahLst/>
                <a:cxnLst/>
                <a:rect l="l" t="t" r="r" b="b"/>
                <a:pathLst>
                  <a:path w="834032" h="352774">
                    <a:moveTo>
                      <a:pt x="0" y="0"/>
                    </a:moveTo>
                    <a:lnTo>
                      <a:pt x="834032" y="0"/>
                    </a:lnTo>
                    <a:lnTo>
                      <a:pt x="834032" y="352774"/>
                    </a:lnTo>
                    <a:lnTo>
                      <a:pt x="0" y="3527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34032" cy="39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3444659" cy="3444659"/>
            </a:xfrm>
            <a:custGeom>
              <a:avLst/>
              <a:gdLst/>
              <a:ahLst/>
              <a:cxnLst/>
              <a:rect l="l" t="t" r="r" b="b"/>
              <a:pathLst>
                <a:path w="3444659" h="3444659">
                  <a:moveTo>
                    <a:pt x="0" y="0"/>
                  </a:moveTo>
                  <a:lnTo>
                    <a:pt x="3444659" y="0"/>
                  </a:lnTo>
                  <a:lnTo>
                    <a:pt x="3444659" y="3444659"/>
                  </a:lnTo>
                  <a:lnTo>
                    <a:pt x="0" y="344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5276299" y="2941899"/>
            <a:ext cx="4055776" cy="3219272"/>
          </a:xfrm>
          <a:custGeom>
            <a:avLst/>
            <a:gdLst/>
            <a:ahLst/>
            <a:cxnLst/>
            <a:rect l="l" t="t" r="r" b="b"/>
            <a:pathLst>
              <a:path w="4055776" h="3219272">
                <a:moveTo>
                  <a:pt x="0" y="0"/>
                </a:moveTo>
                <a:lnTo>
                  <a:pt x="4055776" y="0"/>
                </a:lnTo>
                <a:lnTo>
                  <a:pt x="4055776" y="3219272"/>
                </a:lnTo>
                <a:lnTo>
                  <a:pt x="0" y="3219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490516">
            <a:off x="1186175" y="893461"/>
            <a:ext cx="8372268" cy="98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Stratégie d’établissement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7696" y="2712892"/>
            <a:ext cx="7056491" cy="568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AVENIRS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Passage du COPIL TE au plan AVENIRS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Participation aux COPIL et COFON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Suivi et intégration des étudiants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Schéma Directeur de la Vie Étudiante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Accompagnement à la mise en place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Participation aux COPIL et COFON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Suivi et intégration des étudiants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Contrats d’objectifs, de moyens et de performance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Etude de l’AAP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Pré-travail en interne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Echange avec la présidence sur l’axe VE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Charte d’engagement LGBT+ de l’Autre Cercle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1577522"/>
            <a:ext cx="9105656" cy="561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Bureau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Présence en réunion d’équipe pour le montage de projet avec la présidence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Comité fonctionnel de la RUCHE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Participation aux échanges a mi-chemin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Travail sur le RSE (INCLUDE)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Echange et apport regard usager sur les conditions d’étude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Proposition d’aménagement complémentaire dans le cas de la DA (prise en compte des CM)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Suivi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Alliance Européenne (BAUHAUS4EU)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Approfondissement du cadre de ces alliances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Portage Démocratie étudiante au sein de cette alliance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185081" y="1745615"/>
            <a:ext cx="8085191" cy="764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Echanges et suivi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Adhésion à la CEVPU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Lieu de vie BDR 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Salle hors sac / tiers lieu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local inter-asso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Fondation Université Lumière Lyon 2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Vidéo de vulgarisation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VPE 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Rentrée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COSIE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Elections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AFEV 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Réunion de présentation de l’université aux Lycéens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SDVE Rectorat - VREE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Réunions territoriales au Rectorat</a:t>
            </a:r>
          </a:p>
          <a:p>
            <a:pPr marL="431799" lvl="1" indent="-215899" algn="just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Aménagements campus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Ruche 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Logement</a:t>
            </a:r>
          </a:p>
          <a:p>
            <a:pPr marL="863598" lvl="2" indent="-287866" algn="just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Sytral (Voie 8 + T2 + C15E) </a:t>
            </a:r>
          </a:p>
          <a:p>
            <a:pPr algn="just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799"/>
              </a:lnSpc>
            </a:pPr>
            <a:endParaRPr lang="en-US" sz="1999">
              <a:solidFill>
                <a:srgbClr val="E63B3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386681" y="8111847"/>
            <a:ext cx="3865305" cy="2583495"/>
            <a:chOff x="0" y="0"/>
            <a:chExt cx="5153741" cy="3444659"/>
          </a:xfrm>
        </p:grpSpPr>
        <p:grpSp>
          <p:nvGrpSpPr>
            <p:cNvPr id="5" name="Group 5"/>
            <p:cNvGrpSpPr/>
            <p:nvPr/>
          </p:nvGrpSpPr>
          <p:grpSpPr>
            <a:xfrm>
              <a:off x="931454" y="1114287"/>
              <a:ext cx="4222287" cy="1785917"/>
              <a:chOff x="0" y="0"/>
              <a:chExt cx="834032" cy="3527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34032" cy="352774"/>
              </a:xfrm>
              <a:custGeom>
                <a:avLst/>
                <a:gdLst/>
                <a:ahLst/>
                <a:cxnLst/>
                <a:rect l="l" t="t" r="r" b="b"/>
                <a:pathLst>
                  <a:path w="834032" h="352774">
                    <a:moveTo>
                      <a:pt x="0" y="0"/>
                    </a:moveTo>
                    <a:lnTo>
                      <a:pt x="834032" y="0"/>
                    </a:lnTo>
                    <a:lnTo>
                      <a:pt x="834032" y="352774"/>
                    </a:lnTo>
                    <a:lnTo>
                      <a:pt x="0" y="3527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34032" cy="39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0" y="0"/>
              <a:ext cx="3444659" cy="3444659"/>
            </a:xfrm>
            <a:custGeom>
              <a:avLst/>
              <a:gdLst/>
              <a:ahLst/>
              <a:cxnLst/>
              <a:rect l="l" t="t" r="r" b="b"/>
              <a:pathLst>
                <a:path w="3444659" h="3444659">
                  <a:moveTo>
                    <a:pt x="0" y="0"/>
                  </a:moveTo>
                  <a:lnTo>
                    <a:pt x="3444659" y="0"/>
                  </a:lnTo>
                  <a:lnTo>
                    <a:pt x="3444659" y="3444659"/>
                  </a:lnTo>
                  <a:lnTo>
                    <a:pt x="0" y="344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1128018">
            <a:off x="12065566" y="7145705"/>
            <a:ext cx="2744268" cy="1049887"/>
          </a:xfrm>
          <a:custGeom>
            <a:avLst/>
            <a:gdLst/>
            <a:ahLst/>
            <a:cxnLst/>
            <a:rect l="l" t="t" r="r" b="b"/>
            <a:pathLst>
              <a:path w="2744268" h="1049887">
                <a:moveTo>
                  <a:pt x="0" y="0"/>
                </a:moveTo>
                <a:lnTo>
                  <a:pt x="2744268" y="0"/>
                </a:lnTo>
                <a:lnTo>
                  <a:pt x="2744268" y="1049887"/>
                </a:lnTo>
                <a:lnTo>
                  <a:pt x="0" y="10498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825" t="-90422" r="-78920" b="-4578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46143" y="826393"/>
            <a:ext cx="3215662" cy="1933693"/>
            <a:chOff x="0" y="0"/>
            <a:chExt cx="1254270" cy="7542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270" cy="754238"/>
            </a:xfrm>
            <a:custGeom>
              <a:avLst/>
              <a:gdLst/>
              <a:ahLst/>
              <a:cxnLst/>
              <a:rect l="l" t="t" r="r" b="b"/>
              <a:pathLst>
                <a:path w="1254270" h="754238">
                  <a:moveTo>
                    <a:pt x="55374" y="0"/>
                  </a:moveTo>
                  <a:lnTo>
                    <a:pt x="1198896" y="0"/>
                  </a:lnTo>
                  <a:cubicBezTo>
                    <a:pt x="1229478" y="0"/>
                    <a:pt x="1254270" y="24792"/>
                    <a:pt x="1254270" y="55374"/>
                  </a:cubicBezTo>
                  <a:lnTo>
                    <a:pt x="1254270" y="698864"/>
                  </a:lnTo>
                  <a:cubicBezTo>
                    <a:pt x="1254270" y="729446"/>
                    <a:pt x="1229478" y="754238"/>
                    <a:pt x="1198896" y="754238"/>
                  </a:cubicBezTo>
                  <a:lnTo>
                    <a:pt x="55374" y="754238"/>
                  </a:lnTo>
                  <a:cubicBezTo>
                    <a:pt x="24792" y="754238"/>
                    <a:pt x="0" y="729446"/>
                    <a:pt x="0" y="698864"/>
                  </a:cubicBezTo>
                  <a:lnTo>
                    <a:pt x="0" y="55374"/>
                  </a:lnTo>
                  <a:cubicBezTo>
                    <a:pt x="0" y="24792"/>
                    <a:pt x="24792" y="0"/>
                    <a:pt x="55374" y="0"/>
                  </a:cubicBezTo>
                  <a:close/>
                </a:path>
              </a:pathLst>
            </a:custGeom>
            <a:blipFill>
              <a:blip r:embed="rId5"/>
              <a:stretch>
                <a:fillRect t="-10303" b="-49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762129" y="2856156"/>
            <a:ext cx="2287344" cy="228734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94" r="-5428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5753974" y="2225993"/>
            <a:ext cx="2363608" cy="236360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19204" b="-19204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5385895" y="3999828"/>
            <a:ext cx="2731686" cy="273168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9808" r="-19808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 rot="-490516">
            <a:off x="256806" y="693467"/>
            <a:ext cx="12754354" cy="98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E63B34"/>
                </a:solidFill>
                <a:latin typeface="Abula Bold"/>
                <a:ea typeface="Abula Bold"/>
                <a:cs typeface="Abula Bold"/>
                <a:sym typeface="Abula Bold"/>
              </a:rPr>
              <a:t>Représentation des étudiant.e.s et de l’Université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626677"/>
            <a:ext cx="7056491" cy="575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Représentation 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Pose de la première pierre RUCHE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 ans de l’université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Cérémonie SHN et du complexe de pratique de sport en autonomie (PDA)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Inauguration lieu de vie de l’agorae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 séminaires du MESR qu’on a pu faire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Séminaire CVEC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Séminaire VREE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Séminaire annuel du réseau des collectivités locales pour l’ESRI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E63B34"/>
                </a:solidFill>
                <a:latin typeface="Montserrat"/>
                <a:ea typeface="Montserrat"/>
                <a:cs typeface="Montserrat"/>
                <a:sym typeface="Montserrat"/>
              </a:rPr>
              <a:t>Vies étudiantes, inégalités et territoires : quelles contributions des collectivités et des établissements, quels engagements des étudiants ?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 b="1">
                <a:solidFill>
                  <a:srgbClr val="E63B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Rencontre présidente CNOUS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439</Words>
  <Application>Microsoft Office PowerPoint</Application>
  <PresentationFormat>Personnalisé</PresentationFormat>
  <Paragraphs>95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Montserrat</vt:lpstr>
      <vt:lpstr>Calibri</vt:lpstr>
      <vt:lpstr>Montserrat Bold</vt:lpstr>
      <vt:lpstr>Arial Bold</vt:lpstr>
      <vt:lpstr>Abula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d’activité des Vice-Présidents Etudiants</dc:title>
  <dc:creator>Brigitte Malet</dc:creator>
  <cp:lastModifiedBy>Brigitte Malet</cp:lastModifiedBy>
  <cp:revision>2</cp:revision>
  <dcterms:created xsi:type="dcterms:W3CDTF">2006-08-16T00:00:00Z</dcterms:created>
  <dcterms:modified xsi:type="dcterms:W3CDTF">2025-02-14T09:09:01Z</dcterms:modified>
  <dc:identifier>DAGe4euE7nU</dc:identifier>
</cp:coreProperties>
</file>