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5" r:id="rId3"/>
    <p:sldId id="264" r:id="rId4"/>
    <p:sldId id="277" r:id="rId5"/>
    <p:sldId id="302" r:id="rId6"/>
    <p:sldId id="301" r:id="rId7"/>
    <p:sldId id="303" r:id="rId8"/>
    <p:sldId id="281" r:id="rId9"/>
    <p:sldId id="280" r:id="rId10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82" autoAdjust="0"/>
    <p:restoredTop sz="87791" autoAdjust="0"/>
  </p:normalViewPr>
  <p:slideViewPr>
    <p:cSldViewPr snapToGrid="0" snapToObjects="1">
      <p:cViewPr varScale="1">
        <p:scale>
          <a:sx n="100" d="100"/>
          <a:sy n="100" d="100"/>
        </p:scale>
        <p:origin x="654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nombre de dossiers : 121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nombre de dossiers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8578-4846-8267-27BB3F26B86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8578-4846-8267-27BB3F26B86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8578-4846-8267-27BB3F26B86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8578-4846-8267-27BB3F26B86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8578-4846-8267-27BB3F26B86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B-8578-4846-8267-27BB3F26B86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D-8578-4846-8267-27BB3F26B86A}"/>
              </c:ext>
            </c:extLst>
          </c:dPt>
          <c:dLbls>
            <c:spPr>
              <a:no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Feuil1!$A$2:$A$8</c:f>
              <c:strCache>
                <c:ptCount val="7"/>
                <c:pt idx="0">
                  <c:v>Social/solidarité</c:v>
                </c:pt>
                <c:pt idx="1">
                  <c:v>BDE/composante</c:v>
                </c:pt>
                <c:pt idx="2">
                  <c:v>Citoyenneté</c:v>
                </c:pt>
                <c:pt idx="3">
                  <c:v>Culture</c:v>
                </c:pt>
                <c:pt idx="4">
                  <c:v>Développement Durable</c:v>
                </c:pt>
                <c:pt idx="5">
                  <c:v>Handicap</c:v>
                </c:pt>
                <c:pt idx="6">
                  <c:v>Sport</c:v>
                </c:pt>
              </c:strCache>
            </c:strRef>
          </c:cat>
          <c:val>
            <c:numRef>
              <c:f>Feuil1!$B$2:$B$8</c:f>
              <c:numCache>
                <c:formatCode>General</c:formatCode>
                <c:ptCount val="7"/>
                <c:pt idx="0">
                  <c:v>59</c:v>
                </c:pt>
                <c:pt idx="1">
                  <c:v>20</c:v>
                </c:pt>
                <c:pt idx="2">
                  <c:v>11</c:v>
                </c:pt>
                <c:pt idx="3">
                  <c:v>10</c:v>
                </c:pt>
                <c:pt idx="4">
                  <c:v>8</c:v>
                </c:pt>
                <c:pt idx="5">
                  <c:v>12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05-4ADC-82A9-EBA5D937B7A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99847440944882"/>
          <c:y val="0.85177369268124425"/>
          <c:w val="0.7000305118110236"/>
          <c:h val="0.1365075580396433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Inscrit.es et déposant.es au fil des ans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Pré-Inscrit.es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Feuil1!$A$2:$A$6</c:f>
              <c:strCache>
                <c:ptCount val="5"/>
                <c:pt idx="0">
                  <c:v>18/19</c:v>
                </c:pt>
                <c:pt idx="1">
                  <c:v>19/20</c:v>
                </c:pt>
                <c:pt idx="2">
                  <c:v>20/21</c:v>
                </c:pt>
                <c:pt idx="3">
                  <c:v>21/22</c:v>
                </c:pt>
                <c:pt idx="4">
                  <c:v>22/23</c:v>
                </c:pt>
              </c:strCache>
            </c:strRef>
          </c:cat>
          <c:val>
            <c:numRef>
              <c:f>Feuil1!$B$2:$B$6</c:f>
              <c:numCache>
                <c:formatCode>General</c:formatCode>
                <c:ptCount val="5"/>
                <c:pt idx="0">
                  <c:v>136</c:v>
                </c:pt>
                <c:pt idx="1">
                  <c:v>288</c:v>
                </c:pt>
                <c:pt idx="2">
                  <c:v>471</c:v>
                </c:pt>
                <c:pt idx="3">
                  <c:v>538</c:v>
                </c:pt>
                <c:pt idx="4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69-4C5E-8310-CF5B24F32CF3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Dossiers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Feuil1!$A$2:$A$6</c:f>
              <c:strCache>
                <c:ptCount val="5"/>
                <c:pt idx="0">
                  <c:v>18/19</c:v>
                </c:pt>
                <c:pt idx="1">
                  <c:v>19/20</c:v>
                </c:pt>
                <c:pt idx="2">
                  <c:v>20/21</c:v>
                </c:pt>
                <c:pt idx="3">
                  <c:v>21/22</c:v>
                </c:pt>
                <c:pt idx="4">
                  <c:v>22/23</c:v>
                </c:pt>
              </c:strCache>
            </c:strRef>
          </c:cat>
          <c:val>
            <c:numRef>
              <c:f>Feuil1!$C$2:$C$6</c:f>
              <c:numCache>
                <c:formatCode>General</c:formatCode>
                <c:ptCount val="5"/>
                <c:pt idx="0">
                  <c:v>39</c:v>
                </c:pt>
                <c:pt idx="1">
                  <c:v>79</c:v>
                </c:pt>
                <c:pt idx="2">
                  <c:v>108</c:v>
                </c:pt>
                <c:pt idx="3">
                  <c:v>143</c:v>
                </c:pt>
                <c:pt idx="4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69-4C5E-8310-CF5B24F32C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92484352"/>
        <c:axId val="1292488512"/>
      </c:barChart>
      <c:catAx>
        <c:axId val="1292484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92488512"/>
        <c:crosses val="autoZero"/>
        <c:auto val="1"/>
        <c:lblAlgn val="ctr"/>
        <c:lblOffset val="100"/>
        <c:noMultiLvlLbl val="0"/>
      </c:catAx>
      <c:valAx>
        <c:axId val="129248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92484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</c:legendEntry>
      <c:layout>
        <c:manualLayout>
          <c:xMode val="edge"/>
          <c:yMode val="edge"/>
          <c:x val="7.5524084859742421E-2"/>
          <c:y val="0.10961597944660084"/>
          <c:w val="0.31455499507874018"/>
          <c:h val="0.114643140093310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dirty="0"/>
              <a:t>Répartition</a:t>
            </a:r>
            <a:r>
              <a:rPr lang="fr-FR" baseline="0" dirty="0"/>
              <a:t> des dossiers en fonction de la participation aux ateliers</a:t>
            </a:r>
            <a:endParaRPr lang="fr-FR" dirty="0"/>
          </a:p>
        </c:rich>
      </c:tx>
      <c:layout>
        <c:manualLayout>
          <c:xMode val="edge"/>
          <c:yMode val="edge"/>
          <c:x val="0.2139450730636017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7.6344056873904123E-2"/>
          <c:y val="0.2555097037703184"/>
          <c:w val="0.88439795944086741"/>
          <c:h val="0.627265155803078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Dossiers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C01-4160-B204-1D70B547AF4C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C01-4160-B204-1D70B547AF4C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C01-4160-B204-1D70B547AF4C}"/>
              </c:ext>
            </c:extLst>
          </c:dPt>
          <c:cat>
            <c:strRef>
              <c:f>Feuil1!$A$2:$A$4</c:f>
              <c:strCache>
                <c:ptCount val="2"/>
                <c:pt idx="0">
                  <c:v>avec atelier</c:v>
                </c:pt>
                <c:pt idx="1">
                  <c:v>sans atelier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85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86-4CB8-9BA2-13B9C498D4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275246655"/>
        <c:axId val="1274681311"/>
      </c:barChart>
      <c:catAx>
        <c:axId val="1275246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74681311"/>
        <c:crosses val="autoZero"/>
        <c:auto val="1"/>
        <c:lblAlgn val="ctr"/>
        <c:lblOffset val="100"/>
        <c:noMultiLvlLbl val="0"/>
      </c:catAx>
      <c:valAx>
        <c:axId val="1274681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75246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5.4360605314960633E-2"/>
          <c:y val="0.11224808610678604"/>
          <c:w val="0.94563939468503933"/>
          <c:h val="0.7728705233224333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Note moyenne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85-4852-B230-621A28CF854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85-4852-B230-621A28CF8544}"/>
              </c:ext>
            </c:extLst>
          </c:dPt>
          <c:cat>
            <c:strRef>
              <c:f>Feuil1!$A$2:$A$3</c:f>
              <c:strCache>
                <c:ptCount val="2"/>
                <c:pt idx="0">
                  <c:v>avec atelier</c:v>
                </c:pt>
                <c:pt idx="1">
                  <c:v>sans atelier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0.47649999999999998</c:v>
                </c:pt>
                <c:pt idx="1">
                  <c:v>0.45269999999999999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13-4BCE-898B-7445D19262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90338671"/>
        <c:axId val="1274678815"/>
      </c:barChart>
      <c:catAx>
        <c:axId val="13903386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274678815"/>
        <c:crosses val="autoZero"/>
        <c:auto val="1"/>
        <c:lblAlgn val="ctr"/>
        <c:lblOffset val="100"/>
        <c:noMultiLvlLbl val="0"/>
      </c:catAx>
      <c:valAx>
        <c:axId val="1274678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3903386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F863B-0B40-479C-8F0F-E6E72C864783}" type="datetimeFigureOut">
              <a:rPr lang="fr-FR" smtClean="0"/>
              <a:t>07/09/2023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40363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0D10F-D4FE-4E75-9AB9-CCD00DDC1C8A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0158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9633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843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9414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 toutes les composantes,</a:t>
            </a:r>
            <a:r>
              <a:rPr lang="fr-FR" baseline="0" dirty="0"/>
              <a:t> filières </a:t>
            </a:r>
          </a:p>
          <a:p>
            <a:r>
              <a:rPr lang="fr-FR" baseline="0" dirty="0"/>
              <a:t>Equilibre également entre les années L2/L3/M1</a:t>
            </a:r>
            <a:endParaRPr lang="fr-FR" dirty="0"/>
          </a:p>
          <a:p>
            <a:endParaRPr lang="fr-FR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3899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18/19 : 136 inscrits, 39 dossiers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19/20 : 288 – 79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20/21 : 471-108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21/22 : 538 – 143 (292 venus en réunion, 266 éligibles)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22/23 : 340 – 121 (282 venus en réunion, 270 éligibles)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endParaRPr lang="fr-FR" sz="1200" dirty="0"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fr-FR" sz="120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Entre</a:t>
            </a:r>
            <a:r>
              <a:rPr lang="fr-FR" sz="1200" baseline="0" dirty="0"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l’année dernière et cette année 32 % de dossiers déposés en plus. (on est à peu près sur la même augmentation d’année en année. Par contre le nombre d’inscriptions croient moins que les années antérieurs (on doublait et là augmentation de 14 % : pistes d’explication une communication plus ciblée qui fait que les étudiant.es qui pourraient en bénéficier sont touché.es. On arrive à un pallier ?</a:t>
            </a:r>
            <a:endParaRPr lang="fr-FR" sz="1200" dirty="0"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A3C0D3-2C14-46AD-BB47-0658A7336E64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03473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7644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0045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pPr marL="0" indent="0">
              <a:buFontTx/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0D10F-D4FE-4E75-9AB9-CCD00DDC1C8A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269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292448" y="2281783"/>
            <a:ext cx="7343853" cy="1814729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Gros 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33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52B654-5BCE-5547-91CD-7A68F08F54C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5604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52B654-5BCE-5547-91CD-7A68F08F54C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943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04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114800" y="1716856"/>
            <a:ext cx="69965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rPr>
              <a:t>VALORISATION DE L’ENGAGEMENT ÉTUDIANT </a:t>
            </a:r>
          </a:p>
          <a:p>
            <a:endParaRPr lang="fr-FR" sz="2000" b="1" dirty="0">
              <a:solidFill>
                <a:schemeClr val="bg1"/>
              </a:solidFill>
              <a:latin typeface="Trebuchet MS" charset="0"/>
              <a:ea typeface="Trebuchet MS" charset="0"/>
              <a:cs typeface="Trebuchet MS" charset="0"/>
            </a:endParaRPr>
          </a:p>
          <a:p>
            <a:pPr algn="r"/>
            <a:r>
              <a:rPr lang="fr-FR" sz="3600" b="1" dirty="0">
                <a:solidFill>
                  <a:schemeClr val="bg1">
                    <a:lumMod val="65000"/>
                  </a:schemeClr>
                </a:solidFill>
                <a:latin typeface="Trebuchet MS" charset="0"/>
                <a:ea typeface="Trebuchet MS" charset="0"/>
                <a:cs typeface="Trebuchet MS" charset="0"/>
              </a:rPr>
              <a:t>CFVU du 15 sept. 2023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68501" y="4256151"/>
            <a:ext cx="6494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latin typeface="Trebuchet MS" charset="0"/>
                <a:ea typeface="Trebuchet MS" charset="0"/>
                <a:cs typeface="Trebuchet MS" charset="0"/>
              </a:rPr>
              <a:t>Bilan 2022/2023 </a:t>
            </a:r>
          </a:p>
          <a:p>
            <a:r>
              <a:rPr lang="fr-FR" sz="3600" b="1" dirty="0">
                <a:latin typeface="Trebuchet MS" charset="0"/>
                <a:ea typeface="Trebuchet MS" charset="0"/>
                <a:cs typeface="Trebuchet MS" charset="0"/>
              </a:rPr>
              <a:t>et perspectives 2023/2024</a:t>
            </a:r>
          </a:p>
        </p:txBody>
      </p:sp>
    </p:spTree>
    <p:extLst>
      <p:ext uri="{BB962C8B-B14F-4D97-AF65-F5344CB8AC3E}">
        <p14:creationId xmlns:p14="http://schemas.microsoft.com/office/powerpoint/2010/main" val="42599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94501" y="1764070"/>
            <a:ext cx="1169749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latin typeface="Trebuchet MS" panose="020B0603020202020204" pitchFamily="34" charset="0"/>
              </a:rPr>
              <a:t>Pour les </a:t>
            </a:r>
            <a:r>
              <a:rPr lang="fr-FR" dirty="0" err="1">
                <a:latin typeface="Trebuchet MS" panose="020B0603020202020204" pitchFamily="34" charset="0"/>
              </a:rPr>
              <a:t>étudiant·es</a:t>
            </a:r>
            <a:r>
              <a:rPr lang="fr-FR" dirty="0">
                <a:latin typeface="Trebuchet MS" panose="020B0603020202020204" pitchFamily="34" charset="0"/>
              </a:rPr>
              <a:t> de L2, L3 et M1 (une seule fois par cycle d’études)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latin typeface="Trebuchet MS" panose="020B0603020202020204" pitchFamily="34" charset="0"/>
              </a:rPr>
              <a:t>Engagements éligibles :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>
                <a:latin typeface="Trebuchet MS" panose="020B0603020202020204" pitchFamily="34" charset="0"/>
              </a:rPr>
              <a:t>Associatif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>
                <a:latin typeface="Trebuchet MS" panose="020B0603020202020204" pitchFamily="34" charset="0"/>
              </a:rPr>
              <a:t>Sapeur-pompier volontaire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>
                <a:latin typeface="Trebuchet MS" panose="020B0603020202020204" pitchFamily="34" charset="0"/>
              </a:rPr>
              <a:t>Réserviste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>
                <a:latin typeface="Trebuchet MS" panose="020B0603020202020204" pitchFamily="34" charset="0"/>
              </a:rPr>
              <a:t>Donneur/donneuse de notes à la mission handicap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>
                <a:latin typeface="Trebuchet MS" panose="020B0603020202020204" pitchFamily="34" charset="0"/>
              </a:rPr>
              <a:t>Volontaire en service civique</a:t>
            </a:r>
          </a:p>
          <a:p>
            <a:pPr marL="742950" lvl="1" indent="-285750" algn="just">
              <a:buFontTx/>
              <a:buChar char="-"/>
              <a:defRPr/>
            </a:pPr>
            <a:r>
              <a:rPr lang="fr-FR" dirty="0" err="1">
                <a:latin typeface="Trebuchet MS" panose="020B0603020202020204" pitchFamily="34" charset="0"/>
              </a:rPr>
              <a:t>Elu·e</a:t>
            </a:r>
            <a:r>
              <a:rPr lang="fr-FR" dirty="0">
                <a:latin typeface="Trebuchet MS" panose="020B0603020202020204" pitchFamily="34" charset="0"/>
              </a:rPr>
              <a:t> </a:t>
            </a:r>
            <a:r>
              <a:rPr lang="fr-FR" dirty="0" err="1">
                <a:latin typeface="Trebuchet MS" panose="020B0603020202020204" pitchFamily="34" charset="0"/>
              </a:rPr>
              <a:t>étudiant·e</a:t>
            </a:r>
            <a:r>
              <a:rPr lang="fr-FR" dirty="0">
                <a:latin typeface="Trebuchet MS" panose="020B0603020202020204" pitchFamily="34" charset="0"/>
              </a:rPr>
              <a:t> (depuis cette année)</a:t>
            </a:r>
          </a:p>
          <a:p>
            <a:pPr algn="just">
              <a:defRPr/>
            </a:pPr>
            <a:endParaRPr lang="fr-FR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latin typeface="Trebuchet MS" panose="020B0603020202020204" pitchFamily="34" charset="0"/>
              </a:rPr>
              <a:t>Engagement volontaire, formalisé, bénévole (et sans reconnaissance pédagogique dans le diplôme)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latin typeface="Trebuchet MS" panose="020B0603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latin typeface="Trebuchet MS" panose="020B0603020202020204" pitchFamily="34" charset="0"/>
              </a:rPr>
              <a:t>La durée d’engagement doit être à minima de 25 heures d’implication</a:t>
            </a:r>
          </a:p>
          <a:p>
            <a:pPr algn="just">
              <a:defRPr/>
            </a:pPr>
            <a:endParaRPr lang="fr-FR" dirty="0">
              <a:latin typeface="Trebuchet MS" panose="020B0603020202020204" pitchFamily="34" charset="0"/>
            </a:endParaRPr>
          </a:p>
          <a:p>
            <a:pPr algn="just">
              <a:defRPr/>
            </a:pPr>
            <a:r>
              <a:rPr lang="fr-FR" dirty="0">
                <a:latin typeface="Trebuchet MS" panose="020B0603020202020204" pitchFamily="34" charset="0"/>
              </a:rPr>
              <a:t>	</a:t>
            </a:r>
          </a:p>
          <a:p>
            <a:pPr algn="just">
              <a:defRPr/>
            </a:pPr>
            <a:r>
              <a:rPr lang="fr-FR" dirty="0">
                <a:latin typeface="Trebuchet MS" panose="020B0603020202020204" pitchFamily="34" charset="0"/>
                <a:sym typeface="Wingdings" panose="05000000000000000000" pitchFamily="2" charset="2"/>
              </a:rPr>
              <a:t>		 Bonus graduable de 0,1 à 0,6 (non cumulable avec un autre bonus), au 2</a:t>
            </a:r>
            <a:r>
              <a:rPr lang="fr-FR" baseline="30000" dirty="0">
                <a:latin typeface="Trebuchet MS" panose="020B0603020202020204" pitchFamily="34" charset="0"/>
                <a:sym typeface="Wingdings" panose="05000000000000000000" pitchFamily="2" charset="2"/>
              </a:rPr>
              <a:t>nd</a:t>
            </a:r>
            <a:r>
              <a:rPr lang="fr-FR" dirty="0">
                <a:latin typeface="Trebuchet MS" panose="020B0603020202020204" pitchFamily="34" charset="0"/>
                <a:sym typeface="Wingdings" panose="05000000000000000000" pitchFamily="2" charset="2"/>
              </a:rPr>
              <a:t> semestre </a:t>
            </a:r>
            <a:endParaRPr lang="fr-FR" dirty="0">
              <a:latin typeface="Trebuchet MS" panose="020B0603020202020204" pitchFamily="34" charset="0"/>
            </a:endParaRPr>
          </a:p>
          <a:p>
            <a:endParaRPr lang="fr-FR" b="1" dirty="0">
              <a:latin typeface="Trebuchet MS" panose="020B0603020202020204" pitchFamily="34" charset="0"/>
              <a:ea typeface="Trebuchet MS" charset="0"/>
              <a:cs typeface="Trebuchet MS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81644" y="555676"/>
            <a:ext cx="1078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Trebuchet MS" charset="0"/>
                <a:ea typeface="Trebuchet MS" charset="0"/>
                <a:cs typeface="Trebuchet MS" charset="0"/>
              </a:rPr>
              <a:t>I. Rappel du cadre actuel</a:t>
            </a:r>
          </a:p>
        </p:txBody>
      </p:sp>
    </p:spTree>
    <p:extLst>
      <p:ext uri="{BB962C8B-B14F-4D97-AF65-F5344CB8AC3E}">
        <p14:creationId xmlns:p14="http://schemas.microsoft.com/office/powerpoint/2010/main" val="3348582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681089" y="618273"/>
            <a:ext cx="1078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Trebuchet MS" charset="0"/>
                <a:ea typeface="Trebuchet MS" charset="0"/>
                <a:cs typeface="Trebuchet MS" charset="0"/>
              </a:rPr>
              <a:t>II. Déroulé de l’année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1473778" y="2711328"/>
            <a:ext cx="1995054" cy="76361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340 préinscriptions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4887720" y="2711328"/>
            <a:ext cx="1995054" cy="1006430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270 inscriptions confirmées et éligibles</a:t>
            </a:r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3877101" y="3139062"/>
            <a:ext cx="70658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à coins arrondis 17"/>
          <p:cNvSpPr/>
          <p:nvPr/>
        </p:nvSpPr>
        <p:spPr>
          <a:xfrm>
            <a:off x="4887720" y="5058383"/>
            <a:ext cx="2367603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r>
              <a:rPr lang="fr-FR" dirty="0"/>
              <a:t>16 ateliers </a:t>
            </a:r>
          </a:p>
          <a:p>
            <a:pPr algn="ctr"/>
            <a:endParaRPr lang="fr-FR" dirty="0"/>
          </a:p>
        </p:txBody>
      </p:sp>
      <p:sp>
        <p:nvSpPr>
          <p:cNvPr id="19" name="Rectangle à coins arrondis 18"/>
          <p:cNvSpPr/>
          <p:nvPr/>
        </p:nvSpPr>
        <p:spPr>
          <a:xfrm>
            <a:off x="8607615" y="5044604"/>
            <a:ext cx="2202872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115 </a:t>
            </a:r>
            <a:r>
              <a:rPr lang="fr-FR" dirty="0" err="1"/>
              <a:t>étudiant·es</a:t>
            </a:r>
            <a:r>
              <a:rPr lang="fr-FR" dirty="0"/>
              <a:t> </a:t>
            </a:r>
            <a:r>
              <a:rPr lang="fr-FR" dirty="0" err="1"/>
              <a:t>participant·es</a:t>
            </a:r>
            <a:endParaRPr lang="fr-FR" dirty="0"/>
          </a:p>
        </p:txBody>
      </p:sp>
      <p:cxnSp>
        <p:nvCxnSpPr>
          <p:cNvPr id="24" name="Connecteur droit avec flèche 23"/>
          <p:cNvCxnSpPr/>
          <p:nvPr/>
        </p:nvCxnSpPr>
        <p:spPr>
          <a:xfrm>
            <a:off x="7578178" y="5483152"/>
            <a:ext cx="70658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rganigramme : Alternative 14"/>
          <p:cNvSpPr/>
          <p:nvPr/>
        </p:nvSpPr>
        <p:spPr>
          <a:xfrm>
            <a:off x="7864599" y="392305"/>
            <a:ext cx="4142343" cy="4419179"/>
          </a:xfrm>
          <a:prstGeom prst="flowChartAlternateProcess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rgbClr val="FF0000"/>
                </a:solidFill>
              </a:rPr>
              <a:t>Le Service Vie Etudiante (initiatives étudiantes </a:t>
            </a:r>
          </a:p>
          <a:p>
            <a:pPr algn="ctr"/>
            <a:r>
              <a:rPr lang="fr-FR" dirty="0">
                <a:solidFill>
                  <a:srgbClr val="FF0000"/>
                </a:solidFill>
              </a:rPr>
              <a:t>+ mission handicap)</a:t>
            </a:r>
          </a:p>
          <a:p>
            <a:pPr algn="ctr"/>
            <a:r>
              <a:rPr lang="fr-FR" dirty="0">
                <a:solidFill>
                  <a:schemeClr val="tx1"/>
                </a:solidFill>
              </a:rPr>
              <a:t>Le COSIE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8 </a:t>
            </a:r>
            <a:r>
              <a:rPr lang="fr-FR" dirty="0" err="1">
                <a:solidFill>
                  <a:schemeClr val="tx1"/>
                </a:solidFill>
              </a:rPr>
              <a:t>enseignant·es</a:t>
            </a:r>
            <a:r>
              <a:rPr lang="fr-FR" dirty="0">
                <a:solidFill>
                  <a:schemeClr val="tx1"/>
                </a:solidFill>
              </a:rPr>
              <a:t> </a:t>
            </a:r>
          </a:p>
          <a:p>
            <a:pPr lvl="0"/>
            <a:r>
              <a:rPr lang="fr-FR" dirty="0">
                <a:solidFill>
                  <a:srgbClr val="00B050"/>
                </a:solidFill>
                <a:cs typeface="Arial" panose="020B0604020202020204" pitchFamily="34" charset="0"/>
                <a:sym typeface="Wingdings 2" panose="05020102010507070707" pitchFamily="18" charset="2"/>
              </a:rPr>
              <a:t></a:t>
            </a:r>
            <a:r>
              <a:rPr lang="fr-FR" i="1" dirty="0">
                <a:solidFill>
                  <a:srgbClr val="00B050"/>
                </a:solidFill>
                <a:cs typeface="Arial" panose="020B0604020202020204" pitchFamily="34" charset="0"/>
                <a:sym typeface="Wingdings 2" panose="05020102010507070707" pitchFamily="18" charset="2"/>
              </a:rPr>
              <a:t> </a:t>
            </a:r>
            <a:r>
              <a:rPr lang="fr-FR" i="1" dirty="0">
                <a:solidFill>
                  <a:srgbClr val="00B050"/>
                </a:solidFill>
              </a:rPr>
              <a:t>Nicolas Baltenneck (Psycho)</a:t>
            </a:r>
          </a:p>
          <a:p>
            <a:pPr lvl="0" algn="just">
              <a:defRPr/>
            </a:pPr>
            <a:r>
              <a:rPr lang="fr-FR" dirty="0">
                <a:solidFill>
                  <a:srgbClr val="00B050"/>
                </a:solidFill>
                <a:cs typeface="Arial" panose="020B0604020202020204" pitchFamily="34" charset="0"/>
                <a:sym typeface="Wingdings 2" panose="05020102010507070707" pitchFamily="18" charset="2"/>
              </a:rPr>
              <a:t></a:t>
            </a:r>
            <a:r>
              <a:rPr lang="fr-FR" i="1" dirty="0">
                <a:solidFill>
                  <a:srgbClr val="00B050"/>
                </a:solidFill>
                <a:cs typeface="Arial" panose="020B0604020202020204" pitchFamily="34" charset="0"/>
                <a:sym typeface="Wingdings 2" panose="05020102010507070707" pitchFamily="18" charset="2"/>
              </a:rPr>
              <a:t> </a:t>
            </a:r>
            <a:r>
              <a:rPr lang="fr-FR" i="1" dirty="0">
                <a:solidFill>
                  <a:srgbClr val="00B050"/>
                </a:solidFill>
              </a:rPr>
              <a:t>Hervé Goldfarb (IUT)</a:t>
            </a:r>
          </a:p>
          <a:p>
            <a:pPr lvl="0" algn="just">
              <a:defRPr/>
            </a:pPr>
            <a:r>
              <a:rPr lang="fr-FR" dirty="0">
                <a:solidFill>
                  <a:srgbClr val="00B050"/>
                </a:solidFill>
                <a:cs typeface="Arial" panose="020B0604020202020204" pitchFamily="34" charset="0"/>
                <a:sym typeface="Wingdings 2" panose="05020102010507070707" pitchFamily="18" charset="2"/>
              </a:rPr>
              <a:t> </a:t>
            </a:r>
            <a:r>
              <a:rPr lang="fr-FR" i="1" dirty="0">
                <a:solidFill>
                  <a:srgbClr val="00B05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Valérie Haas (Psycho)</a:t>
            </a:r>
          </a:p>
          <a:p>
            <a:pPr marL="285750" lvl="0" indent="-285750" algn="just">
              <a:buFont typeface="Wingdings 2" panose="05020102010507070707" pitchFamily="18" charset="2"/>
              <a:buChar char="³"/>
              <a:defRPr/>
            </a:pPr>
            <a:r>
              <a:rPr lang="fr-FR" i="1" dirty="0">
                <a:solidFill>
                  <a:srgbClr val="00B050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Martine Hennecart (SEG)</a:t>
            </a:r>
          </a:p>
          <a:p>
            <a:pPr marL="285750" lvl="0" indent="-285750" algn="just">
              <a:buFont typeface="Wingdings 2" panose="05020102010507070707" pitchFamily="18" charset="2"/>
              <a:buChar char="³"/>
              <a:defRPr/>
            </a:pPr>
            <a:r>
              <a:rPr lang="fr-FR" i="1" dirty="0">
                <a:solidFill>
                  <a:srgbClr val="00B050"/>
                </a:solidFill>
              </a:rPr>
              <a:t>Norbert Granget (ISPEF)</a:t>
            </a:r>
          </a:p>
          <a:p>
            <a:pPr marL="285750" lvl="0" indent="-285750" algn="just">
              <a:buFont typeface="Wingdings 2" panose="05020102010507070707" pitchFamily="18" charset="2"/>
              <a:buChar char="³"/>
              <a:defRPr/>
            </a:pPr>
            <a:r>
              <a:rPr lang="fr-FR" i="1" dirty="0">
                <a:solidFill>
                  <a:srgbClr val="00B050"/>
                </a:solidFill>
              </a:rPr>
              <a:t>Martine Seville (SEG)</a:t>
            </a:r>
          </a:p>
          <a:p>
            <a:pPr marL="285750" lvl="0" indent="-285750" algn="just">
              <a:buFont typeface="Wingdings 2" panose="05020102010507070707" pitchFamily="18" charset="2"/>
              <a:buChar char="³"/>
              <a:defRPr/>
            </a:pPr>
            <a:r>
              <a:rPr lang="fr-FR" i="1" dirty="0">
                <a:solidFill>
                  <a:srgbClr val="00B050"/>
                </a:solidFill>
              </a:rPr>
              <a:t>Florence </a:t>
            </a:r>
            <a:r>
              <a:rPr lang="fr-FR" i="1" dirty="0" err="1">
                <a:solidFill>
                  <a:srgbClr val="00B050"/>
                </a:solidFill>
              </a:rPr>
              <a:t>Bonnifay</a:t>
            </a:r>
            <a:r>
              <a:rPr lang="fr-FR" i="1" dirty="0">
                <a:solidFill>
                  <a:srgbClr val="00B050"/>
                </a:solidFill>
              </a:rPr>
              <a:t> (ICOM)</a:t>
            </a:r>
          </a:p>
          <a:p>
            <a:pPr marL="285750" lvl="0" indent="-285750">
              <a:buFont typeface="Wingdings 2" panose="05020102010507070707" pitchFamily="18" charset="2"/>
              <a:buChar char="³"/>
              <a:defRPr/>
            </a:pPr>
            <a:r>
              <a:rPr lang="fr-FR" i="1" dirty="0">
                <a:solidFill>
                  <a:srgbClr val="00B050"/>
                </a:solidFill>
              </a:rPr>
              <a:t>Nancy  Venel (ASSP/Science Po)</a:t>
            </a: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endParaRPr lang="fr-FR" dirty="0">
              <a:solidFill>
                <a:schemeClr val="tx1"/>
              </a:solidFill>
            </a:endParaRPr>
          </a:p>
          <a:p>
            <a:pPr algn="ctr"/>
            <a:r>
              <a:rPr lang="fr-FR" dirty="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4230674" y="3894913"/>
            <a:ext cx="3378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à l’issue d’une des réunions obligatoires organisées en décembre et janvier</a:t>
            </a:r>
          </a:p>
        </p:txBody>
      </p:sp>
    </p:spTree>
    <p:extLst>
      <p:ext uri="{BB962C8B-B14F-4D97-AF65-F5344CB8AC3E}">
        <p14:creationId xmlns:p14="http://schemas.microsoft.com/office/powerpoint/2010/main" val="2774202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8909468" y="204174"/>
            <a:ext cx="1995054" cy="76361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121 dossiers déposés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4119101" y="1338896"/>
            <a:ext cx="2202873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11 bénévoles Mission Handicap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202748" y="2261068"/>
            <a:ext cx="2202872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96 bénévoles associatifs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5885121" y="2321637"/>
            <a:ext cx="2202872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3 réservistes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2735888" y="2288188"/>
            <a:ext cx="2202872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2 sapeurs pompiers</a:t>
            </a:r>
          </a:p>
        </p:txBody>
      </p:sp>
      <p:cxnSp>
        <p:nvCxnSpPr>
          <p:cNvPr id="11" name="Connecteur en angle 10"/>
          <p:cNvCxnSpPr/>
          <p:nvPr/>
        </p:nvCxnSpPr>
        <p:spPr>
          <a:xfrm rot="16200000" flipH="1">
            <a:off x="1303434" y="3025782"/>
            <a:ext cx="581891" cy="568036"/>
          </a:xfrm>
          <a:prstGeom prst="bentConnector3">
            <a:avLst>
              <a:gd name="adj1" fmla="val 35714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Organigramme : Alternative 15"/>
          <p:cNvSpPr/>
          <p:nvPr/>
        </p:nvSpPr>
        <p:spPr>
          <a:xfrm>
            <a:off x="202748" y="3742795"/>
            <a:ext cx="7174803" cy="1853001"/>
          </a:xfrm>
          <a:prstGeom prst="flowChartAlternateProcess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  <a:p>
            <a:pPr lvl="0" algn="ctr"/>
            <a:r>
              <a:rPr lang="fr-FR" sz="2000" b="1" dirty="0">
                <a:solidFill>
                  <a:prstClr val="black"/>
                </a:solidFill>
              </a:rPr>
              <a:t>48 associations ou structures différentes </a:t>
            </a:r>
            <a:endParaRPr lang="fr-FR" sz="2400" b="1" dirty="0">
              <a:solidFill>
                <a:prstClr val="black"/>
              </a:solidFill>
            </a:endParaRPr>
          </a:p>
          <a:p>
            <a:pPr lvl="0"/>
            <a:endParaRPr lang="fr-FR" dirty="0">
              <a:solidFill>
                <a:prstClr val="black"/>
              </a:solidFill>
            </a:endParaRPr>
          </a:p>
          <a:p>
            <a:pPr marL="285750" lvl="0" indent="-285750">
              <a:buFontTx/>
              <a:buChar char="-"/>
            </a:pPr>
            <a:r>
              <a:rPr lang="fr-FR" dirty="0">
                <a:solidFill>
                  <a:prstClr val="black"/>
                </a:solidFill>
              </a:rPr>
              <a:t>15 associations étudiantes agréées avec 42 dossiers</a:t>
            </a:r>
          </a:p>
          <a:p>
            <a:pPr marL="285750" lvl="0" indent="-285750">
              <a:buFontTx/>
              <a:buChar char="-"/>
            </a:pPr>
            <a:r>
              <a:rPr lang="fr-FR" dirty="0">
                <a:solidFill>
                  <a:prstClr val="black"/>
                </a:solidFill>
              </a:rPr>
              <a:t>3 associations partenaires avec 17 dossiers</a:t>
            </a:r>
          </a:p>
          <a:p>
            <a:pPr marL="285750" lvl="0" indent="-285750">
              <a:buFontTx/>
              <a:buChar char="-"/>
            </a:pPr>
            <a:r>
              <a:rPr lang="fr-FR" dirty="0">
                <a:solidFill>
                  <a:prstClr val="black"/>
                </a:solidFill>
              </a:rPr>
              <a:t>30 autres associations avec 37 dossiers</a:t>
            </a:r>
          </a:p>
          <a:p>
            <a:r>
              <a:rPr lang="fr-FR" dirty="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90161" y="417592"/>
            <a:ext cx="1078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Trebuchet MS" charset="0"/>
                <a:ea typeface="Trebuchet MS" charset="0"/>
                <a:cs typeface="Trebuchet MS" charset="0"/>
              </a:rPr>
              <a:t>III. Dépôt des dossiers</a:t>
            </a:r>
          </a:p>
        </p:txBody>
      </p:sp>
      <p:sp>
        <p:nvSpPr>
          <p:cNvPr id="14" name="Rectangle à coins arrondis 13"/>
          <p:cNvSpPr/>
          <p:nvPr/>
        </p:nvSpPr>
        <p:spPr>
          <a:xfrm>
            <a:off x="7831130" y="4025059"/>
            <a:ext cx="3906151" cy="1288471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121 dossiers ont obtenu un bonus</a:t>
            </a:r>
          </a:p>
          <a:p>
            <a:pPr algn="ctr"/>
            <a:endParaRPr lang="fr-FR" dirty="0"/>
          </a:p>
          <a:p>
            <a:pPr algn="ctr"/>
            <a:r>
              <a:rPr lang="fr-FR" dirty="0"/>
              <a:t>Moyenne des bonus : 0,46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9077208" y="2315928"/>
            <a:ext cx="2202873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/>
              <a:t>6 volontaires</a:t>
            </a:r>
          </a:p>
          <a:p>
            <a:pPr algn="ctr"/>
            <a:r>
              <a:rPr lang="fr-FR" dirty="0"/>
              <a:t>en service civique</a:t>
            </a:r>
          </a:p>
        </p:txBody>
      </p:sp>
      <p:sp>
        <p:nvSpPr>
          <p:cNvPr id="15" name="Rectangle à coins arrondis 9">
            <a:extLst>
              <a:ext uri="{FF2B5EF4-FFF2-40B4-BE49-F238E27FC236}">
                <a16:creationId xmlns:a16="http://schemas.microsoft.com/office/drawing/2014/main" id="{93819B11-2C41-4E1B-8C69-32705DDEC2E0}"/>
              </a:ext>
            </a:extLst>
          </p:cNvPr>
          <p:cNvSpPr/>
          <p:nvPr/>
        </p:nvSpPr>
        <p:spPr>
          <a:xfrm>
            <a:off x="6776135" y="1338896"/>
            <a:ext cx="3130860" cy="763614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  <a:p>
            <a:pPr algn="ctr"/>
            <a:endParaRPr lang="fr-FR" dirty="0"/>
          </a:p>
          <a:p>
            <a:pPr algn="ctr"/>
            <a:r>
              <a:rPr lang="fr-FR" dirty="0"/>
              <a:t>3 </a:t>
            </a:r>
            <a:r>
              <a:rPr lang="fr-FR" dirty="0" err="1"/>
              <a:t>élu·es</a:t>
            </a:r>
            <a:r>
              <a:rPr lang="fr-FR" dirty="0"/>
              <a:t> </a:t>
            </a:r>
            <a:r>
              <a:rPr lang="fr-FR" dirty="0" err="1"/>
              <a:t>étudiant·es</a:t>
            </a:r>
            <a:endParaRPr lang="fr-FR" dirty="0"/>
          </a:p>
          <a:p>
            <a:pPr algn="ctr"/>
            <a:endParaRPr lang="fr-FR" dirty="0"/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465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7C970B74-79D9-41EA-A62C-A34E7234ED95}"/>
              </a:ext>
            </a:extLst>
          </p:cNvPr>
          <p:cNvSpPr txBox="1"/>
          <p:nvPr/>
        </p:nvSpPr>
        <p:spPr>
          <a:xfrm>
            <a:off x="544286" y="500743"/>
            <a:ext cx="816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u="sng" dirty="0">
                <a:latin typeface="Trebuchet MS" panose="020B0603020202020204" pitchFamily="34" charset="0"/>
              </a:rPr>
              <a:t>Répartition par thématiques d’engagement</a:t>
            </a:r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id="{B527BF60-ECE1-403A-BFB7-F9A1933F3E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9134474"/>
              </p:ext>
            </p:extLst>
          </p:nvPr>
        </p:nvGraphicFramePr>
        <p:xfrm>
          <a:off x="2032000" y="1255931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3775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1891" y="419492"/>
            <a:ext cx="11346873" cy="2643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fr-FR" sz="2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Evolution au fil des ans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 2" panose="05020102010507070707" pitchFamily="18" charset="2"/>
              <a:buChar char="k"/>
              <a:tabLst/>
              <a:defRPr/>
            </a:pPr>
            <a:endParaRPr kumimoji="0" lang="fr-FR" sz="2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Graphique 5"/>
          <p:cNvGraphicFramePr/>
          <p:nvPr>
            <p:extLst/>
          </p:nvPr>
        </p:nvGraphicFramePr>
        <p:xfrm>
          <a:off x="1941945" y="1097280"/>
          <a:ext cx="9429866" cy="5893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524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>
            <a:extLst>
              <a:ext uri="{FF2B5EF4-FFF2-40B4-BE49-F238E27FC236}">
                <a16:creationId xmlns:a16="http://schemas.microsoft.com/office/drawing/2014/main" id="{CEEA6D63-4C8D-491F-9296-3CFFA1ADDD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5619287"/>
              </p:ext>
            </p:extLst>
          </p:nvPr>
        </p:nvGraphicFramePr>
        <p:xfrm>
          <a:off x="1422400" y="414866"/>
          <a:ext cx="420551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phique 6">
            <a:extLst>
              <a:ext uri="{FF2B5EF4-FFF2-40B4-BE49-F238E27FC236}">
                <a16:creationId xmlns:a16="http://schemas.microsoft.com/office/drawing/2014/main" id="{735BFD9D-D19C-4F8D-ACDC-C928FB542B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4320011"/>
              </p:ext>
            </p:extLst>
          </p:nvPr>
        </p:nvGraphicFramePr>
        <p:xfrm>
          <a:off x="6095999" y="1349829"/>
          <a:ext cx="5557157" cy="4483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96681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1089" y="1602719"/>
            <a:ext cx="1064029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endParaRPr lang="fr-FR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Apport notable de l’augmentation du nombre d’</a:t>
            </a:r>
            <a:r>
              <a:rPr lang="fr-FR" sz="2000" dirty="0" err="1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enseignant</a:t>
            </a:r>
            <a:r>
              <a:rPr lang="fr-FR" sz="2000" dirty="0" err="1"/>
              <a:t>·</a:t>
            </a:r>
            <a:r>
              <a:rPr lang="fr-FR" sz="2000" dirty="0" err="1">
                <a:latin typeface="Trebuchet MS" panose="020B0603020202020204" pitchFamily="34" charset="0"/>
              </a:rPr>
              <a:t>es</a:t>
            </a: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dans le dispositif </a:t>
            </a:r>
          </a:p>
          <a:p>
            <a:pPr algn="just"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(accompagnement des </a:t>
            </a:r>
            <a:r>
              <a:rPr lang="fr-FR" sz="2000" dirty="0" err="1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étudiant·es</a:t>
            </a: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/ évaluation) pour la bonne répartition des tâches</a:t>
            </a:r>
          </a:p>
          <a:p>
            <a:pPr marL="342900" indent="-342900" algn="just">
              <a:buFont typeface="Wingdings" panose="05000000000000000000" pitchFamily="2" charset="2"/>
              <a:buChar char="v"/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Stabilisation du nombre d’inscriptions cette année : </a:t>
            </a:r>
            <a:b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121 en 2023 pour 143 dossiers en 2022 (</a:t>
            </a:r>
            <a:r>
              <a:rPr lang="fr-FR" sz="2000" i="1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 prenant en compte que l’IUT a développé son propre dispositif depuis la rentrée)</a:t>
            </a: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342900" indent="-342900">
              <a:buFont typeface="Wingdings" panose="05000000000000000000" pitchFamily="2" charset="2"/>
              <a:buChar char="v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Réduction de l’écart entre le nombre d’inscriptions et le nombre de dossiers déposés (35 % en 2023 pour 26% en 2022) ce qui confirme l’efficacité des ateliers d’accompagnement)</a:t>
            </a:r>
          </a:p>
          <a:p>
            <a:pPr algn="just"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	</a:t>
            </a: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algn="just"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81089" y="452559"/>
            <a:ext cx="1078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Trebuchet MS" charset="0"/>
                <a:ea typeface="Trebuchet MS" charset="0"/>
                <a:cs typeface="Trebuchet MS" charset="0"/>
              </a:rPr>
              <a:t>IV. Observations</a:t>
            </a:r>
          </a:p>
        </p:txBody>
      </p:sp>
    </p:spTree>
    <p:extLst>
      <p:ext uri="{BB962C8B-B14F-4D97-AF65-F5344CB8AC3E}">
        <p14:creationId xmlns:p14="http://schemas.microsoft.com/office/powerpoint/2010/main" val="1698427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948690" y="1967061"/>
            <a:ext cx="10789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  <a:t>Élargir le champ des bénéficiaires </a:t>
            </a:r>
            <a:r>
              <a:rPr lang="fr-FR" sz="2000" b="1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aux étudiant.es de M2 </a:t>
            </a:r>
            <a:r>
              <a:rPr lang="fr-FR" sz="2000" b="1" dirty="0">
                <a:latin typeface="Trebuchet MS" panose="020B0603020202020204" pitchFamily="34" charset="0"/>
                <a:cs typeface="Arial" panose="020B0604020202020204" pitchFamily="34" charset="0"/>
              </a:rPr>
              <a:t>et</a:t>
            </a:r>
            <a:r>
              <a:rPr lang="fr-FR" sz="2000" b="1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 à d’autres types de bénévolat au sein d’un service de Lyon 2 </a:t>
            </a: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  <a:t>(parrainage DRI, médiation Discord…) à l’image du don de notes MH actuel.</a:t>
            </a:r>
            <a:br>
              <a:rPr lang="fr-FR" sz="2000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</a:br>
            <a:endParaRPr lang="fr-FR" sz="2000" dirty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  <a:t>Transférer l’ensemble des démarches du dispositif (inscription aux ateliers, partage de documents, dépôt des dossiers…) sur Moodle pour une meilleure lisibilité et une plus grande efficacité</a:t>
            </a:r>
            <a:b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</a:br>
            <a:endParaRPr lang="fr-FR" sz="2000" dirty="0"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  <a:t>Ouvrir la possibilité de</a:t>
            </a:r>
            <a:r>
              <a:rPr lang="fr-FR" sz="2000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bonification annuelle</a:t>
            </a:r>
            <a:r>
              <a:rPr lang="fr-FR" sz="2000" dirty="0">
                <a:latin typeface="Trebuchet MS" panose="020B0603020202020204" pitchFamily="34" charset="0"/>
                <a:cs typeface="Arial" panose="020B0604020202020204" pitchFamily="34" charset="0"/>
              </a:rPr>
              <a:t>, au lieu d’une seule bonification possible par cycle actuellement.</a:t>
            </a:r>
          </a:p>
          <a:p>
            <a:pPr algn="just">
              <a:defRPr/>
            </a:pPr>
            <a:endParaRPr lang="fr-FR" sz="2400" b="1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69577" y="313356"/>
            <a:ext cx="10789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latin typeface="Trebuchet MS" charset="0"/>
                <a:ea typeface="Trebuchet MS" charset="0"/>
                <a:cs typeface="Trebuchet MS" charset="0"/>
              </a:rPr>
              <a:t>V. Evolutions pour 2023/2024</a:t>
            </a:r>
          </a:p>
        </p:txBody>
      </p:sp>
    </p:spTree>
    <p:extLst>
      <p:ext uri="{BB962C8B-B14F-4D97-AF65-F5344CB8AC3E}">
        <p14:creationId xmlns:p14="http://schemas.microsoft.com/office/powerpoint/2010/main" val="28385255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w Cen MT-Rockwell">
      <a:majorFont>
        <a:latin typeface="Tw Cen MT" panose="020B0602020104020603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654</Words>
  <Application>Microsoft Office PowerPoint</Application>
  <PresentationFormat>Grand écran</PresentationFormat>
  <Paragraphs>111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Arial</vt:lpstr>
      <vt:lpstr>Calibri</vt:lpstr>
      <vt:lpstr>Rockwell</vt:lpstr>
      <vt:lpstr>Trebuchet MS</vt:lpstr>
      <vt:lpstr>Wingdings</vt:lpstr>
      <vt:lpstr>Wingdings 2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Amelie Coudurier-Curveur</cp:lastModifiedBy>
  <cp:revision>183</cp:revision>
  <cp:lastPrinted>2018-09-04T09:00:39Z</cp:lastPrinted>
  <dcterms:created xsi:type="dcterms:W3CDTF">2018-05-30T13:26:23Z</dcterms:created>
  <dcterms:modified xsi:type="dcterms:W3CDTF">2023-09-07T14:56:13Z</dcterms:modified>
</cp:coreProperties>
</file>